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3"/>
  </p:notesMasterIdLst>
  <p:sldIdLst>
    <p:sldId id="256" r:id="rId5"/>
    <p:sldId id="265" r:id="rId6"/>
    <p:sldId id="273" r:id="rId7"/>
    <p:sldId id="281" r:id="rId8"/>
    <p:sldId id="269" r:id="rId9"/>
    <p:sldId id="283" r:id="rId10"/>
    <p:sldId id="267" r:id="rId11"/>
    <p:sldId id="282" r:id="rId12"/>
    <p:sldId id="276" r:id="rId13"/>
    <p:sldId id="285" r:id="rId14"/>
    <p:sldId id="277" r:id="rId15"/>
    <p:sldId id="274" r:id="rId16"/>
    <p:sldId id="299" r:id="rId17"/>
    <p:sldId id="278" r:id="rId18"/>
    <p:sldId id="297" r:id="rId19"/>
    <p:sldId id="288" r:id="rId20"/>
    <p:sldId id="291" r:id="rId21"/>
    <p:sldId id="292" r:id="rId22"/>
    <p:sldId id="293" r:id="rId23"/>
    <p:sldId id="289" r:id="rId24"/>
    <p:sldId id="294" r:id="rId25"/>
    <p:sldId id="295" r:id="rId26"/>
    <p:sldId id="296" r:id="rId27"/>
    <p:sldId id="298" r:id="rId28"/>
    <p:sldId id="303" r:id="rId29"/>
    <p:sldId id="290" r:id="rId30"/>
    <p:sldId id="279" r:id="rId31"/>
    <p:sldId id="287" r:id="rId32"/>
    <p:sldId id="300" r:id="rId33"/>
    <p:sldId id="286" r:id="rId34"/>
    <p:sldId id="270" r:id="rId35"/>
    <p:sldId id="271" r:id="rId36"/>
    <p:sldId id="302" r:id="rId37"/>
    <p:sldId id="272" r:id="rId38"/>
    <p:sldId id="304" r:id="rId39"/>
    <p:sldId id="301" r:id="rId40"/>
    <p:sldId id="284" r:id="rId41"/>
    <p:sldId id="280" r:id="rId42"/>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7577"/>
    <a:srgbClr val="0072BD"/>
    <a:srgbClr val="F68B1F"/>
    <a:srgbClr val="0087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02"/>
    <p:restoredTop sz="77119" autoAdjust="0"/>
  </p:normalViewPr>
  <p:slideViewPr>
    <p:cSldViewPr snapToGrid="0" snapToObjects="1">
      <p:cViewPr varScale="1">
        <p:scale>
          <a:sx n="82" d="100"/>
          <a:sy n="82" d="100"/>
        </p:scale>
        <p:origin x="2052"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DD6A7B-2056-0644-ADC1-8A8255DC981B}" type="datetimeFigureOut">
              <a:rPr lang="en-US" smtClean="0"/>
              <a:t>10/6/2026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627C1D-0F79-994E-B46A-28670024640D}" type="slidenum">
              <a:rPr lang="en-US" smtClean="0"/>
              <a:t>‹#›</a:t>
            </a:fld>
            <a:endParaRPr lang="en-US" dirty="0"/>
          </a:p>
        </p:txBody>
      </p:sp>
    </p:spTree>
    <p:extLst>
      <p:ext uri="{BB962C8B-B14F-4D97-AF65-F5344CB8AC3E}">
        <p14:creationId xmlns:p14="http://schemas.microsoft.com/office/powerpoint/2010/main" val="845888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pr.org/2022/10/13/1128737199/the-5-minute-daily-playtime-ritual-that-can-get-your-kids-to-listen-better"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1</a:t>
            </a:fld>
            <a:endParaRPr lang="en-US" dirty="0"/>
          </a:p>
        </p:txBody>
      </p:sp>
    </p:spTree>
    <p:extLst>
      <p:ext uri="{BB962C8B-B14F-4D97-AF65-F5344CB8AC3E}">
        <p14:creationId xmlns:p14="http://schemas.microsoft.com/office/powerpoint/2010/main" val="648052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this, you’ve just found an actually nice group of parent friends. You got invited to their kid’s birthday party.</a:t>
            </a:r>
          </a:p>
          <a:p>
            <a:r>
              <a:rPr lang="en-US" dirty="0"/>
              <a:t>You arrive late because that’s how it goes. Everyone else’s kids are sitting down together in the living room, playing quietly. The moment you sit down you blink (rookie mistake) and see your kid is already clear across the house, pulling out the fire poker. </a:t>
            </a:r>
          </a:p>
          <a:p>
            <a:endParaRPr lang="en-US" dirty="0"/>
          </a:p>
          <a:p>
            <a:r>
              <a:rPr lang="en-US" dirty="0"/>
              <a:t>Parenting is great. It can also be a lot. And for some of us, it’s a LOT a LOT. </a:t>
            </a:r>
          </a:p>
          <a:p>
            <a:endParaRPr lang="en-US" dirty="0"/>
          </a:p>
          <a:p>
            <a:r>
              <a:rPr lang="en-US" dirty="0"/>
              <a:t>Media: https://youtube.com/shorts/XDgsZIvfngE?si=cw680swvbJfDEQc0 </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2</a:t>
            </a:fld>
            <a:endParaRPr lang="en-US" dirty="0"/>
          </a:p>
        </p:txBody>
      </p:sp>
    </p:spTree>
    <p:extLst>
      <p:ext uri="{BB962C8B-B14F-4D97-AF65-F5344CB8AC3E}">
        <p14:creationId xmlns:p14="http://schemas.microsoft.com/office/powerpoint/2010/main" val="1258889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https://share.google/images/JLiW5F05eZ8hWnSFw </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4</a:t>
            </a:fld>
            <a:endParaRPr lang="en-US" dirty="0"/>
          </a:p>
        </p:txBody>
      </p:sp>
    </p:spTree>
    <p:extLst>
      <p:ext uri="{BB962C8B-B14F-4D97-AF65-F5344CB8AC3E}">
        <p14:creationId xmlns:p14="http://schemas.microsoft.com/office/powerpoint/2010/main" val="3260700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https://share.google/images/lYmq3M20R9Bpf4WpT </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5</a:t>
            </a:fld>
            <a:endParaRPr lang="en-US" dirty="0"/>
          </a:p>
        </p:txBody>
      </p:sp>
    </p:spTree>
    <p:extLst>
      <p:ext uri="{BB962C8B-B14F-4D97-AF65-F5344CB8AC3E}">
        <p14:creationId xmlns:p14="http://schemas.microsoft.com/office/powerpoint/2010/main" val="2440828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2CDC2-6902-2326-F3D0-E3E9F5B6E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58D7C-2DF4-8A6A-5C55-0E4A667D6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1E9946-3353-BB2A-CAA9-05A96B2573F2}"/>
              </a:ext>
            </a:extLst>
          </p:cNvPr>
          <p:cNvSpPr>
            <a:spLocks noGrp="1"/>
          </p:cNvSpPr>
          <p:nvPr>
            <p:ph type="body" idx="1"/>
          </p:nvPr>
        </p:nvSpPr>
        <p:spPr/>
        <p:txBody>
          <a:bodyPr/>
          <a:lstStyle/>
          <a:p>
            <a:r>
              <a:rPr lang="en-US" dirty="0"/>
              <a:t>Image credit https://share.google/images/L3sva0TBbaPhhF508</a:t>
            </a:r>
            <a:endParaRPr lang="en-CA" dirty="0"/>
          </a:p>
        </p:txBody>
      </p:sp>
      <p:sp>
        <p:nvSpPr>
          <p:cNvPr id="4" name="Slide Number Placeholder 3">
            <a:extLst>
              <a:ext uri="{FF2B5EF4-FFF2-40B4-BE49-F238E27FC236}">
                <a16:creationId xmlns:a16="http://schemas.microsoft.com/office/drawing/2014/main" id="{1F89F277-B576-CC00-3932-71C3393444AA}"/>
              </a:ext>
            </a:extLst>
          </p:cNvPr>
          <p:cNvSpPr>
            <a:spLocks noGrp="1"/>
          </p:cNvSpPr>
          <p:nvPr>
            <p:ph type="sldNum" sz="quarter" idx="5"/>
          </p:nvPr>
        </p:nvSpPr>
        <p:spPr/>
        <p:txBody>
          <a:bodyPr/>
          <a:lstStyle/>
          <a:p>
            <a:fld id="{58627C1D-0F79-994E-B46A-28670024640D}" type="slidenum">
              <a:rPr lang="en-US" smtClean="0"/>
              <a:t>6</a:t>
            </a:fld>
            <a:endParaRPr lang="en-US" dirty="0"/>
          </a:p>
        </p:txBody>
      </p:sp>
    </p:spTree>
    <p:extLst>
      <p:ext uri="{BB962C8B-B14F-4D97-AF65-F5344CB8AC3E}">
        <p14:creationId xmlns:p14="http://schemas.microsoft.com/office/powerpoint/2010/main" val="517410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7</a:t>
            </a:fld>
            <a:endParaRPr lang="en-US" dirty="0"/>
          </a:p>
        </p:txBody>
      </p:sp>
    </p:spTree>
    <p:extLst>
      <p:ext uri="{BB962C8B-B14F-4D97-AF65-F5344CB8AC3E}">
        <p14:creationId xmlns:p14="http://schemas.microsoft.com/office/powerpoint/2010/main" val="1628980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7CC0-FF80-8482-E0B6-88EFFADA9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13F9A-0859-741A-C74D-430C71DC9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A02D4-5F5F-5EFE-48C1-59F9B6714055}"/>
              </a:ext>
            </a:extLst>
          </p:cNvPr>
          <p:cNvSpPr>
            <a:spLocks noGrp="1"/>
          </p:cNvSpPr>
          <p:nvPr>
            <p:ph type="body" idx="1"/>
          </p:nvPr>
        </p:nvSpPr>
        <p:spPr/>
        <p:txBody>
          <a:bodyPr/>
          <a:lstStyle/>
          <a:p>
            <a:r>
              <a:rPr lang="en-US" dirty="0"/>
              <a:t>Image credit https://share.google/images/gU1MxztExztAWmEn5</a:t>
            </a:r>
          </a:p>
          <a:p>
            <a:endParaRPr lang="en-US" dirty="0"/>
          </a:p>
          <a:p>
            <a:r>
              <a:rPr lang="en-US" dirty="0"/>
              <a:t>Grocery shopping is hard and exhausting. You’ve probably already said “no” exactly a million times. And then you get to the check out and there’s candy, lots of it. And they whine, and whine, and WHINE, and you give in this one time. You’re not an evil mastermind, you probably want your child to enjoy their life, and you SURE could use the break from the whining. The problem? That possible sometimes is really exciting (it’s why people gamble after all). And when it comes after them pushing, it rewards them pushing. It shows them pushing works sometimes. </a:t>
            </a:r>
          </a:p>
          <a:p>
            <a:endParaRPr lang="en-US" dirty="0"/>
          </a:p>
          <a:p>
            <a:r>
              <a:rPr lang="en-US" dirty="0"/>
              <a:t>Rewards are a big part of why we do things. Would you keep doing your job if your paycheck stopped?</a:t>
            </a:r>
          </a:p>
          <a:p>
            <a:endParaRPr lang="en-US" dirty="0"/>
          </a:p>
          <a:p>
            <a:r>
              <a:rPr lang="en-US" dirty="0"/>
              <a:t>There’s probably been a time where your child used a curse word for the first time and it was hilarious. They accidentally had good timing, or pronounced it silly, or it was just so surprising that you laughed. And then welcome to the next 6 weeks of them repeating that word every 20 minutes, definitely in front of every other adult you respect. </a:t>
            </a:r>
          </a:p>
          <a:p>
            <a:endParaRPr lang="en-US" dirty="0"/>
          </a:p>
          <a:p>
            <a:r>
              <a:rPr lang="en-US" dirty="0"/>
              <a:t>Grades only happen a few times a year. For a kid who is already struggling in school, what this can look like is “I get yelled at for bad grades or for lying, but there’s a chance I get away with it.” It’s not that they are always doing conscious math about these behaviours, sometimes it’s just the path of least resistance. </a:t>
            </a:r>
          </a:p>
        </p:txBody>
      </p:sp>
      <p:sp>
        <p:nvSpPr>
          <p:cNvPr id="4" name="Slide Number Placeholder 3">
            <a:extLst>
              <a:ext uri="{FF2B5EF4-FFF2-40B4-BE49-F238E27FC236}">
                <a16:creationId xmlns:a16="http://schemas.microsoft.com/office/drawing/2014/main" id="{1CAE67CB-1FAA-7F64-A687-8C5C8E9BE8F9}"/>
              </a:ext>
            </a:extLst>
          </p:cNvPr>
          <p:cNvSpPr>
            <a:spLocks noGrp="1"/>
          </p:cNvSpPr>
          <p:nvPr>
            <p:ph type="sldNum" sz="quarter" idx="5"/>
          </p:nvPr>
        </p:nvSpPr>
        <p:spPr/>
        <p:txBody>
          <a:bodyPr/>
          <a:lstStyle/>
          <a:p>
            <a:fld id="{58627C1D-0F79-994E-B46A-28670024640D}" type="slidenum">
              <a:rPr lang="en-US" smtClean="0"/>
              <a:t>8</a:t>
            </a:fld>
            <a:endParaRPr lang="en-US" dirty="0"/>
          </a:p>
        </p:txBody>
      </p:sp>
    </p:spTree>
    <p:extLst>
      <p:ext uri="{BB962C8B-B14F-4D97-AF65-F5344CB8AC3E}">
        <p14:creationId xmlns:p14="http://schemas.microsoft.com/office/powerpoint/2010/main" val="270709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18EDC-3F34-5964-C904-9BF6407BB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95106-D6A7-00A1-2AAE-EB4C29910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A0A97-E57E-5599-953F-44360D9E8B2D}"/>
              </a:ext>
            </a:extLst>
          </p:cNvPr>
          <p:cNvSpPr>
            <a:spLocks noGrp="1"/>
          </p:cNvSpPr>
          <p:nvPr>
            <p:ph type="body" idx="1"/>
          </p:nvPr>
        </p:nvSpPr>
        <p:spPr/>
        <p:txBody>
          <a:bodyPr/>
          <a:lstStyle/>
          <a:p>
            <a:r>
              <a:rPr lang="en-US" dirty="0"/>
              <a:t>Image credit: https://share.google/images/NxuHochvCSGzwJSCO</a:t>
            </a:r>
            <a:endParaRPr lang="en-CA" dirty="0"/>
          </a:p>
        </p:txBody>
      </p:sp>
      <p:sp>
        <p:nvSpPr>
          <p:cNvPr id="4" name="Slide Number Placeholder 3">
            <a:extLst>
              <a:ext uri="{FF2B5EF4-FFF2-40B4-BE49-F238E27FC236}">
                <a16:creationId xmlns:a16="http://schemas.microsoft.com/office/drawing/2014/main" id="{DBE1657B-096C-10C0-98CC-420143E3AA46}"/>
              </a:ext>
            </a:extLst>
          </p:cNvPr>
          <p:cNvSpPr>
            <a:spLocks noGrp="1"/>
          </p:cNvSpPr>
          <p:nvPr>
            <p:ph type="sldNum" sz="quarter" idx="5"/>
          </p:nvPr>
        </p:nvSpPr>
        <p:spPr/>
        <p:txBody>
          <a:bodyPr/>
          <a:lstStyle/>
          <a:p>
            <a:fld id="{58627C1D-0F79-994E-B46A-28670024640D}" type="slidenum">
              <a:rPr lang="en-US" smtClean="0"/>
              <a:t>9</a:t>
            </a:fld>
            <a:endParaRPr lang="en-US" dirty="0"/>
          </a:p>
        </p:txBody>
      </p:sp>
    </p:spTree>
    <p:extLst>
      <p:ext uri="{BB962C8B-B14F-4D97-AF65-F5344CB8AC3E}">
        <p14:creationId xmlns:p14="http://schemas.microsoft.com/office/powerpoint/2010/main" val="3843864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5AC7-900D-A4EA-A42D-DABA56E65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F64071-8106-816D-31F0-BFDF83CF0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F0D78-D191-5B07-499E-31975795B5C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6D550C8-DCA1-D65B-C663-9BFDC8E4264D}"/>
              </a:ext>
            </a:extLst>
          </p:cNvPr>
          <p:cNvSpPr>
            <a:spLocks noGrp="1"/>
          </p:cNvSpPr>
          <p:nvPr>
            <p:ph type="sldNum" sz="quarter" idx="5"/>
          </p:nvPr>
        </p:nvSpPr>
        <p:spPr/>
        <p:txBody>
          <a:bodyPr/>
          <a:lstStyle/>
          <a:p>
            <a:fld id="{58627C1D-0F79-994E-B46A-28670024640D}" type="slidenum">
              <a:rPr lang="en-US" smtClean="0"/>
              <a:t>10</a:t>
            </a:fld>
            <a:endParaRPr lang="en-US" dirty="0"/>
          </a:p>
        </p:txBody>
      </p:sp>
    </p:spTree>
    <p:extLst>
      <p:ext uri="{BB962C8B-B14F-4D97-AF65-F5344CB8AC3E}">
        <p14:creationId xmlns:p14="http://schemas.microsoft.com/office/powerpoint/2010/main" val="1878509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44373-BD88-AD15-5814-A5E368C30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8716F-76B6-7E66-E47C-EE0DA1678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A0256-33D1-EBCB-C3AD-FB7E35AE8C56}"/>
              </a:ext>
            </a:extLst>
          </p:cNvPr>
          <p:cNvSpPr>
            <a:spLocks noGrp="1"/>
          </p:cNvSpPr>
          <p:nvPr>
            <p:ph type="body" idx="1"/>
          </p:nvPr>
        </p:nvSpPr>
        <p:spPr/>
        <p:txBody>
          <a:bodyPr/>
          <a:lstStyle/>
          <a:p>
            <a:r>
              <a:rPr lang="en-US" dirty="0"/>
              <a:t>Image credit https://share.google/images/AVvRjOAqoFA1ZA3A2</a:t>
            </a:r>
            <a:endParaRPr lang="en-CA" dirty="0"/>
          </a:p>
        </p:txBody>
      </p:sp>
      <p:sp>
        <p:nvSpPr>
          <p:cNvPr id="4" name="Slide Number Placeholder 3">
            <a:extLst>
              <a:ext uri="{FF2B5EF4-FFF2-40B4-BE49-F238E27FC236}">
                <a16:creationId xmlns:a16="http://schemas.microsoft.com/office/drawing/2014/main" id="{BADE9DF8-A4A4-17FA-0240-CAFC7A0339A8}"/>
              </a:ext>
            </a:extLst>
          </p:cNvPr>
          <p:cNvSpPr>
            <a:spLocks noGrp="1"/>
          </p:cNvSpPr>
          <p:nvPr>
            <p:ph type="sldNum" sz="quarter" idx="5"/>
          </p:nvPr>
        </p:nvSpPr>
        <p:spPr/>
        <p:txBody>
          <a:bodyPr/>
          <a:lstStyle/>
          <a:p>
            <a:fld id="{58627C1D-0F79-994E-B46A-28670024640D}" type="slidenum">
              <a:rPr lang="en-US" smtClean="0"/>
              <a:t>11</a:t>
            </a:fld>
            <a:endParaRPr lang="en-US" dirty="0"/>
          </a:p>
        </p:txBody>
      </p:sp>
    </p:spTree>
    <p:extLst>
      <p:ext uri="{BB962C8B-B14F-4D97-AF65-F5344CB8AC3E}">
        <p14:creationId xmlns:p14="http://schemas.microsoft.com/office/powerpoint/2010/main" val="792845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https://share.google/images/gNfr8f6kX0ei9k06x</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13</a:t>
            </a:fld>
            <a:endParaRPr lang="en-US" dirty="0"/>
          </a:p>
        </p:txBody>
      </p:sp>
    </p:spTree>
    <p:extLst>
      <p:ext uri="{BB962C8B-B14F-4D97-AF65-F5344CB8AC3E}">
        <p14:creationId xmlns:p14="http://schemas.microsoft.com/office/powerpoint/2010/main" val="2669500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13A56-2BF3-A01C-57F9-87D2E3317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06772-C160-718B-1B6D-9078044FA0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9A656-71B6-E2C3-7BF9-1E51468C2F1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67EEC7D-CDE7-7221-165C-E4E735630697}"/>
              </a:ext>
            </a:extLst>
          </p:cNvPr>
          <p:cNvSpPr>
            <a:spLocks noGrp="1"/>
          </p:cNvSpPr>
          <p:nvPr>
            <p:ph type="sldNum" sz="quarter" idx="5"/>
          </p:nvPr>
        </p:nvSpPr>
        <p:spPr/>
        <p:txBody>
          <a:bodyPr/>
          <a:lstStyle/>
          <a:p>
            <a:fld id="{58627C1D-0F79-994E-B46A-28670024640D}" type="slidenum">
              <a:rPr lang="en-US" smtClean="0"/>
              <a:t>14</a:t>
            </a:fld>
            <a:endParaRPr lang="en-US" dirty="0"/>
          </a:p>
        </p:txBody>
      </p:sp>
    </p:spTree>
    <p:extLst>
      <p:ext uri="{BB962C8B-B14F-4D97-AF65-F5344CB8AC3E}">
        <p14:creationId xmlns:p14="http://schemas.microsoft.com/office/powerpoint/2010/main" val="2220974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656D-3F29-9A56-B964-C491A80DC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F72E5-B490-A8C3-9703-92AA79A20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8C1256-77EA-2AF1-98AD-C78DF8C6148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0735178-565E-608A-142B-9B007DB0387E}"/>
              </a:ext>
            </a:extLst>
          </p:cNvPr>
          <p:cNvSpPr>
            <a:spLocks noGrp="1"/>
          </p:cNvSpPr>
          <p:nvPr>
            <p:ph type="sldNum" sz="quarter" idx="5"/>
          </p:nvPr>
        </p:nvSpPr>
        <p:spPr/>
        <p:txBody>
          <a:bodyPr/>
          <a:lstStyle/>
          <a:p>
            <a:fld id="{58627C1D-0F79-994E-B46A-28670024640D}" type="slidenum">
              <a:rPr lang="en-US" smtClean="0"/>
              <a:t>15</a:t>
            </a:fld>
            <a:endParaRPr lang="en-US" dirty="0"/>
          </a:p>
        </p:txBody>
      </p:sp>
    </p:spTree>
    <p:extLst>
      <p:ext uri="{BB962C8B-B14F-4D97-AF65-F5344CB8AC3E}">
        <p14:creationId xmlns:p14="http://schemas.microsoft.com/office/powerpoint/2010/main" val="521661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50D2F-8865-8DF1-97F0-020A416D2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E275C-0C15-4630-9B8E-F94F81DCE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E08BD-61B4-1AA6-0F9D-2820A7DCDD8E}"/>
              </a:ext>
            </a:extLst>
          </p:cNvPr>
          <p:cNvSpPr>
            <a:spLocks noGrp="1"/>
          </p:cNvSpPr>
          <p:nvPr>
            <p:ph type="body" idx="1"/>
          </p:nvPr>
        </p:nvSpPr>
        <p:spPr/>
        <p:txBody>
          <a:bodyPr/>
          <a:lstStyle/>
          <a:p>
            <a:r>
              <a:rPr lang="en-US" dirty="0"/>
              <a:t>Image credit https://share.google/images/GFKr7OJl7X0dQyKsN</a:t>
            </a:r>
            <a:endParaRPr lang="en-CA" dirty="0"/>
          </a:p>
        </p:txBody>
      </p:sp>
      <p:sp>
        <p:nvSpPr>
          <p:cNvPr id="4" name="Slide Number Placeholder 3">
            <a:extLst>
              <a:ext uri="{FF2B5EF4-FFF2-40B4-BE49-F238E27FC236}">
                <a16:creationId xmlns:a16="http://schemas.microsoft.com/office/drawing/2014/main" id="{13E4873A-2C2B-8EC2-F167-D9056291694B}"/>
              </a:ext>
            </a:extLst>
          </p:cNvPr>
          <p:cNvSpPr>
            <a:spLocks noGrp="1"/>
          </p:cNvSpPr>
          <p:nvPr>
            <p:ph type="sldNum" sz="quarter" idx="5"/>
          </p:nvPr>
        </p:nvSpPr>
        <p:spPr/>
        <p:txBody>
          <a:bodyPr/>
          <a:lstStyle/>
          <a:p>
            <a:fld id="{58627C1D-0F79-994E-B46A-28670024640D}" type="slidenum">
              <a:rPr lang="en-US" smtClean="0"/>
              <a:t>16</a:t>
            </a:fld>
            <a:endParaRPr lang="en-US" dirty="0"/>
          </a:p>
        </p:txBody>
      </p:sp>
    </p:spTree>
    <p:extLst>
      <p:ext uri="{BB962C8B-B14F-4D97-AF65-F5344CB8AC3E}">
        <p14:creationId xmlns:p14="http://schemas.microsoft.com/office/powerpoint/2010/main" val="2082847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3A902-CFC8-93EE-282D-5DF04985C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4881A-CC38-903D-A2B1-E169C21C6E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6807D1-75B3-800B-DF04-A894BAD69518}"/>
              </a:ext>
            </a:extLst>
          </p:cNvPr>
          <p:cNvSpPr>
            <a:spLocks noGrp="1"/>
          </p:cNvSpPr>
          <p:nvPr>
            <p:ph type="body" idx="1"/>
          </p:nvPr>
        </p:nvSpPr>
        <p:spPr/>
        <p:txBody>
          <a:bodyPr/>
          <a:lstStyle/>
          <a:p>
            <a:r>
              <a:rPr lang="en-US" dirty="0"/>
              <a:t>Image credit https://mymodernmet.com/wp/wp-content/uploads/2019/06/animal-comics-jangandfox-3.jpg </a:t>
            </a:r>
            <a:endParaRPr lang="en-CA" dirty="0"/>
          </a:p>
        </p:txBody>
      </p:sp>
      <p:sp>
        <p:nvSpPr>
          <p:cNvPr id="4" name="Slide Number Placeholder 3">
            <a:extLst>
              <a:ext uri="{FF2B5EF4-FFF2-40B4-BE49-F238E27FC236}">
                <a16:creationId xmlns:a16="http://schemas.microsoft.com/office/drawing/2014/main" id="{997799F1-2ED9-2E1D-4657-8834EFFE075B}"/>
              </a:ext>
            </a:extLst>
          </p:cNvPr>
          <p:cNvSpPr>
            <a:spLocks noGrp="1"/>
          </p:cNvSpPr>
          <p:nvPr>
            <p:ph type="sldNum" sz="quarter" idx="5"/>
          </p:nvPr>
        </p:nvSpPr>
        <p:spPr/>
        <p:txBody>
          <a:bodyPr/>
          <a:lstStyle/>
          <a:p>
            <a:fld id="{58627C1D-0F79-994E-B46A-28670024640D}" type="slidenum">
              <a:rPr lang="en-US" smtClean="0"/>
              <a:t>17</a:t>
            </a:fld>
            <a:endParaRPr lang="en-US" dirty="0"/>
          </a:p>
        </p:txBody>
      </p:sp>
    </p:spTree>
    <p:extLst>
      <p:ext uri="{BB962C8B-B14F-4D97-AF65-F5344CB8AC3E}">
        <p14:creationId xmlns:p14="http://schemas.microsoft.com/office/powerpoint/2010/main" val="2606331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AB81-7FF2-F42A-68A7-B9D69A9A5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C63EC-435E-A001-3D47-4AF06EA43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F29BDE-0CDE-0850-8B38-56F75DC4BB9D}"/>
              </a:ext>
            </a:extLst>
          </p:cNvPr>
          <p:cNvSpPr>
            <a:spLocks noGrp="1"/>
          </p:cNvSpPr>
          <p:nvPr>
            <p:ph type="body" idx="1"/>
          </p:nvPr>
        </p:nvSpPr>
        <p:spPr/>
        <p:txBody>
          <a:bodyPr/>
          <a:lstStyle/>
          <a:p>
            <a:r>
              <a:rPr lang="en-US" dirty="0"/>
              <a:t>Image credit https://x.com/WholesomeMeme/status/1968306641285042622 </a:t>
            </a:r>
          </a:p>
          <a:p>
            <a:endParaRPr lang="en-US" dirty="0"/>
          </a:p>
          <a:p>
            <a:r>
              <a:rPr lang="en-US" dirty="0"/>
              <a:t>Does phrasing this way work like magic? Yes and no. </a:t>
            </a:r>
          </a:p>
          <a:p>
            <a:r>
              <a:rPr lang="en-US" dirty="0"/>
              <a:t>Sometimes your child genuinely does not want to do the thing. Sometimes the skill or transition might be too hard.</a:t>
            </a:r>
          </a:p>
          <a:p>
            <a:r>
              <a:rPr lang="en-US" dirty="0"/>
              <a:t>Long story short, if this doesn’t work don’t despair – there’s other things you can try. </a:t>
            </a:r>
          </a:p>
          <a:p>
            <a:r>
              <a:rPr lang="en-US" dirty="0"/>
              <a:t>This technique MINIMIZES resistance; it doesn’t necessarily eliminate it. </a:t>
            </a:r>
            <a:endParaRPr lang="en-CA" dirty="0"/>
          </a:p>
        </p:txBody>
      </p:sp>
      <p:sp>
        <p:nvSpPr>
          <p:cNvPr id="4" name="Slide Number Placeholder 3">
            <a:extLst>
              <a:ext uri="{FF2B5EF4-FFF2-40B4-BE49-F238E27FC236}">
                <a16:creationId xmlns:a16="http://schemas.microsoft.com/office/drawing/2014/main" id="{CEDD8F66-1D53-D7E9-72B3-86A1FFAEEBB1}"/>
              </a:ext>
            </a:extLst>
          </p:cNvPr>
          <p:cNvSpPr>
            <a:spLocks noGrp="1"/>
          </p:cNvSpPr>
          <p:nvPr>
            <p:ph type="sldNum" sz="quarter" idx="5"/>
          </p:nvPr>
        </p:nvSpPr>
        <p:spPr/>
        <p:txBody>
          <a:bodyPr/>
          <a:lstStyle/>
          <a:p>
            <a:fld id="{58627C1D-0F79-994E-B46A-28670024640D}" type="slidenum">
              <a:rPr lang="en-US" smtClean="0"/>
              <a:t>18</a:t>
            </a:fld>
            <a:endParaRPr lang="en-US" dirty="0"/>
          </a:p>
        </p:txBody>
      </p:sp>
    </p:spTree>
    <p:extLst>
      <p:ext uri="{BB962C8B-B14F-4D97-AF65-F5344CB8AC3E}">
        <p14:creationId xmlns:p14="http://schemas.microsoft.com/office/powerpoint/2010/main" val="1558817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F7A98-1857-CDC7-19AC-4A6FB614E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BF1D2-29DE-CFC6-A883-F91BFE005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1D94B3-993F-8E6B-40DE-9743978A9F40}"/>
              </a:ext>
            </a:extLst>
          </p:cNvPr>
          <p:cNvSpPr>
            <a:spLocks noGrp="1"/>
          </p:cNvSpPr>
          <p:nvPr>
            <p:ph type="body" idx="1"/>
          </p:nvPr>
        </p:nvSpPr>
        <p:spPr/>
        <p:txBody>
          <a:bodyPr/>
          <a:lstStyle/>
          <a:p>
            <a:r>
              <a:rPr lang="en-US" dirty="0"/>
              <a:t>Image credit https://share.google/images/ox67kCDbtYvjnWSJd</a:t>
            </a:r>
            <a:endParaRPr lang="en-CA" dirty="0"/>
          </a:p>
        </p:txBody>
      </p:sp>
      <p:sp>
        <p:nvSpPr>
          <p:cNvPr id="4" name="Slide Number Placeholder 3">
            <a:extLst>
              <a:ext uri="{FF2B5EF4-FFF2-40B4-BE49-F238E27FC236}">
                <a16:creationId xmlns:a16="http://schemas.microsoft.com/office/drawing/2014/main" id="{5F701FEC-EAF4-AC1B-EEDF-4BA454A242A4}"/>
              </a:ext>
            </a:extLst>
          </p:cNvPr>
          <p:cNvSpPr>
            <a:spLocks noGrp="1"/>
          </p:cNvSpPr>
          <p:nvPr>
            <p:ph type="sldNum" sz="quarter" idx="5"/>
          </p:nvPr>
        </p:nvSpPr>
        <p:spPr/>
        <p:txBody>
          <a:bodyPr/>
          <a:lstStyle/>
          <a:p>
            <a:fld id="{58627C1D-0F79-994E-B46A-28670024640D}" type="slidenum">
              <a:rPr lang="en-US" smtClean="0"/>
              <a:t>19</a:t>
            </a:fld>
            <a:endParaRPr lang="en-US" dirty="0"/>
          </a:p>
        </p:txBody>
      </p:sp>
    </p:spTree>
    <p:extLst>
      <p:ext uri="{BB962C8B-B14F-4D97-AF65-F5344CB8AC3E}">
        <p14:creationId xmlns:p14="http://schemas.microsoft.com/office/powerpoint/2010/main" val="583421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D9F0A-EF1C-3A08-ED64-55EB4E9A43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80361-3F95-91E8-1E99-50FD34C49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EC6F4-D863-8E16-DA8E-9AA16E4BCFBC}"/>
              </a:ext>
            </a:extLst>
          </p:cNvPr>
          <p:cNvSpPr>
            <a:spLocks noGrp="1"/>
          </p:cNvSpPr>
          <p:nvPr>
            <p:ph type="body" idx="1"/>
          </p:nvPr>
        </p:nvSpPr>
        <p:spPr/>
        <p:txBody>
          <a:bodyPr/>
          <a:lstStyle/>
          <a:p>
            <a:r>
              <a:rPr lang="en-US" dirty="0"/>
              <a:t>Image credit https://www.theuplifterspodcast.com/p/kindness-is-a-verb?utm_campaign=post&amp;utm_medium=web </a:t>
            </a:r>
            <a:endParaRPr lang="en-CA" dirty="0"/>
          </a:p>
        </p:txBody>
      </p:sp>
      <p:sp>
        <p:nvSpPr>
          <p:cNvPr id="4" name="Slide Number Placeholder 3">
            <a:extLst>
              <a:ext uri="{FF2B5EF4-FFF2-40B4-BE49-F238E27FC236}">
                <a16:creationId xmlns:a16="http://schemas.microsoft.com/office/drawing/2014/main" id="{5D9984CC-0F95-2903-13C5-9F2DE23A6ED1}"/>
              </a:ext>
            </a:extLst>
          </p:cNvPr>
          <p:cNvSpPr>
            <a:spLocks noGrp="1"/>
          </p:cNvSpPr>
          <p:nvPr>
            <p:ph type="sldNum" sz="quarter" idx="5"/>
          </p:nvPr>
        </p:nvSpPr>
        <p:spPr/>
        <p:txBody>
          <a:bodyPr/>
          <a:lstStyle/>
          <a:p>
            <a:fld id="{58627C1D-0F79-994E-B46A-28670024640D}" type="slidenum">
              <a:rPr lang="en-US" smtClean="0"/>
              <a:t>20</a:t>
            </a:fld>
            <a:endParaRPr lang="en-US" dirty="0"/>
          </a:p>
        </p:txBody>
      </p:sp>
    </p:spTree>
    <p:extLst>
      <p:ext uri="{BB962C8B-B14F-4D97-AF65-F5344CB8AC3E}">
        <p14:creationId xmlns:p14="http://schemas.microsoft.com/office/powerpoint/2010/main" val="2287748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B841E-6688-8043-F0D5-E7E3697CC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3A0A8-93EC-787A-DCEF-206B59ABE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9F736-7DE2-95D5-1317-23F98118E991}"/>
              </a:ext>
            </a:extLst>
          </p:cNvPr>
          <p:cNvSpPr>
            <a:spLocks noGrp="1"/>
          </p:cNvSpPr>
          <p:nvPr>
            <p:ph type="body" idx="1"/>
          </p:nvPr>
        </p:nvSpPr>
        <p:spPr/>
        <p:txBody>
          <a:bodyPr/>
          <a:lstStyle/>
          <a:p>
            <a:r>
              <a:rPr lang="en-US" dirty="0"/>
              <a:t>Image credit https://share.google/images/PmV29hJxZfr4nvkWk </a:t>
            </a:r>
          </a:p>
          <a:p>
            <a:endParaRPr lang="en-US" dirty="0"/>
          </a:p>
          <a:p>
            <a:r>
              <a:rPr lang="en-US" dirty="0"/>
              <a:t>I think the real trick of this approach is to do this when they are behaving at their absolute worst. </a:t>
            </a:r>
          </a:p>
          <a:p>
            <a:r>
              <a:rPr lang="en-US" dirty="0"/>
              <a:t>(and, yes, that’s when it is the hardest to do)</a:t>
            </a:r>
            <a:endParaRPr lang="en-CA" dirty="0"/>
          </a:p>
        </p:txBody>
      </p:sp>
      <p:sp>
        <p:nvSpPr>
          <p:cNvPr id="4" name="Slide Number Placeholder 3">
            <a:extLst>
              <a:ext uri="{FF2B5EF4-FFF2-40B4-BE49-F238E27FC236}">
                <a16:creationId xmlns:a16="http://schemas.microsoft.com/office/drawing/2014/main" id="{8A421CFC-1DDB-F45C-FD49-6E4105DAFF26}"/>
              </a:ext>
            </a:extLst>
          </p:cNvPr>
          <p:cNvSpPr>
            <a:spLocks noGrp="1"/>
          </p:cNvSpPr>
          <p:nvPr>
            <p:ph type="sldNum" sz="quarter" idx="5"/>
          </p:nvPr>
        </p:nvSpPr>
        <p:spPr/>
        <p:txBody>
          <a:bodyPr/>
          <a:lstStyle/>
          <a:p>
            <a:fld id="{58627C1D-0F79-994E-B46A-28670024640D}" type="slidenum">
              <a:rPr lang="en-US" smtClean="0"/>
              <a:t>21</a:t>
            </a:fld>
            <a:endParaRPr lang="en-US" dirty="0"/>
          </a:p>
        </p:txBody>
      </p:sp>
    </p:spTree>
    <p:extLst>
      <p:ext uri="{BB962C8B-B14F-4D97-AF65-F5344CB8AC3E}">
        <p14:creationId xmlns:p14="http://schemas.microsoft.com/office/powerpoint/2010/main" val="2411288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B4F9F-FA60-DD48-6D90-FB9077AF7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54D7E-27E5-1D12-F457-FDE4C62031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8AB5F-BF11-1430-247F-0A4DDC686976}"/>
              </a:ext>
            </a:extLst>
          </p:cNvPr>
          <p:cNvSpPr>
            <a:spLocks noGrp="1"/>
          </p:cNvSpPr>
          <p:nvPr>
            <p:ph type="body" idx="1"/>
          </p:nvPr>
        </p:nvSpPr>
        <p:spPr/>
        <p:txBody>
          <a:bodyPr/>
          <a:lstStyle/>
          <a:p>
            <a:r>
              <a:rPr lang="en-US" dirty="0"/>
              <a:t>Image credit https://share.google/images/PmV29hJxZfr4nvkWk</a:t>
            </a:r>
          </a:p>
          <a:p>
            <a:endParaRPr lang="en-US" dirty="0"/>
          </a:p>
          <a:p>
            <a:r>
              <a:rPr lang="en-CA" dirty="0">
                <a:hlinkClick r:id="rId3"/>
              </a:rPr>
              <a:t>The 5-minute daily playtime ritual that can get your kids to listen better : Life Kit : NPR</a:t>
            </a:r>
            <a:endParaRPr lang="en-CA" dirty="0"/>
          </a:p>
          <a:p>
            <a:r>
              <a:rPr lang="en-CA" dirty="0"/>
              <a:t>https://www.npr.org/2022/10/13/1128737199/the-5-minute-daily-playtime-ritual-that-can-get-your-kids-to-listen-better</a:t>
            </a:r>
          </a:p>
        </p:txBody>
      </p:sp>
      <p:sp>
        <p:nvSpPr>
          <p:cNvPr id="4" name="Slide Number Placeholder 3">
            <a:extLst>
              <a:ext uri="{FF2B5EF4-FFF2-40B4-BE49-F238E27FC236}">
                <a16:creationId xmlns:a16="http://schemas.microsoft.com/office/drawing/2014/main" id="{964373C7-0DB9-3653-BD9B-0937FC539DD2}"/>
              </a:ext>
            </a:extLst>
          </p:cNvPr>
          <p:cNvSpPr>
            <a:spLocks noGrp="1"/>
          </p:cNvSpPr>
          <p:nvPr>
            <p:ph type="sldNum" sz="quarter" idx="5"/>
          </p:nvPr>
        </p:nvSpPr>
        <p:spPr/>
        <p:txBody>
          <a:bodyPr/>
          <a:lstStyle/>
          <a:p>
            <a:fld id="{58627C1D-0F79-994E-B46A-28670024640D}" type="slidenum">
              <a:rPr lang="en-US" smtClean="0"/>
              <a:t>22</a:t>
            </a:fld>
            <a:endParaRPr lang="en-US" dirty="0"/>
          </a:p>
        </p:txBody>
      </p:sp>
    </p:spTree>
    <p:extLst>
      <p:ext uri="{BB962C8B-B14F-4D97-AF65-F5344CB8AC3E}">
        <p14:creationId xmlns:p14="http://schemas.microsoft.com/office/powerpoint/2010/main" val="1770125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7D263-2829-7EF3-491F-4DF7D62EF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338DAD-AA3D-22A8-E65F-261A33692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F0A69-0522-A5B3-2AFD-6E56AB913EC7}"/>
              </a:ext>
            </a:extLst>
          </p:cNvPr>
          <p:cNvSpPr>
            <a:spLocks noGrp="1"/>
          </p:cNvSpPr>
          <p:nvPr>
            <p:ph type="body" idx="1"/>
          </p:nvPr>
        </p:nvSpPr>
        <p:spPr/>
        <p:txBody>
          <a:bodyPr/>
          <a:lstStyle/>
          <a:p>
            <a:r>
              <a:rPr lang="en-US" dirty="0"/>
              <a:t>Image credit https://share.google/images/AcdmrmN8S2GICLPy9 </a:t>
            </a:r>
            <a:endParaRPr lang="en-CA" dirty="0"/>
          </a:p>
        </p:txBody>
      </p:sp>
      <p:sp>
        <p:nvSpPr>
          <p:cNvPr id="4" name="Slide Number Placeholder 3">
            <a:extLst>
              <a:ext uri="{FF2B5EF4-FFF2-40B4-BE49-F238E27FC236}">
                <a16:creationId xmlns:a16="http://schemas.microsoft.com/office/drawing/2014/main" id="{910E1DE7-0453-815D-318D-2954B918CDE2}"/>
              </a:ext>
            </a:extLst>
          </p:cNvPr>
          <p:cNvSpPr>
            <a:spLocks noGrp="1"/>
          </p:cNvSpPr>
          <p:nvPr>
            <p:ph type="sldNum" sz="quarter" idx="5"/>
          </p:nvPr>
        </p:nvSpPr>
        <p:spPr/>
        <p:txBody>
          <a:bodyPr/>
          <a:lstStyle/>
          <a:p>
            <a:fld id="{58627C1D-0F79-994E-B46A-28670024640D}" type="slidenum">
              <a:rPr lang="en-US" smtClean="0"/>
              <a:t>23</a:t>
            </a:fld>
            <a:endParaRPr lang="en-US" dirty="0"/>
          </a:p>
        </p:txBody>
      </p:sp>
    </p:spTree>
    <p:extLst>
      <p:ext uri="{BB962C8B-B14F-4D97-AF65-F5344CB8AC3E}">
        <p14:creationId xmlns:p14="http://schemas.microsoft.com/office/powerpoint/2010/main" val="3707026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A794B-7C7E-6F75-14B0-C039300FDA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657A4-53CC-2B6F-6FFC-368F259ED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4DCF9-7C8B-91E4-85F8-110A2266B191}"/>
              </a:ext>
            </a:extLst>
          </p:cNvPr>
          <p:cNvSpPr>
            <a:spLocks noGrp="1"/>
          </p:cNvSpPr>
          <p:nvPr>
            <p:ph type="body" idx="1"/>
          </p:nvPr>
        </p:nvSpPr>
        <p:spPr/>
        <p:txBody>
          <a:bodyPr/>
          <a:lstStyle/>
          <a:p>
            <a:endParaRPr lang="en-US" dirty="0"/>
          </a:p>
          <a:p>
            <a:r>
              <a:rPr lang="en-US" dirty="0"/>
              <a:t>The more difficult the behaviours, the more time this technique takes. </a:t>
            </a:r>
            <a:endParaRPr lang="en-CA" dirty="0"/>
          </a:p>
        </p:txBody>
      </p:sp>
      <p:sp>
        <p:nvSpPr>
          <p:cNvPr id="4" name="Slide Number Placeholder 3">
            <a:extLst>
              <a:ext uri="{FF2B5EF4-FFF2-40B4-BE49-F238E27FC236}">
                <a16:creationId xmlns:a16="http://schemas.microsoft.com/office/drawing/2014/main" id="{B3C767B4-F549-BECA-971E-19B76898BF4B}"/>
              </a:ext>
            </a:extLst>
          </p:cNvPr>
          <p:cNvSpPr>
            <a:spLocks noGrp="1"/>
          </p:cNvSpPr>
          <p:nvPr>
            <p:ph type="sldNum" sz="quarter" idx="5"/>
          </p:nvPr>
        </p:nvSpPr>
        <p:spPr/>
        <p:txBody>
          <a:bodyPr/>
          <a:lstStyle/>
          <a:p>
            <a:fld id="{58627C1D-0F79-994E-B46A-28670024640D}" type="slidenum">
              <a:rPr lang="en-US" smtClean="0"/>
              <a:t>24</a:t>
            </a:fld>
            <a:endParaRPr lang="en-US" dirty="0"/>
          </a:p>
        </p:txBody>
      </p:sp>
    </p:spTree>
    <p:extLst>
      <p:ext uri="{BB962C8B-B14F-4D97-AF65-F5344CB8AC3E}">
        <p14:creationId xmlns:p14="http://schemas.microsoft.com/office/powerpoint/2010/main" val="1626838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1D979-1A67-AD98-27CA-576281F15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0597F-92EA-4493-EC51-DC4CE5FD8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466FD-0998-794F-38B2-F27789F2159A}"/>
              </a:ext>
            </a:extLst>
          </p:cNvPr>
          <p:cNvSpPr>
            <a:spLocks noGrp="1"/>
          </p:cNvSpPr>
          <p:nvPr>
            <p:ph type="body" idx="1"/>
          </p:nvPr>
        </p:nvSpPr>
        <p:spPr/>
        <p:txBody>
          <a:bodyPr/>
          <a:lstStyle/>
          <a:p>
            <a:r>
              <a:rPr lang="en-US" dirty="0"/>
              <a:t>Image credit https://share.google/images/DK7GQsf2oZNXdcErV </a:t>
            </a:r>
          </a:p>
          <a:p>
            <a:endParaRPr lang="en-US" dirty="0"/>
          </a:p>
          <a:p>
            <a:r>
              <a:rPr lang="en-US" dirty="0"/>
              <a:t>The more difficult the behaviours, the more time this technique takes. </a:t>
            </a:r>
            <a:endParaRPr lang="en-CA" dirty="0"/>
          </a:p>
        </p:txBody>
      </p:sp>
      <p:sp>
        <p:nvSpPr>
          <p:cNvPr id="4" name="Slide Number Placeholder 3">
            <a:extLst>
              <a:ext uri="{FF2B5EF4-FFF2-40B4-BE49-F238E27FC236}">
                <a16:creationId xmlns:a16="http://schemas.microsoft.com/office/drawing/2014/main" id="{F6D43734-B6B6-51A4-65C9-496ADF38103B}"/>
              </a:ext>
            </a:extLst>
          </p:cNvPr>
          <p:cNvSpPr>
            <a:spLocks noGrp="1"/>
          </p:cNvSpPr>
          <p:nvPr>
            <p:ph type="sldNum" sz="quarter" idx="5"/>
          </p:nvPr>
        </p:nvSpPr>
        <p:spPr/>
        <p:txBody>
          <a:bodyPr/>
          <a:lstStyle/>
          <a:p>
            <a:fld id="{58627C1D-0F79-994E-B46A-28670024640D}" type="slidenum">
              <a:rPr lang="en-US" smtClean="0"/>
              <a:t>25</a:t>
            </a:fld>
            <a:endParaRPr lang="en-US" dirty="0"/>
          </a:p>
        </p:txBody>
      </p:sp>
    </p:spTree>
    <p:extLst>
      <p:ext uri="{BB962C8B-B14F-4D97-AF65-F5344CB8AC3E}">
        <p14:creationId xmlns:p14="http://schemas.microsoft.com/office/powerpoint/2010/main" val="481198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69851-2A9E-6AFE-B0CA-7567E56D6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4418D-EBFE-B168-FC8F-00C01D20BD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04082-A600-6ABD-81AD-106B487FB860}"/>
              </a:ext>
            </a:extLst>
          </p:cNvPr>
          <p:cNvSpPr>
            <a:spLocks noGrp="1"/>
          </p:cNvSpPr>
          <p:nvPr>
            <p:ph type="body" idx="1"/>
          </p:nvPr>
        </p:nvSpPr>
        <p:spPr/>
        <p:txBody>
          <a:bodyPr/>
          <a:lstStyle/>
          <a:p>
            <a:r>
              <a:rPr lang="en-US" dirty="0"/>
              <a:t>*** Candy might not be a great reinforcer right after Halloween. </a:t>
            </a:r>
          </a:p>
          <a:p>
            <a:r>
              <a:rPr lang="en-US" dirty="0"/>
              <a:t>Remember reinforcers can be things like preferred activities, privileges, etc. Sometimes, agreeing to do something silly and a little embarrassing as a parent works wonders! (ex: Only talking in farts for the next ten minutes). They don’t have to cost anything.</a:t>
            </a:r>
            <a:endParaRPr lang="en-CA" dirty="0"/>
          </a:p>
        </p:txBody>
      </p:sp>
      <p:sp>
        <p:nvSpPr>
          <p:cNvPr id="4" name="Slide Number Placeholder 3">
            <a:extLst>
              <a:ext uri="{FF2B5EF4-FFF2-40B4-BE49-F238E27FC236}">
                <a16:creationId xmlns:a16="http://schemas.microsoft.com/office/drawing/2014/main" id="{88A4F10D-33DD-6403-7A5D-CF6A044E8D1E}"/>
              </a:ext>
            </a:extLst>
          </p:cNvPr>
          <p:cNvSpPr>
            <a:spLocks noGrp="1"/>
          </p:cNvSpPr>
          <p:nvPr>
            <p:ph type="sldNum" sz="quarter" idx="5"/>
          </p:nvPr>
        </p:nvSpPr>
        <p:spPr/>
        <p:txBody>
          <a:bodyPr/>
          <a:lstStyle/>
          <a:p>
            <a:fld id="{58627C1D-0F79-994E-B46A-28670024640D}" type="slidenum">
              <a:rPr lang="en-US" smtClean="0"/>
              <a:t>26</a:t>
            </a:fld>
            <a:endParaRPr lang="en-US" dirty="0"/>
          </a:p>
        </p:txBody>
      </p:sp>
    </p:spTree>
    <p:extLst>
      <p:ext uri="{BB962C8B-B14F-4D97-AF65-F5344CB8AC3E}">
        <p14:creationId xmlns:p14="http://schemas.microsoft.com/office/powerpoint/2010/main" val="2373074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D0C6E-AA46-8686-E231-250563B84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288367-A3B6-FD3F-9141-572A7A9C0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2EAE9-12EB-F156-3FDC-6C3F5C0AAF41}"/>
              </a:ext>
            </a:extLst>
          </p:cNvPr>
          <p:cNvSpPr>
            <a:spLocks noGrp="1"/>
          </p:cNvSpPr>
          <p:nvPr>
            <p:ph type="body" idx="1"/>
          </p:nvPr>
        </p:nvSpPr>
        <p:spPr/>
        <p:txBody>
          <a:bodyPr/>
          <a:lstStyle/>
          <a:p>
            <a:r>
              <a:rPr lang="en-US" dirty="0"/>
              <a:t>Image credit: https://idealspine.com/wp-content/uploads/2020/02/Bend-at-the-Knees-and-Dont-Jerk-or-Twist-A-Brief-Guide-to-Proper-Lifting.jpg</a:t>
            </a:r>
            <a:endParaRPr lang="en-CA" dirty="0"/>
          </a:p>
        </p:txBody>
      </p:sp>
      <p:sp>
        <p:nvSpPr>
          <p:cNvPr id="4" name="Slide Number Placeholder 3">
            <a:extLst>
              <a:ext uri="{FF2B5EF4-FFF2-40B4-BE49-F238E27FC236}">
                <a16:creationId xmlns:a16="http://schemas.microsoft.com/office/drawing/2014/main" id="{B6A15AAC-02FB-F754-041C-044EC4B2620D}"/>
              </a:ext>
            </a:extLst>
          </p:cNvPr>
          <p:cNvSpPr>
            <a:spLocks noGrp="1"/>
          </p:cNvSpPr>
          <p:nvPr>
            <p:ph type="sldNum" sz="quarter" idx="5"/>
          </p:nvPr>
        </p:nvSpPr>
        <p:spPr/>
        <p:txBody>
          <a:bodyPr/>
          <a:lstStyle/>
          <a:p>
            <a:fld id="{58627C1D-0F79-994E-B46A-28670024640D}" type="slidenum">
              <a:rPr lang="en-US" smtClean="0"/>
              <a:t>27</a:t>
            </a:fld>
            <a:endParaRPr lang="en-US" dirty="0"/>
          </a:p>
        </p:txBody>
      </p:sp>
    </p:spTree>
    <p:extLst>
      <p:ext uri="{BB962C8B-B14F-4D97-AF65-F5344CB8AC3E}">
        <p14:creationId xmlns:p14="http://schemas.microsoft.com/office/powerpoint/2010/main" val="11168345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https://share.google/images/nl8fd50nemNVGzlDI </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29</a:t>
            </a:fld>
            <a:endParaRPr lang="en-US" dirty="0"/>
          </a:p>
        </p:txBody>
      </p:sp>
    </p:spTree>
    <p:extLst>
      <p:ext uri="{BB962C8B-B14F-4D97-AF65-F5344CB8AC3E}">
        <p14:creationId xmlns:p14="http://schemas.microsoft.com/office/powerpoint/2010/main" val="1902634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81AE-A3A1-6736-27A5-392C1AA17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A3031-3E1D-0960-2B07-37BFE90D1E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7686D-2DD6-7FA1-3BA4-2BACD2AE6259}"/>
              </a:ext>
            </a:extLst>
          </p:cNvPr>
          <p:cNvSpPr>
            <a:spLocks noGrp="1"/>
          </p:cNvSpPr>
          <p:nvPr>
            <p:ph type="body" idx="1"/>
          </p:nvPr>
        </p:nvSpPr>
        <p:spPr/>
        <p:txBody>
          <a:bodyPr/>
          <a:lstStyle/>
          <a:p>
            <a:r>
              <a:rPr lang="en-US" dirty="0"/>
              <a:t>Image credit https://share.google/images/lH1p6DrtSHVjpqikm</a:t>
            </a:r>
            <a:endParaRPr lang="en-CA" dirty="0"/>
          </a:p>
        </p:txBody>
      </p:sp>
      <p:sp>
        <p:nvSpPr>
          <p:cNvPr id="4" name="Slide Number Placeholder 3">
            <a:extLst>
              <a:ext uri="{FF2B5EF4-FFF2-40B4-BE49-F238E27FC236}">
                <a16:creationId xmlns:a16="http://schemas.microsoft.com/office/drawing/2014/main" id="{ECFCCE2C-25D3-F13D-BD2C-C737AF549575}"/>
              </a:ext>
            </a:extLst>
          </p:cNvPr>
          <p:cNvSpPr>
            <a:spLocks noGrp="1"/>
          </p:cNvSpPr>
          <p:nvPr>
            <p:ph type="sldNum" sz="quarter" idx="5"/>
          </p:nvPr>
        </p:nvSpPr>
        <p:spPr/>
        <p:txBody>
          <a:bodyPr/>
          <a:lstStyle/>
          <a:p>
            <a:fld id="{58627C1D-0F79-994E-B46A-28670024640D}" type="slidenum">
              <a:rPr lang="en-US" smtClean="0"/>
              <a:t>30</a:t>
            </a:fld>
            <a:endParaRPr lang="en-US" dirty="0"/>
          </a:p>
        </p:txBody>
      </p:sp>
    </p:spTree>
    <p:extLst>
      <p:ext uri="{BB962C8B-B14F-4D97-AF65-F5344CB8AC3E}">
        <p14:creationId xmlns:p14="http://schemas.microsoft.com/office/powerpoint/2010/main" val="2629807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Doing it with more support can be deceptively helpful!</a:t>
            </a:r>
          </a:p>
          <a:p>
            <a:r>
              <a:rPr lang="en-US" dirty="0"/>
              <a:t>I promise you there are other families in your area who are dealing with many of the same struggles.</a:t>
            </a:r>
          </a:p>
          <a:p>
            <a:r>
              <a:rPr lang="en-US" dirty="0"/>
              <a:t>It can feel SO GOOD to see it, to connect with others going through it… even if everything stays the same for a while.</a:t>
            </a:r>
          </a:p>
          <a:p>
            <a:r>
              <a:rPr lang="en-US" dirty="0"/>
              <a:t>Remember there is a give-and-take (they help – you help), but it’s easier than you might think. Many hands make light work.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Families that are struggling can easily slip into isolation.</a:t>
            </a:r>
          </a:p>
          <a:p>
            <a:r>
              <a:rPr lang="en-US" dirty="0"/>
              <a:t>It takes time to rebuild a social network. </a:t>
            </a:r>
          </a:p>
          <a:p>
            <a:r>
              <a:rPr lang="en-US" dirty="0"/>
              <a:t>Find somewhere to be a regular, stick with it. Talk to people. Exchange numbers. Schedule a time to have a low-stakes (LOW STAKES) dinner together (ex: meet at the park and order pizza, or take turns hosting at home but no cleaning allowed before they arrive). </a:t>
            </a:r>
          </a:p>
          <a:p>
            <a:endParaRPr lang="en-US" dirty="0"/>
          </a:p>
          <a:p>
            <a:r>
              <a:rPr lang="en-US" dirty="0"/>
              <a:t>Whole Family Wellbeing fist can look like:</a:t>
            </a:r>
          </a:p>
          <a:p>
            <a:pPr marL="171450" indent="-171450">
              <a:buFontTx/>
              <a:buChar char="-"/>
            </a:pPr>
            <a:r>
              <a:rPr lang="en-US" dirty="0"/>
              <a:t>Knowing what you need to get back balance, then looking at the parenting work you currently do. Re-assess what is doable.</a:t>
            </a:r>
          </a:p>
          <a:p>
            <a:pPr marL="171450" indent="-171450">
              <a:buFontTx/>
              <a:buChar char="-"/>
            </a:pPr>
            <a:r>
              <a:rPr lang="en-US" dirty="0"/>
              <a:t>For example, do you not mind picking up the slack with garbage but can’t stand when they leave things on the floor where you trip? Give the reminders about the garbage a rest, focus on problem solving for a safer floor. </a:t>
            </a:r>
          </a:p>
          <a:p>
            <a:pPr marL="171450" indent="-171450">
              <a:buFontTx/>
              <a:buChar char="-"/>
            </a:pPr>
            <a:r>
              <a:rPr lang="en-US" dirty="0"/>
              <a:t>Consider letting the bedtime rule be “in bed by 9” instead of “asleep by 9” if it means they stay in bed and you can rest/prepare for the next day</a:t>
            </a:r>
          </a:p>
          <a:p>
            <a:pPr marL="171450" indent="-171450">
              <a:buFontTx/>
              <a:buChar char="-"/>
            </a:pPr>
            <a:r>
              <a:rPr lang="en-US" dirty="0"/>
              <a:t>Not forcing vegetables or sitting still if it means you can start having enjoyable conversations at the dinner table again</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8627C1D-0F79-994E-B46A-28670024640D}" type="slidenum">
              <a:rPr lang="en-US" smtClean="0"/>
              <a:t>31</a:t>
            </a:fld>
            <a:endParaRPr lang="en-US" dirty="0"/>
          </a:p>
        </p:txBody>
      </p:sp>
    </p:spTree>
    <p:extLst>
      <p:ext uri="{BB962C8B-B14F-4D97-AF65-F5344CB8AC3E}">
        <p14:creationId xmlns:p14="http://schemas.microsoft.com/office/powerpoint/2010/main" val="10766654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https://share.google/images/cMk0FVMwzbKhlGUaq </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32</a:t>
            </a:fld>
            <a:endParaRPr lang="en-US" dirty="0"/>
          </a:p>
        </p:txBody>
      </p:sp>
    </p:spTree>
    <p:extLst>
      <p:ext uri="{BB962C8B-B14F-4D97-AF65-F5344CB8AC3E}">
        <p14:creationId xmlns:p14="http://schemas.microsoft.com/office/powerpoint/2010/main" val="2912653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34CA5-B4F9-19D2-9B08-9F526CC4BD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91DC4-29CD-53D8-5F08-82935A4FF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944F3A-1E81-8DF8-0CC4-031A66CBB191}"/>
              </a:ext>
            </a:extLst>
          </p:cNvPr>
          <p:cNvSpPr>
            <a:spLocks noGrp="1"/>
          </p:cNvSpPr>
          <p:nvPr>
            <p:ph type="body" idx="1"/>
          </p:nvPr>
        </p:nvSpPr>
        <p:spPr/>
        <p:txBody>
          <a:bodyPr/>
          <a:lstStyle/>
          <a:p>
            <a:r>
              <a:rPr lang="en-US" dirty="0"/>
              <a:t>Image credit https://share.google/images/cMk0FVMwzbKhlGUaq </a:t>
            </a:r>
            <a:endParaRPr lang="en-CA" dirty="0"/>
          </a:p>
        </p:txBody>
      </p:sp>
      <p:sp>
        <p:nvSpPr>
          <p:cNvPr id="4" name="Slide Number Placeholder 3">
            <a:extLst>
              <a:ext uri="{FF2B5EF4-FFF2-40B4-BE49-F238E27FC236}">
                <a16:creationId xmlns:a16="http://schemas.microsoft.com/office/drawing/2014/main" id="{08C25E71-DAEE-D06B-6172-46229D11C43F}"/>
              </a:ext>
            </a:extLst>
          </p:cNvPr>
          <p:cNvSpPr>
            <a:spLocks noGrp="1"/>
          </p:cNvSpPr>
          <p:nvPr>
            <p:ph type="sldNum" sz="quarter" idx="5"/>
          </p:nvPr>
        </p:nvSpPr>
        <p:spPr/>
        <p:txBody>
          <a:bodyPr/>
          <a:lstStyle/>
          <a:p>
            <a:fld id="{58627C1D-0F79-994E-B46A-28670024640D}" type="slidenum">
              <a:rPr lang="en-US" smtClean="0"/>
              <a:t>33</a:t>
            </a:fld>
            <a:endParaRPr lang="en-US" dirty="0"/>
          </a:p>
        </p:txBody>
      </p:sp>
    </p:spTree>
    <p:extLst>
      <p:ext uri="{BB962C8B-B14F-4D97-AF65-F5344CB8AC3E}">
        <p14:creationId xmlns:p14="http://schemas.microsoft.com/office/powerpoint/2010/main" val="3758422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https://i.imgur.com/jQtddPC.jpeg </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34</a:t>
            </a:fld>
            <a:endParaRPr lang="en-US" dirty="0"/>
          </a:p>
        </p:txBody>
      </p:sp>
    </p:spTree>
    <p:extLst>
      <p:ext uri="{BB962C8B-B14F-4D97-AF65-F5344CB8AC3E}">
        <p14:creationId xmlns:p14="http://schemas.microsoft.com/office/powerpoint/2010/main" val="831844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DA9F9-D83E-0CBD-7FA6-58F4EDF3E5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3E527F-4EDD-7C8F-68E9-11BAF9E45E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2E9AC-2D45-AF55-D4E2-434FE2FFB22F}"/>
              </a:ext>
            </a:extLst>
          </p:cNvPr>
          <p:cNvSpPr>
            <a:spLocks noGrp="1"/>
          </p:cNvSpPr>
          <p:nvPr>
            <p:ph type="body" idx="1"/>
          </p:nvPr>
        </p:nvSpPr>
        <p:spPr/>
        <p:txBody>
          <a:bodyPr/>
          <a:lstStyle/>
          <a:p>
            <a:r>
              <a:rPr lang="en-US" dirty="0"/>
              <a:t>Image credit https://i.imgur.com/jQtddPC.jpeg </a:t>
            </a:r>
            <a:endParaRPr lang="en-CA" dirty="0"/>
          </a:p>
        </p:txBody>
      </p:sp>
      <p:sp>
        <p:nvSpPr>
          <p:cNvPr id="4" name="Slide Number Placeholder 3">
            <a:extLst>
              <a:ext uri="{FF2B5EF4-FFF2-40B4-BE49-F238E27FC236}">
                <a16:creationId xmlns:a16="http://schemas.microsoft.com/office/drawing/2014/main" id="{514CE0E0-135D-94E4-471B-1B758B6BD141}"/>
              </a:ext>
            </a:extLst>
          </p:cNvPr>
          <p:cNvSpPr>
            <a:spLocks noGrp="1"/>
          </p:cNvSpPr>
          <p:nvPr>
            <p:ph type="sldNum" sz="quarter" idx="5"/>
          </p:nvPr>
        </p:nvSpPr>
        <p:spPr/>
        <p:txBody>
          <a:bodyPr/>
          <a:lstStyle/>
          <a:p>
            <a:fld id="{58627C1D-0F79-994E-B46A-28670024640D}" type="slidenum">
              <a:rPr lang="en-US" smtClean="0"/>
              <a:t>35</a:t>
            </a:fld>
            <a:endParaRPr lang="en-US" dirty="0"/>
          </a:p>
        </p:txBody>
      </p:sp>
    </p:spTree>
    <p:extLst>
      <p:ext uri="{BB962C8B-B14F-4D97-AF65-F5344CB8AC3E}">
        <p14:creationId xmlns:p14="http://schemas.microsoft.com/office/powerpoint/2010/main" val="3116342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https://share.google/images/hZNeSNczmrquyoQf6</a:t>
            </a:r>
            <a:endParaRPr lang="en-CA" dirty="0"/>
          </a:p>
        </p:txBody>
      </p:sp>
      <p:sp>
        <p:nvSpPr>
          <p:cNvPr id="4" name="Slide Number Placeholder 3"/>
          <p:cNvSpPr>
            <a:spLocks noGrp="1"/>
          </p:cNvSpPr>
          <p:nvPr>
            <p:ph type="sldNum" sz="quarter" idx="5"/>
          </p:nvPr>
        </p:nvSpPr>
        <p:spPr/>
        <p:txBody>
          <a:bodyPr/>
          <a:lstStyle/>
          <a:p>
            <a:fld id="{58627C1D-0F79-994E-B46A-28670024640D}" type="slidenum">
              <a:rPr lang="en-US" smtClean="0"/>
              <a:t>36</a:t>
            </a:fld>
            <a:endParaRPr lang="en-US" dirty="0"/>
          </a:p>
        </p:txBody>
      </p:sp>
    </p:spTree>
    <p:extLst>
      <p:ext uri="{BB962C8B-B14F-4D97-AF65-F5344CB8AC3E}">
        <p14:creationId xmlns:p14="http://schemas.microsoft.com/office/powerpoint/2010/main" val="3796981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1014466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261392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421141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302510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623385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1904177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1125180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336632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3035212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4028348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E06E5-6A99-0C49-A532-1391D60DC2C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1C5E6E-62B4-0349-843F-5EAE2B990D4F}" type="slidenum">
              <a:rPr lang="en-US" smtClean="0"/>
              <a:t>‹#›</a:t>
            </a:fld>
            <a:endParaRPr lang="en-US" dirty="0"/>
          </a:p>
        </p:txBody>
      </p:sp>
    </p:spTree>
    <p:extLst>
      <p:ext uri="{BB962C8B-B14F-4D97-AF65-F5344CB8AC3E}">
        <p14:creationId xmlns:p14="http://schemas.microsoft.com/office/powerpoint/2010/main" val="75583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5E06E5-6A99-0C49-A532-1391D60DC2C1}" type="datetimeFigureOut">
              <a:rPr lang="en-US" smtClean="0"/>
              <a:t>10/6/2026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C5E6E-62B4-0349-843F-5EAE2B990D4F}" type="slidenum">
              <a:rPr lang="en-US" smtClean="0"/>
              <a:t>‹#›</a:t>
            </a:fld>
            <a:endParaRPr lang="en-US" dirty="0"/>
          </a:p>
        </p:txBody>
      </p:sp>
    </p:spTree>
    <p:extLst>
      <p:ext uri="{BB962C8B-B14F-4D97-AF65-F5344CB8AC3E}">
        <p14:creationId xmlns:p14="http://schemas.microsoft.com/office/powerpoint/2010/main" val="2056302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Xwp9__PzW6k?feature=oembed" TargetMode="External"/><Relationship Id="rId5" Type="http://schemas.openxmlformats.org/officeDocument/2006/relationships/image" Target="../media/image3.jpe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hyperlink" Target="https://healthymindslearning.ca/rollingwith-adhd-for-parents/" TargetMode="External"/><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hyperlink" Target="https://youtu.be/TyaHlOYtkI4?si=N9MoaUAVHuQ7ZiZ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80D14C-53F4-82BF-5DD3-54FA43E17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a:extLst>
              <a:ext uri="{FF2B5EF4-FFF2-40B4-BE49-F238E27FC236}">
                <a16:creationId xmlns:a16="http://schemas.microsoft.com/office/drawing/2014/main" id="{5A8D0CE6-CDFB-644D-8BD3-D8FECDC95E9B}"/>
              </a:ext>
            </a:extLst>
          </p:cNvPr>
          <p:cNvSpPr>
            <a:spLocks noGrp="1"/>
          </p:cNvSpPr>
          <p:nvPr>
            <p:ph type="subTitle" idx="1"/>
          </p:nvPr>
        </p:nvSpPr>
        <p:spPr>
          <a:xfrm>
            <a:off x="404261" y="1482291"/>
            <a:ext cx="4658627" cy="1197409"/>
          </a:xfrm>
        </p:spPr>
        <p:txBody>
          <a:bodyPr>
            <a:noAutofit/>
          </a:bodyPr>
          <a:lstStyle/>
          <a:p>
            <a:pPr algn="l"/>
            <a:r>
              <a:rPr lang="en-US" sz="3000" dirty="0">
                <a:solidFill>
                  <a:srgbClr val="0072BD"/>
                </a:solidFill>
                <a:latin typeface="Avenir Medium" charset="0"/>
                <a:ea typeface="Avenir Medium" charset="0"/>
                <a:cs typeface="Avenir Medium" charset="0"/>
              </a:rPr>
              <a:t>Parenting </a:t>
            </a:r>
          </a:p>
          <a:p>
            <a:pPr algn="l"/>
            <a:r>
              <a:rPr lang="en-US" sz="3000" dirty="0">
                <a:solidFill>
                  <a:srgbClr val="0072BD"/>
                </a:solidFill>
                <a:latin typeface="Avenir Medium" charset="0"/>
                <a:ea typeface="Avenir Medium" charset="0"/>
                <a:cs typeface="Avenir Medium" charset="0"/>
              </a:rPr>
              <a:t>and Challenging Behaviours</a:t>
            </a:r>
          </a:p>
          <a:p>
            <a:pPr algn="l"/>
            <a:endParaRPr lang="en-US" sz="3000" dirty="0">
              <a:solidFill>
                <a:srgbClr val="0072BD"/>
              </a:solidFill>
              <a:latin typeface="Avenir Medium" charset="0"/>
              <a:ea typeface="Avenir Medium" charset="0"/>
              <a:cs typeface="Avenir Medium" charset="0"/>
            </a:endParaRPr>
          </a:p>
        </p:txBody>
      </p:sp>
      <p:sp>
        <p:nvSpPr>
          <p:cNvPr id="4" name="TextBox 3"/>
          <p:cNvSpPr txBox="1"/>
          <p:nvPr/>
        </p:nvSpPr>
        <p:spPr>
          <a:xfrm>
            <a:off x="404261" y="3429000"/>
            <a:ext cx="4167739" cy="461665"/>
          </a:xfrm>
          <a:prstGeom prst="rect">
            <a:avLst/>
          </a:prstGeom>
          <a:noFill/>
        </p:spPr>
        <p:txBody>
          <a:bodyPr wrap="square" rtlCol="0">
            <a:spAutoFit/>
          </a:bodyPr>
          <a:lstStyle/>
          <a:p>
            <a:r>
              <a:rPr lang="en-US" sz="2400" dirty="0">
                <a:latin typeface="Avenir Medium" charset="0"/>
                <a:ea typeface="Avenir Medium" charset="0"/>
                <a:cs typeface="Avenir Medium" charset="0"/>
              </a:rPr>
              <a:t>A. Ianto West, Psy.D.</a:t>
            </a:r>
          </a:p>
        </p:txBody>
      </p:sp>
      <p:sp>
        <p:nvSpPr>
          <p:cNvPr id="5" name="TextBox 4"/>
          <p:cNvSpPr txBox="1"/>
          <p:nvPr/>
        </p:nvSpPr>
        <p:spPr>
          <a:xfrm>
            <a:off x="404261" y="451658"/>
            <a:ext cx="3716183" cy="369332"/>
          </a:xfrm>
          <a:prstGeom prst="rect">
            <a:avLst/>
          </a:prstGeom>
          <a:noFill/>
        </p:spPr>
        <p:txBody>
          <a:bodyPr wrap="square" rtlCol="0">
            <a:spAutoFit/>
          </a:bodyPr>
          <a:lstStyle/>
          <a:p>
            <a:r>
              <a:rPr lang="en-US" dirty="0">
                <a:solidFill>
                  <a:srgbClr val="737577"/>
                </a:solidFill>
                <a:latin typeface="Avenir Book" charset="0"/>
                <a:ea typeface="Avenir Book" charset="0"/>
                <a:cs typeface="Avenir Book" charset="0"/>
              </a:rPr>
              <a:t>Wednesday October 26, 2026</a:t>
            </a:r>
          </a:p>
        </p:txBody>
      </p:sp>
      <p:pic>
        <p:nvPicPr>
          <p:cNvPr id="6" name="Picture 5" descr="A logo for a children's hospital&#10;&#10;AI-generated content may be incorrect.">
            <a:extLst>
              <a:ext uri="{FF2B5EF4-FFF2-40B4-BE49-F238E27FC236}">
                <a16:creationId xmlns:a16="http://schemas.microsoft.com/office/drawing/2014/main" id="{736238FD-066B-D807-C861-6FD18009C008}"/>
              </a:ext>
            </a:extLst>
          </p:cNvPr>
          <p:cNvPicPr>
            <a:picLocks noChangeAspect="1"/>
          </p:cNvPicPr>
          <p:nvPr/>
        </p:nvPicPr>
        <p:blipFill>
          <a:blip r:embed="rId4"/>
          <a:stretch>
            <a:fillRect/>
          </a:stretch>
        </p:blipFill>
        <p:spPr>
          <a:xfrm>
            <a:off x="6661910" y="456473"/>
            <a:ext cx="1636779" cy="1371603"/>
          </a:xfrm>
          <a:prstGeom prst="rect">
            <a:avLst/>
          </a:prstGeom>
        </p:spPr>
      </p:pic>
    </p:spTree>
    <p:extLst>
      <p:ext uri="{BB962C8B-B14F-4D97-AF65-F5344CB8AC3E}">
        <p14:creationId xmlns:p14="http://schemas.microsoft.com/office/powerpoint/2010/main" val="2362566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7735701C-343A-274D-907F-860024F5C4F8}"/>
              </a:ext>
            </a:extLst>
          </p:cNvPr>
          <p:cNvSpPr txBox="1">
            <a:spLocks/>
          </p:cNvSpPr>
          <p:nvPr/>
        </p:nvSpPr>
        <p:spPr>
          <a:xfrm>
            <a:off x="685800" y="833786"/>
            <a:ext cx="4800600" cy="6446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0072BD"/>
                </a:solidFill>
                <a:latin typeface="Avenir Medium" charset="0"/>
                <a:ea typeface="Avenir Medium" charset="0"/>
                <a:cs typeface="Avenir Medium" charset="0"/>
              </a:rPr>
              <a:t>Fire Poker</a:t>
            </a:r>
          </a:p>
          <a:p>
            <a:pPr marL="0" indent="0">
              <a:buNone/>
            </a:pPr>
            <a:endParaRPr lang="en-US" dirty="0">
              <a:solidFill>
                <a:srgbClr val="0072BD"/>
              </a:solidFill>
            </a:endParaRPr>
          </a:p>
        </p:txBody>
      </p:sp>
      <p:sp>
        <p:nvSpPr>
          <p:cNvPr id="2" name="TextBox 1"/>
          <p:cNvSpPr txBox="1"/>
          <p:nvPr/>
        </p:nvSpPr>
        <p:spPr>
          <a:xfrm>
            <a:off x="685800" y="1785257"/>
            <a:ext cx="6176913" cy="369332"/>
          </a:xfrm>
          <a:prstGeom prst="rect">
            <a:avLst/>
          </a:prstGeom>
          <a:noFill/>
        </p:spPr>
        <p:txBody>
          <a:bodyPr wrap="square" rtlCol="0">
            <a:spAutoFit/>
          </a:bodyPr>
          <a:lstStyle/>
          <a:p>
            <a:r>
              <a:rPr lang="en-US" dirty="0">
                <a:solidFill>
                  <a:srgbClr val="737577"/>
                </a:solidFill>
              </a:rPr>
              <a:t>…</a:t>
            </a:r>
          </a:p>
        </p:txBody>
      </p:sp>
      <p:pic>
        <p:nvPicPr>
          <p:cNvPr id="4" name="Online Media 3" title="Somebody Gave Me Fire Tiktok">
            <a:hlinkClick r:id="" action="ppaction://media"/>
            <a:extLst>
              <a:ext uri="{FF2B5EF4-FFF2-40B4-BE49-F238E27FC236}">
                <a16:creationId xmlns:a16="http://schemas.microsoft.com/office/drawing/2014/main" id="{EAA72DFB-4247-5AD4-940C-37AAF95682F6}"/>
              </a:ext>
            </a:extLst>
          </p:cNvPr>
          <p:cNvPicPr>
            <a:picLocks noRot="1" noChangeAspect="1"/>
          </p:cNvPicPr>
          <p:nvPr>
            <a:videoFile r:link="rId1"/>
          </p:nvPr>
        </p:nvPicPr>
        <p:blipFill>
          <a:blip r:embed="rId5"/>
          <a:stretch>
            <a:fillRect/>
          </a:stretch>
        </p:blipFill>
        <p:spPr>
          <a:xfrm>
            <a:off x="2633663" y="0"/>
            <a:ext cx="3875087" cy="6858000"/>
          </a:xfrm>
          <a:prstGeom prst="rect">
            <a:avLst/>
          </a:prstGeom>
        </p:spPr>
      </p:pic>
    </p:spTree>
    <p:extLst>
      <p:ext uri="{BB962C8B-B14F-4D97-AF65-F5344CB8AC3E}">
        <p14:creationId xmlns:p14="http://schemas.microsoft.com/office/powerpoint/2010/main" val="202130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D8E7E-CFAC-BDFA-A83F-947D7C4147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1F2A00-1A88-35D1-123C-E9EB155E0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D3D4A6E2-0F5A-A8E5-654B-D052276E14F1}"/>
              </a:ext>
            </a:extLst>
          </p:cNvPr>
          <p:cNvSpPr txBox="1">
            <a:spLocks/>
          </p:cNvSpPr>
          <p:nvPr/>
        </p:nvSpPr>
        <p:spPr>
          <a:xfrm>
            <a:off x="1904813" y="3064397"/>
            <a:ext cx="5334373" cy="7292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dirty="0">
                <a:solidFill>
                  <a:srgbClr val="0072BD"/>
                </a:solidFill>
                <a:latin typeface="Avenir Medium" charset="0"/>
                <a:ea typeface="Avenir Medium" charset="0"/>
                <a:cs typeface="Avenir Medium" charset="0"/>
              </a:rPr>
              <a:t>All Kids Learn</a:t>
            </a:r>
          </a:p>
        </p:txBody>
      </p:sp>
    </p:spTree>
    <p:extLst>
      <p:ext uri="{BB962C8B-B14F-4D97-AF65-F5344CB8AC3E}">
        <p14:creationId xmlns:p14="http://schemas.microsoft.com/office/powerpoint/2010/main" val="219412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7BAD9-F2FA-BE25-E4D4-C67DC2144F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708F17-AC69-D759-3E5E-64098AB85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A6DB0271-9905-1FA0-0BB3-1B9B5CFD55E3}"/>
              </a:ext>
            </a:extLst>
          </p:cNvPr>
          <p:cNvSpPr txBox="1"/>
          <p:nvPr/>
        </p:nvSpPr>
        <p:spPr>
          <a:xfrm>
            <a:off x="794312" y="1114142"/>
            <a:ext cx="7555375" cy="1384995"/>
          </a:xfrm>
          <a:prstGeom prst="rect">
            <a:avLst/>
          </a:prstGeom>
          <a:noFill/>
        </p:spPr>
        <p:txBody>
          <a:bodyPr wrap="square" rtlCol="0">
            <a:spAutoFit/>
          </a:bodyPr>
          <a:lstStyle/>
          <a:p>
            <a:r>
              <a:rPr lang="en-US" sz="2800" dirty="0"/>
              <a:t>… But sometimes they learn things we might wish they wouldn’t</a:t>
            </a:r>
          </a:p>
          <a:p>
            <a:endParaRPr lang="en-US" sz="2800" dirty="0">
              <a:solidFill>
                <a:srgbClr val="737577"/>
              </a:solidFill>
            </a:endParaRPr>
          </a:p>
        </p:txBody>
      </p:sp>
      <p:pic>
        <p:nvPicPr>
          <p:cNvPr id="5" name="Picture 4" descr="A bird standing on a table with a letter board&#10;&#10;AI-generated content may be incorrect.">
            <a:extLst>
              <a:ext uri="{FF2B5EF4-FFF2-40B4-BE49-F238E27FC236}">
                <a16:creationId xmlns:a16="http://schemas.microsoft.com/office/drawing/2014/main" id="{0D42665B-6115-C0B4-372E-167E416E670E}"/>
              </a:ext>
            </a:extLst>
          </p:cNvPr>
          <p:cNvPicPr>
            <a:picLocks noChangeAspect="1"/>
          </p:cNvPicPr>
          <p:nvPr/>
        </p:nvPicPr>
        <p:blipFill>
          <a:blip r:embed="rId4"/>
          <a:stretch>
            <a:fillRect/>
          </a:stretch>
        </p:blipFill>
        <p:spPr>
          <a:xfrm>
            <a:off x="986864" y="2630512"/>
            <a:ext cx="3305913" cy="3278364"/>
          </a:xfrm>
          <a:prstGeom prst="rect">
            <a:avLst/>
          </a:prstGeom>
        </p:spPr>
      </p:pic>
    </p:spTree>
    <p:extLst>
      <p:ext uri="{BB962C8B-B14F-4D97-AF65-F5344CB8AC3E}">
        <p14:creationId xmlns:p14="http://schemas.microsoft.com/office/powerpoint/2010/main" val="277185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7735701C-343A-274D-907F-860024F5C4F8}"/>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Learning Objectives</a:t>
            </a:r>
          </a:p>
        </p:txBody>
      </p:sp>
      <p:sp>
        <p:nvSpPr>
          <p:cNvPr id="1037" name="Rectangle 103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p:cNvSpPr txBox="1"/>
          <p:nvPr/>
        </p:nvSpPr>
        <p:spPr>
          <a:xfrm>
            <a:off x="336042" y="2512611"/>
            <a:ext cx="3624602" cy="3664351"/>
          </a:xfrm>
          <a:prstGeom prst="rect">
            <a:avLst/>
          </a:prstGeom>
        </p:spPr>
        <p:txBody>
          <a:bodyPr vert="horz" lIns="91440" tIns="45720" rIns="91440" bIns="45720" rtlCol="0" anchor="ctr">
            <a:normAutofit/>
          </a:bodyPr>
          <a:lstStyle/>
          <a:p>
            <a:pPr marL="114300" indent="-342900" defTabSz="914400">
              <a:lnSpc>
                <a:spcPct val="90000"/>
              </a:lnSpc>
              <a:spcAft>
                <a:spcPts val="600"/>
              </a:spcAft>
              <a:buFont typeface="+mj-lt"/>
              <a:buAutoNum type="arabicPeriod"/>
            </a:pPr>
            <a:r>
              <a:rPr lang="en-US" sz="1700" dirty="0"/>
              <a:t>Explain why ADHD can make behaviour more challenging</a:t>
            </a:r>
          </a:p>
          <a:p>
            <a:pPr marL="114300" indent="-342900" defTabSz="914400">
              <a:lnSpc>
                <a:spcPct val="90000"/>
              </a:lnSpc>
              <a:spcAft>
                <a:spcPts val="600"/>
              </a:spcAft>
              <a:buFont typeface="+mj-lt"/>
              <a:buAutoNum type="arabicPeriod"/>
            </a:pPr>
            <a:endParaRPr lang="en-US" sz="1700" dirty="0"/>
          </a:p>
          <a:p>
            <a:pPr marL="114300" indent="-342900" defTabSz="914400">
              <a:lnSpc>
                <a:spcPct val="90000"/>
              </a:lnSpc>
              <a:spcAft>
                <a:spcPts val="600"/>
              </a:spcAft>
              <a:buFont typeface="+mj-lt"/>
              <a:buAutoNum type="arabicPeriod"/>
            </a:pPr>
            <a:r>
              <a:rPr lang="en-US" sz="1700" dirty="0"/>
              <a:t>Identify some strategies to reduce stress and improve behaviour</a:t>
            </a:r>
          </a:p>
          <a:p>
            <a:pPr marL="114300" indent="-342900" defTabSz="914400">
              <a:lnSpc>
                <a:spcPct val="90000"/>
              </a:lnSpc>
              <a:spcAft>
                <a:spcPts val="600"/>
              </a:spcAft>
              <a:buFont typeface="+mj-lt"/>
              <a:buAutoNum type="arabicPeriod"/>
            </a:pPr>
            <a:endParaRPr lang="en-US" sz="1700" dirty="0"/>
          </a:p>
          <a:p>
            <a:pPr marL="114300" indent="-342900" defTabSz="914400">
              <a:lnSpc>
                <a:spcPct val="90000"/>
              </a:lnSpc>
              <a:spcAft>
                <a:spcPts val="600"/>
              </a:spcAft>
              <a:buFont typeface="+mj-lt"/>
              <a:buAutoNum type="arabicPeriod"/>
            </a:pPr>
            <a:r>
              <a:rPr lang="en-US" sz="1700" dirty="0"/>
              <a:t>Locate resources for ongoing support</a:t>
            </a:r>
          </a:p>
        </p:txBody>
      </p:sp>
      <p:pic>
        <p:nvPicPr>
          <p:cNvPr id="7" name="Picture 6" descr="A large white dog lying in the grass&#10;&#10;AI-generated content may be incorrect.">
            <a:extLst>
              <a:ext uri="{FF2B5EF4-FFF2-40B4-BE49-F238E27FC236}">
                <a16:creationId xmlns:a16="http://schemas.microsoft.com/office/drawing/2014/main" id="{905A1807-F1F2-FA1E-D8EA-A4AF57D01F93}"/>
              </a:ext>
            </a:extLst>
          </p:cNvPr>
          <p:cNvPicPr>
            <a:picLocks noChangeAspect="1"/>
          </p:cNvPicPr>
          <p:nvPr/>
        </p:nvPicPr>
        <p:blipFill>
          <a:blip r:embed="rId3"/>
          <a:stretch>
            <a:fillRect/>
          </a:stretch>
        </p:blipFill>
        <p:spPr>
          <a:xfrm>
            <a:off x="4908042" y="2296462"/>
            <a:ext cx="3960643" cy="2970482"/>
          </a:xfrm>
          <a:prstGeom prst="rect">
            <a:avLst/>
          </a:prstGeom>
        </p:spPr>
      </p:pic>
    </p:spTree>
    <p:extLst>
      <p:ext uri="{BB962C8B-B14F-4D97-AF65-F5344CB8AC3E}">
        <p14:creationId xmlns:p14="http://schemas.microsoft.com/office/powerpoint/2010/main" val="660801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0E13FE-7939-2A37-F0E9-CC751D106356}"/>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9F923DA-39AE-0430-B59D-2556DE495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1F87D30B-962A-9B56-B04C-D81A90C7E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0E835148-BC4C-9DE4-7815-B701D3DEB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56D4E582-9E8D-8468-B295-6A7F46AE0865}"/>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(Realistic) Learning Objective</a:t>
            </a:r>
          </a:p>
        </p:txBody>
      </p:sp>
      <p:sp>
        <p:nvSpPr>
          <p:cNvPr id="1037" name="Rectangle 1036">
            <a:extLst>
              <a:ext uri="{FF2B5EF4-FFF2-40B4-BE49-F238E27FC236}">
                <a16:creationId xmlns:a16="http://schemas.microsoft.com/office/drawing/2014/main" id="{94D59C51-B3B3-CC76-59C7-363E603F92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B2B6C98B-6E42-7718-717F-9691B1A4A2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E42E7664-9C20-199F-C5F5-5F291A956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A836C6B2-DCE5-326A-8660-9C3E0A1366F8}"/>
              </a:ext>
            </a:extLst>
          </p:cNvPr>
          <p:cNvSpPr txBox="1"/>
          <p:nvPr/>
        </p:nvSpPr>
        <p:spPr>
          <a:xfrm>
            <a:off x="336042" y="2512611"/>
            <a:ext cx="3880358" cy="3664351"/>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endParaRPr lang="en-US" sz="1700" dirty="0"/>
          </a:p>
          <a:p>
            <a:pPr indent="-228600" defTabSz="914400">
              <a:lnSpc>
                <a:spcPct val="90000"/>
              </a:lnSpc>
              <a:spcAft>
                <a:spcPts val="600"/>
              </a:spcAft>
              <a:buFont typeface="Arial" panose="020B0604020202020204" pitchFamily="34" charset="0"/>
              <a:buChar char="•"/>
            </a:pPr>
            <a:r>
              <a:rPr lang="en-US" sz="1700" dirty="0"/>
              <a:t>Real talk – parenting can be HARD</a:t>
            </a:r>
          </a:p>
          <a:p>
            <a:pPr indent="-228600" defTabSz="914400">
              <a:lnSpc>
                <a:spcPct val="90000"/>
              </a:lnSpc>
              <a:spcAft>
                <a:spcPts val="600"/>
              </a:spcAft>
              <a:buFont typeface="Arial" panose="020B0604020202020204" pitchFamily="34" charset="0"/>
              <a:buChar char="•"/>
            </a:pPr>
            <a:r>
              <a:rPr lang="en-US" sz="1700" dirty="0"/>
              <a:t>What do I really hope you will get from today?</a:t>
            </a:r>
          </a:p>
          <a:p>
            <a:pPr defTabSz="914400">
              <a:lnSpc>
                <a:spcPct val="90000"/>
              </a:lnSpc>
              <a:spcAft>
                <a:spcPts val="600"/>
              </a:spcAft>
            </a:pPr>
            <a:endParaRPr lang="en-US" sz="1700" dirty="0"/>
          </a:p>
          <a:p>
            <a:pPr indent="-228600" defTabSz="914400">
              <a:lnSpc>
                <a:spcPct val="90000"/>
              </a:lnSpc>
              <a:spcAft>
                <a:spcPts val="600"/>
              </a:spcAft>
              <a:buFont typeface="Arial" panose="020B0604020202020204" pitchFamily="34" charset="0"/>
              <a:buChar char="•"/>
            </a:pPr>
            <a:r>
              <a:rPr lang="en-US" sz="1700" dirty="0"/>
              <a:t>In that twilight between the kid going to bed and you going to bed, look back on how the day went. </a:t>
            </a:r>
          </a:p>
          <a:p>
            <a:pPr indent="-228600" defTabSz="914400">
              <a:lnSpc>
                <a:spcPct val="90000"/>
              </a:lnSpc>
              <a:spcAft>
                <a:spcPts val="600"/>
              </a:spcAft>
              <a:buFont typeface="Arial" panose="020B0604020202020204" pitchFamily="34" charset="0"/>
              <a:buChar char="•"/>
            </a:pPr>
            <a:endParaRPr lang="en-US" sz="1700" dirty="0"/>
          </a:p>
          <a:p>
            <a:pPr indent="-228600" defTabSz="914400">
              <a:lnSpc>
                <a:spcPct val="90000"/>
              </a:lnSpc>
              <a:spcAft>
                <a:spcPts val="600"/>
              </a:spcAft>
              <a:buFont typeface="Arial" panose="020B0604020202020204" pitchFamily="34" charset="0"/>
              <a:buChar char="•"/>
            </a:pPr>
            <a:r>
              <a:rPr lang="en-US" sz="1700" dirty="0"/>
              <a:t>Be able to prepare </a:t>
            </a:r>
            <a:r>
              <a:rPr lang="en-US" sz="1700" b="1" u="sng" dirty="0"/>
              <a:t>one thing </a:t>
            </a:r>
            <a:r>
              <a:rPr lang="en-US" sz="1700" dirty="0"/>
              <a:t>to help things go a little better in the future</a:t>
            </a:r>
          </a:p>
        </p:txBody>
      </p:sp>
      <p:pic>
        <p:nvPicPr>
          <p:cNvPr id="3" name="Picture 2" descr="A cat lying on a pillow&#10;&#10;AI-generated content may be incorrect.">
            <a:extLst>
              <a:ext uri="{FF2B5EF4-FFF2-40B4-BE49-F238E27FC236}">
                <a16:creationId xmlns:a16="http://schemas.microsoft.com/office/drawing/2014/main" id="{78946BE4-EA5A-F11E-0076-85E7541A1331}"/>
              </a:ext>
            </a:extLst>
          </p:cNvPr>
          <p:cNvPicPr>
            <a:picLocks noChangeAspect="1"/>
          </p:cNvPicPr>
          <p:nvPr/>
        </p:nvPicPr>
        <p:blipFill>
          <a:blip r:embed="rId3"/>
          <a:stretch>
            <a:fillRect/>
          </a:stretch>
        </p:blipFill>
        <p:spPr>
          <a:xfrm>
            <a:off x="4445437" y="1152144"/>
            <a:ext cx="4361405" cy="5276088"/>
          </a:xfrm>
          <a:prstGeom prst="rect">
            <a:avLst/>
          </a:prstGeom>
        </p:spPr>
      </p:pic>
    </p:spTree>
    <p:extLst>
      <p:ext uri="{BB962C8B-B14F-4D97-AF65-F5344CB8AC3E}">
        <p14:creationId xmlns:p14="http://schemas.microsoft.com/office/powerpoint/2010/main" val="1718878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7735701C-343A-274D-907F-860024F5C4F8}"/>
              </a:ext>
            </a:extLst>
          </p:cNvPr>
          <p:cNvSpPr txBox="1">
            <a:spLocks/>
          </p:cNvSpPr>
          <p:nvPr/>
        </p:nvSpPr>
        <p:spPr>
          <a:xfrm>
            <a:off x="2009330" y="3134050"/>
            <a:ext cx="5125340" cy="589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0072BD"/>
                </a:solidFill>
                <a:latin typeface="Avenir Medium" charset="0"/>
                <a:ea typeface="Avenir Medium" charset="0"/>
                <a:cs typeface="Avenir Medium" charset="0"/>
              </a:rPr>
              <a:t>Why do they do these things?</a:t>
            </a:r>
          </a:p>
          <a:p>
            <a:pPr marL="0" indent="0">
              <a:buNone/>
            </a:pPr>
            <a:endParaRPr lang="en-US" dirty="0">
              <a:solidFill>
                <a:srgbClr val="0072BD"/>
              </a:solidFill>
            </a:endParaRPr>
          </a:p>
        </p:txBody>
      </p:sp>
    </p:spTree>
    <p:extLst>
      <p:ext uri="{BB962C8B-B14F-4D97-AF65-F5344CB8AC3E}">
        <p14:creationId xmlns:p14="http://schemas.microsoft.com/office/powerpoint/2010/main" val="43827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632A6E-FCC3-BBFB-2BC9-AD358925315D}"/>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3D16F52-5FD5-6703-79E7-B986BBE6A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5D3B54F8-5270-E552-5F65-4393F1827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3902BF45-F11C-B7AF-CDAB-7EC3D12D7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5A4C6986-401A-2657-2FCB-25C94E6182A9}"/>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Why do they do these things?</a:t>
            </a:r>
          </a:p>
        </p:txBody>
      </p:sp>
      <p:sp>
        <p:nvSpPr>
          <p:cNvPr id="1037" name="Rectangle 1036">
            <a:extLst>
              <a:ext uri="{FF2B5EF4-FFF2-40B4-BE49-F238E27FC236}">
                <a16:creationId xmlns:a16="http://schemas.microsoft.com/office/drawing/2014/main" id="{3CBBD689-7BF7-F60D-340B-CAC48D428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43AC38A7-4412-61B3-E24C-D4A440CC77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47F009F6-8400-C47C-4956-386EF8BADF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5A6931BF-D17C-7B7C-9C8A-8D05DF5B3F93}"/>
              </a:ext>
            </a:extLst>
          </p:cNvPr>
          <p:cNvSpPr txBox="1"/>
          <p:nvPr/>
        </p:nvSpPr>
        <p:spPr>
          <a:xfrm>
            <a:off x="336042" y="2512611"/>
            <a:ext cx="3624602" cy="3664351"/>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2000" dirty="0"/>
              <a:t>Children’s natural daily experiences can set them up to learn some difficult behaviours</a:t>
            </a:r>
          </a:p>
          <a:p>
            <a:pPr indent="-22860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dirty="0"/>
              <a:t>Examples: </a:t>
            </a:r>
          </a:p>
          <a:p>
            <a:pPr lvl="1" indent="-228600" defTabSz="914400">
              <a:lnSpc>
                <a:spcPct val="90000"/>
              </a:lnSpc>
              <a:spcAft>
                <a:spcPts val="600"/>
              </a:spcAft>
              <a:buFont typeface="Arial" panose="020B0604020202020204" pitchFamily="34" charset="0"/>
              <a:buChar char="•"/>
            </a:pPr>
            <a:r>
              <a:rPr lang="en-US" sz="2000" dirty="0"/>
              <a:t>grocery store check out </a:t>
            </a:r>
          </a:p>
          <a:p>
            <a:pPr lvl="1" indent="-228600" defTabSz="914400">
              <a:lnSpc>
                <a:spcPct val="90000"/>
              </a:lnSpc>
              <a:spcAft>
                <a:spcPts val="600"/>
              </a:spcAft>
              <a:buFont typeface="Arial" panose="020B0604020202020204" pitchFamily="34" charset="0"/>
              <a:buChar char="•"/>
            </a:pPr>
            <a:r>
              <a:rPr lang="en-US" sz="2000" dirty="0"/>
              <a:t>Classmates laugh at a swear</a:t>
            </a:r>
          </a:p>
          <a:p>
            <a:pPr lvl="1" indent="-228600" defTabSz="914400">
              <a:lnSpc>
                <a:spcPct val="90000"/>
              </a:lnSpc>
              <a:spcAft>
                <a:spcPts val="600"/>
              </a:spcAft>
              <a:buFont typeface="Arial" panose="020B0604020202020204" pitchFamily="34" charset="0"/>
              <a:buChar char="•"/>
            </a:pPr>
            <a:r>
              <a:rPr lang="en-US" sz="2000" dirty="0"/>
              <a:t>Lying about homework or grades works sometimes</a:t>
            </a:r>
          </a:p>
        </p:txBody>
      </p:sp>
      <p:pic>
        <p:nvPicPr>
          <p:cNvPr id="1026" name="Picture 2" descr="How To Handle Bad Grades: A Practical Guide For Parents - Educational  Connections">
            <a:extLst>
              <a:ext uri="{FF2B5EF4-FFF2-40B4-BE49-F238E27FC236}">
                <a16:creationId xmlns:a16="http://schemas.microsoft.com/office/drawing/2014/main" id="{F627BDD4-7551-74BF-3890-16443EF88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8540" y="4878266"/>
            <a:ext cx="3009418" cy="157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218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33EED0-5C1F-DF44-F547-B060090A288A}"/>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62FDE77-828D-C2CD-FC2A-CE523DAC8F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36DB929B-F163-1C01-6268-6F0AF64F2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BE370E48-BE3D-B571-6A88-ECABDD053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AF12D4EB-F2B3-7746-D7F7-AF68C606F704}"/>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And with ADHD…</a:t>
            </a:r>
          </a:p>
        </p:txBody>
      </p:sp>
      <p:sp>
        <p:nvSpPr>
          <p:cNvPr id="1037" name="Rectangle 1036">
            <a:extLst>
              <a:ext uri="{FF2B5EF4-FFF2-40B4-BE49-F238E27FC236}">
                <a16:creationId xmlns:a16="http://schemas.microsoft.com/office/drawing/2014/main" id="{871A8CD1-EFE6-2E24-A8A9-1C3C85D88C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74D93D10-9B2C-9F0A-16AE-9787A612B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C2F7F2E9-1101-F7D9-B767-0A213E9EE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FB5DB17D-EFB1-886B-148F-EC09593F03FC}"/>
              </a:ext>
            </a:extLst>
          </p:cNvPr>
          <p:cNvSpPr txBox="1"/>
          <p:nvPr/>
        </p:nvSpPr>
        <p:spPr>
          <a:xfrm>
            <a:off x="336042" y="2512611"/>
            <a:ext cx="3860820" cy="4039182"/>
          </a:xfrm>
          <a:prstGeom prst="rect">
            <a:avLst/>
          </a:prstGeom>
        </p:spPr>
        <p:txBody>
          <a:bodyPr vert="horz" lIns="91440" tIns="45720" rIns="91440" bIns="45720" rtlCol="0">
            <a:normAutofit/>
          </a:bodyPr>
          <a:lstStyle/>
          <a:p>
            <a:pPr defTabSz="914400">
              <a:lnSpc>
                <a:spcPct val="90000"/>
              </a:lnSpc>
              <a:spcAft>
                <a:spcPts val="600"/>
              </a:spcAft>
            </a:pPr>
            <a:r>
              <a:rPr lang="en-US" dirty="0"/>
              <a:t>Learned behaviour problems happen with all kids </a:t>
            </a:r>
          </a:p>
          <a:p>
            <a:pPr defTabSz="914400">
              <a:lnSpc>
                <a:spcPct val="90000"/>
              </a:lnSpc>
              <a:spcAft>
                <a:spcPts val="600"/>
              </a:spcAft>
            </a:pPr>
            <a:r>
              <a:rPr lang="en-US" dirty="0"/>
              <a:t>ADHD can also accelerate the problem:</a:t>
            </a:r>
          </a:p>
          <a:p>
            <a:pPr defTabSz="914400">
              <a:lnSpc>
                <a:spcPct val="90000"/>
              </a:lnSpc>
              <a:spcAft>
                <a:spcPts val="600"/>
              </a:spcAft>
            </a:pPr>
            <a:endParaRPr lang="en-US" dirty="0"/>
          </a:p>
          <a:p>
            <a:pPr indent="-228600" defTabSz="914400">
              <a:lnSpc>
                <a:spcPct val="90000"/>
              </a:lnSpc>
              <a:spcAft>
                <a:spcPts val="600"/>
              </a:spcAft>
              <a:buFont typeface="Arial" panose="020B0604020202020204" pitchFamily="34" charset="0"/>
              <a:buChar char="•"/>
            </a:pPr>
            <a:r>
              <a:rPr lang="en-US" dirty="0"/>
              <a:t>May appear more driven, persistent, or willful about getting certain rewards</a:t>
            </a:r>
          </a:p>
          <a:p>
            <a:pPr indent="-228600" defTabSz="914400">
              <a:lnSpc>
                <a:spcPct val="90000"/>
              </a:lnSpc>
              <a:spcAft>
                <a:spcPts val="600"/>
              </a:spcAft>
              <a:buFont typeface="Arial" panose="020B0604020202020204" pitchFamily="34" charset="0"/>
              <a:buChar char="•"/>
            </a:pPr>
            <a:r>
              <a:rPr lang="en-US" dirty="0"/>
              <a:t>May be harder to tolerate correction, or a withheld reward</a:t>
            </a:r>
          </a:p>
          <a:p>
            <a:pPr indent="-228600" defTabSz="914400">
              <a:lnSpc>
                <a:spcPct val="90000"/>
              </a:lnSpc>
              <a:spcAft>
                <a:spcPts val="600"/>
              </a:spcAft>
              <a:buFont typeface="Arial" panose="020B0604020202020204" pitchFamily="34" charset="0"/>
              <a:buChar char="•"/>
            </a:pPr>
            <a:r>
              <a:rPr lang="en-US" dirty="0"/>
              <a:t>May take longer to learn preferred behaviours</a:t>
            </a:r>
          </a:p>
          <a:p>
            <a:pPr indent="-228600" defTabSz="914400">
              <a:lnSpc>
                <a:spcPct val="90000"/>
              </a:lnSpc>
              <a:spcAft>
                <a:spcPts val="600"/>
              </a:spcAft>
              <a:buFont typeface="Arial" panose="020B0604020202020204" pitchFamily="34" charset="0"/>
              <a:buChar char="•"/>
            </a:pPr>
            <a:r>
              <a:rPr lang="en-US" dirty="0"/>
              <a:t>Once they learn a positive behaviour, they may still make a lot of mistakes</a:t>
            </a:r>
          </a:p>
        </p:txBody>
      </p:sp>
      <p:pic>
        <p:nvPicPr>
          <p:cNvPr id="4" name="Picture 3" descr="A cartoon character in a hand&#10;&#10;AI-generated content may be incorrect.">
            <a:extLst>
              <a:ext uri="{FF2B5EF4-FFF2-40B4-BE49-F238E27FC236}">
                <a16:creationId xmlns:a16="http://schemas.microsoft.com/office/drawing/2014/main" id="{730C026B-D58A-9834-84EF-0F2B4DA29673}"/>
              </a:ext>
            </a:extLst>
          </p:cNvPr>
          <p:cNvPicPr>
            <a:picLocks noChangeAspect="1"/>
          </p:cNvPicPr>
          <p:nvPr/>
        </p:nvPicPr>
        <p:blipFill>
          <a:blip r:embed="rId3"/>
          <a:stretch>
            <a:fillRect/>
          </a:stretch>
        </p:blipFill>
        <p:spPr>
          <a:xfrm>
            <a:off x="5364981" y="2716268"/>
            <a:ext cx="3442977" cy="2940876"/>
          </a:xfrm>
          <a:prstGeom prst="rect">
            <a:avLst/>
          </a:prstGeom>
        </p:spPr>
      </p:pic>
    </p:spTree>
    <p:extLst>
      <p:ext uri="{BB962C8B-B14F-4D97-AF65-F5344CB8AC3E}">
        <p14:creationId xmlns:p14="http://schemas.microsoft.com/office/powerpoint/2010/main" val="2070321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4477-F752-1401-319B-95DCA057ADD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B719893-FC01-A9CF-580E-B0325B09E3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6876D081-9CFE-A453-D347-CE1FD18855F5}"/>
              </a:ext>
            </a:extLst>
          </p:cNvPr>
          <p:cNvSpPr txBox="1">
            <a:spLocks/>
          </p:cNvSpPr>
          <p:nvPr/>
        </p:nvSpPr>
        <p:spPr>
          <a:xfrm>
            <a:off x="2009330" y="3134050"/>
            <a:ext cx="5125340" cy="589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0072BD"/>
                </a:solidFill>
                <a:latin typeface="Avenir Medium" charset="0"/>
                <a:ea typeface="Avenir Medium" charset="0"/>
                <a:cs typeface="Avenir Medium" charset="0"/>
              </a:rPr>
              <a:t>What can we do?</a:t>
            </a:r>
          </a:p>
          <a:p>
            <a:pPr marL="0" indent="0">
              <a:buNone/>
            </a:pPr>
            <a:endParaRPr lang="en-US" dirty="0">
              <a:solidFill>
                <a:srgbClr val="0072BD"/>
              </a:solidFill>
            </a:endParaRPr>
          </a:p>
        </p:txBody>
      </p:sp>
    </p:spTree>
    <p:extLst>
      <p:ext uri="{BB962C8B-B14F-4D97-AF65-F5344CB8AC3E}">
        <p14:creationId xmlns:p14="http://schemas.microsoft.com/office/powerpoint/2010/main" val="1084333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7CC4F-E2E3-AD8B-C510-A3F9A660DD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DAD3B78-B211-488B-A1CA-0A77BA9B0A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5" name="Group 4">
            <a:extLst>
              <a:ext uri="{FF2B5EF4-FFF2-40B4-BE49-F238E27FC236}">
                <a16:creationId xmlns:a16="http://schemas.microsoft.com/office/drawing/2014/main" id="{90E20203-52AC-D271-4EE8-5D5973E959B1}"/>
              </a:ext>
            </a:extLst>
          </p:cNvPr>
          <p:cNvGrpSpPr/>
          <p:nvPr/>
        </p:nvGrpSpPr>
        <p:grpSpPr>
          <a:xfrm>
            <a:off x="855785" y="808892"/>
            <a:ext cx="7073615" cy="5580185"/>
            <a:chOff x="855785" y="808892"/>
            <a:chExt cx="7073615" cy="5580185"/>
          </a:xfrm>
        </p:grpSpPr>
        <p:pic>
          <p:nvPicPr>
            <p:cNvPr id="8" name="Picture 7" descr="A screenshot of a social media post&#10;&#10;AI-generated content may be incorrect.">
              <a:extLst>
                <a:ext uri="{FF2B5EF4-FFF2-40B4-BE49-F238E27FC236}">
                  <a16:creationId xmlns:a16="http://schemas.microsoft.com/office/drawing/2014/main" id="{D2BB22B2-85C0-BD66-A2D3-D75250D0C7EE}"/>
                </a:ext>
              </a:extLst>
            </p:cNvPr>
            <p:cNvPicPr>
              <a:picLocks noChangeAspect="1"/>
            </p:cNvPicPr>
            <p:nvPr/>
          </p:nvPicPr>
          <p:blipFill>
            <a:blip r:embed="rId4"/>
            <a:stretch>
              <a:fillRect/>
            </a:stretch>
          </p:blipFill>
          <p:spPr>
            <a:xfrm>
              <a:off x="1597307" y="1087453"/>
              <a:ext cx="5590571" cy="4960320"/>
            </a:xfrm>
            <a:prstGeom prst="rect">
              <a:avLst/>
            </a:prstGeom>
          </p:spPr>
        </p:pic>
        <p:sp>
          <p:nvSpPr>
            <p:cNvPr id="2" name="Rectangle 1">
              <a:extLst>
                <a:ext uri="{FF2B5EF4-FFF2-40B4-BE49-F238E27FC236}">
                  <a16:creationId xmlns:a16="http://schemas.microsoft.com/office/drawing/2014/main" id="{58203B1E-8A3F-670E-DA53-02CB66DF8AB4}"/>
                </a:ext>
              </a:extLst>
            </p:cNvPr>
            <p:cNvSpPr/>
            <p:nvPr/>
          </p:nvSpPr>
          <p:spPr>
            <a:xfrm>
              <a:off x="855785" y="808892"/>
              <a:ext cx="914400" cy="55801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AB4D663D-9649-76E0-CEC0-1EA4271CB34F}"/>
                </a:ext>
              </a:extLst>
            </p:cNvPr>
            <p:cNvSpPr/>
            <p:nvPr/>
          </p:nvSpPr>
          <p:spPr>
            <a:xfrm>
              <a:off x="6189785" y="2098431"/>
              <a:ext cx="1739615" cy="1066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072096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82E02-4B2E-BEDE-24D4-65ACCA5A424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EC6740-E059-9786-BE9A-2A7B685114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95E2E5AB-43DE-3236-C45D-C1272BB635A8}"/>
              </a:ext>
            </a:extLst>
          </p:cNvPr>
          <p:cNvSpPr txBox="1">
            <a:spLocks/>
          </p:cNvSpPr>
          <p:nvPr/>
        </p:nvSpPr>
        <p:spPr>
          <a:xfrm>
            <a:off x="1632808" y="2592729"/>
            <a:ext cx="5878384" cy="167254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rgbClr val="0072BD"/>
                </a:solidFill>
                <a:latin typeface="Avenir Medium" charset="0"/>
                <a:ea typeface="Avenir Medium" charset="0"/>
                <a:cs typeface="Avenir Medium" charset="0"/>
              </a:rPr>
              <a:t>Be More Proactive</a:t>
            </a:r>
          </a:p>
          <a:p>
            <a:pPr marL="0" indent="0" algn="ctr">
              <a:buNone/>
            </a:pPr>
            <a:endParaRPr lang="en-US" sz="3600" dirty="0">
              <a:solidFill>
                <a:srgbClr val="0072BD"/>
              </a:solidFill>
              <a:latin typeface="Avenir Medium" charset="0"/>
              <a:ea typeface="Avenir Medium" charset="0"/>
              <a:cs typeface="Avenir Medium" charset="0"/>
            </a:endParaRPr>
          </a:p>
          <a:p>
            <a:pPr marL="0" indent="0" algn="ctr">
              <a:buNone/>
            </a:pPr>
            <a:r>
              <a:rPr lang="en-US" sz="3600" dirty="0">
                <a:solidFill>
                  <a:srgbClr val="0072BD"/>
                </a:solidFill>
                <a:latin typeface="Avenir Medium" charset="0"/>
                <a:ea typeface="Avenir Medium" charset="0"/>
                <a:cs typeface="Avenir Medium" charset="0"/>
              </a:rPr>
              <a:t>(less reactive)</a:t>
            </a:r>
          </a:p>
        </p:txBody>
      </p:sp>
    </p:spTree>
    <p:extLst>
      <p:ext uri="{BB962C8B-B14F-4D97-AF65-F5344CB8AC3E}">
        <p14:creationId xmlns:p14="http://schemas.microsoft.com/office/powerpoint/2010/main" val="2586841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C8D91-F61E-B374-5882-9F51214C745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38BEBDD-0153-4181-A630-B6275C68A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descr="A cartoon of a person holding a card&#10;&#10;AI-generated content may be incorrect.">
            <a:extLst>
              <a:ext uri="{FF2B5EF4-FFF2-40B4-BE49-F238E27FC236}">
                <a16:creationId xmlns:a16="http://schemas.microsoft.com/office/drawing/2014/main" id="{B9865AA1-5D87-4FC2-227D-AC9B09351DA3}"/>
              </a:ext>
            </a:extLst>
          </p:cNvPr>
          <p:cNvPicPr>
            <a:picLocks noChangeAspect="1"/>
          </p:cNvPicPr>
          <p:nvPr/>
        </p:nvPicPr>
        <p:blipFill>
          <a:blip r:embed="rId4"/>
          <a:stretch>
            <a:fillRect/>
          </a:stretch>
        </p:blipFill>
        <p:spPr>
          <a:xfrm>
            <a:off x="2360635" y="1429596"/>
            <a:ext cx="4422730" cy="4267115"/>
          </a:xfrm>
          <a:prstGeom prst="rect">
            <a:avLst/>
          </a:prstGeom>
        </p:spPr>
      </p:pic>
    </p:spTree>
    <p:extLst>
      <p:ext uri="{BB962C8B-B14F-4D97-AF65-F5344CB8AC3E}">
        <p14:creationId xmlns:p14="http://schemas.microsoft.com/office/powerpoint/2010/main" val="2467029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7AEC1-096C-73D1-02B7-B204739612E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08C16E-76A6-88AB-1C1D-E18EE2D044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DE90CDC2-67FF-C54B-757E-1073BC5B410B}"/>
              </a:ext>
            </a:extLst>
          </p:cNvPr>
          <p:cNvSpPr txBox="1">
            <a:spLocks/>
          </p:cNvSpPr>
          <p:nvPr/>
        </p:nvSpPr>
        <p:spPr>
          <a:xfrm>
            <a:off x="685800" y="833786"/>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Core ADHD Behavioral Strategies</a:t>
            </a:r>
          </a:p>
        </p:txBody>
      </p:sp>
      <p:sp>
        <p:nvSpPr>
          <p:cNvPr id="2" name="TextBox 1">
            <a:extLst>
              <a:ext uri="{FF2B5EF4-FFF2-40B4-BE49-F238E27FC236}">
                <a16:creationId xmlns:a16="http://schemas.microsoft.com/office/drawing/2014/main" id="{5BF81DE9-7DA1-4AE4-FCFF-E50FAD87DEDA}"/>
              </a:ext>
            </a:extLst>
          </p:cNvPr>
          <p:cNvSpPr txBox="1"/>
          <p:nvPr/>
        </p:nvSpPr>
        <p:spPr>
          <a:xfrm>
            <a:off x="685799" y="1785256"/>
            <a:ext cx="6611113" cy="3477875"/>
          </a:xfrm>
          <a:prstGeom prst="rect">
            <a:avLst/>
          </a:prstGeom>
          <a:noFill/>
        </p:spPr>
        <p:txBody>
          <a:bodyPr wrap="square" rtlCol="0">
            <a:spAutoFit/>
          </a:bodyPr>
          <a:lstStyle/>
          <a:p>
            <a:r>
              <a:rPr lang="en-US" sz="2000" dirty="0"/>
              <a:t>There are MANY established evidence based behavioural strategies that work. These have been around for decades. </a:t>
            </a:r>
          </a:p>
          <a:p>
            <a:endParaRPr lang="en-US" sz="2000" dirty="0"/>
          </a:p>
          <a:p>
            <a:r>
              <a:rPr lang="en-US" sz="2000" dirty="0"/>
              <a:t>We could spend weeks talking about these techniques. </a:t>
            </a:r>
          </a:p>
          <a:p>
            <a:endParaRPr lang="en-US" sz="2000" dirty="0"/>
          </a:p>
          <a:p>
            <a:r>
              <a:rPr lang="en-US" sz="2000" dirty="0"/>
              <a:t>Many of these strategies only work if you fully commit to them. (So better to start when you feel ready).  </a:t>
            </a:r>
          </a:p>
          <a:p>
            <a:endParaRPr lang="en-US" sz="2000" dirty="0"/>
          </a:p>
          <a:p>
            <a:r>
              <a:rPr lang="en-US" sz="2000" dirty="0"/>
              <a:t>Today, I want to focus more on the art of </a:t>
            </a:r>
            <a:r>
              <a:rPr lang="en-US" sz="2000" i="1" dirty="0"/>
              <a:t>realistically </a:t>
            </a:r>
            <a:r>
              <a:rPr lang="en-US" sz="2000" dirty="0"/>
              <a:t>putting these thigs into practice. </a:t>
            </a:r>
          </a:p>
          <a:p>
            <a:endParaRPr lang="en-US" sz="2000" dirty="0"/>
          </a:p>
        </p:txBody>
      </p:sp>
    </p:spTree>
    <p:extLst>
      <p:ext uri="{BB962C8B-B14F-4D97-AF65-F5344CB8AC3E}">
        <p14:creationId xmlns:p14="http://schemas.microsoft.com/office/powerpoint/2010/main" val="347116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F6AD-CBDA-23DE-20A8-993088F55E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177BFD7-8583-A58A-4414-2FDEA01E9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263C4616-433D-81D3-D9E8-546A3F588362}"/>
              </a:ext>
            </a:extLst>
          </p:cNvPr>
          <p:cNvSpPr txBox="1">
            <a:spLocks/>
          </p:cNvSpPr>
          <p:nvPr/>
        </p:nvSpPr>
        <p:spPr>
          <a:xfrm>
            <a:off x="685800" y="833786"/>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Core ADHD Behavioral Strategies</a:t>
            </a:r>
          </a:p>
        </p:txBody>
      </p:sp>
      <p:sp>
        <p:nvSpPr>
          <p:cNvPr id="2" name="TextBox 1">
            <a:extLst>
              <a:ext uri="{FF2B5EF4-FFF2-40B4-BE49-F238E27FC236}">
                <a16:creationId xmlns:a16="http://schemas.microsoft.com/office/drawing/2014/main" id="{0FE8396F-6EB4-905B-0A91-08027BD85ACA}"/>
              </a:ext>
            </a:extLst>
          </p:cNvPr>
          <p:cNvSpPr txBox="1"/>
          <p:nvPr/>
        </p:nvSpPr>
        <p:spPr>
          <a:xfrm>
            <a:off x="685799" y="1785256"/>
            <a:ext cx="7509077" cy="2677656"/>
          </a:xfrm>
          <a:prstGeom prst="rect">
            <a:avLst/>
          </a:prstGeom>
          <a:noFill/>
        </p:spPr>
        <p:txBody>
          <a:bodyPr wrap="square" rtlCol="0">
            <a:spAutoFit/>
          </a:bodyPr>
          <a:lstStyle/>
          <a:p>
            <a:endParaRPr lang="en-US" sz="2800" dirty="0"/>
          </a:p>
          <a:p>
            <a:pPr marL="514350" indent="-514350">
              <a:buFont typeface="+mj-lt"/>
              <a:buAutoNum type="arabicPeriod"/>
            </a:pPr>
            <a:endParaRPr lang="en-US" sz="2800" dirty="0"/>
          </a:p>
          <a:p>
            <a:pPr marL="514350" indent="-514350">
              <a:buFont typeface="+mj-lt"/>
              <a:buAutoNum type="arabicPeriod"/>
            </a:pPr>
            <a:r>
              <a:rPr lang="en-US" sz="2800" dirty="0"/>
              <a:t>Save your breath </a:t>
            </a:r>
          </a:p>
          <a:p>
            <a:pPr marL="514350" indent="-514350">
              <a:buFont typeface="+mj-lt"/>
              <a:buAutoNum type="arabicPeriod"/>
            </a:pPr>
            <a:r>
              <a:rPr lang="en-US" sz="2800" dirty="0"/>
              <a:t>Grass is greener where you water it</a:t>
            </a:r>
          </a:p>
          <a:p>
            <a:pPr marL="514350" indent="-514350">
              <a:buFont typeface="+mj-lt"/>
              <a:buAutoNum type="arabicPeriod"/>
            </a:pPr>
            <a:r>
              <a:rPr lang="en-US" sz="2800" dirty="0"/>
              <a:t>SMART goals</a:t>
            </a:r>
          </a:p>
          <a:p>
            <a:endParaRPr lang="en-US" sz="2800" dirty="0"/>
          </a:p>
        </p:txBody>
      </p:sp>
    </p:spTree>
    <p:extLst>
      <p:ext uri="{BB962C8B-B14F-4D97-AF65-F5344CB8AC3E}">
        <p14:creationId xmlns:p14="http://schemas.microsoft.com/office/powerpoint/2010/main" val="2718564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EEA4B0-02EE-C65A-053E-7DDC6833120C}"/>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EF7156C-1B95-804C-1BAD-EA424B85E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63A6F6D8-98F0-A894-1FCA-E744F06D9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285E97C8-1419-4ADC-2650-7C13CAAF7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698EB65B-87D1-8956-8D78-052BDE99DF44}"/>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1. Save Your Breath</a:t>
            </a:r>
          </a:p>
        </p:txBody>
      </p:sp>
      <p:sp>
        <p:nvSpPr>
          <p:cNvPr id="1037" name="Rectangle 1036">
            <a:extLst>
              <a:ext uri="{FF2B5EF4-FFF2-40B4-BE49-F238E27FC236}">
                <a16:creationId xmlns:a16="http://schemas.microsoft.com/office/drawing/2014/main" id="{F9A85DAB-71EF-9066-78BA-354309E41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AB374E6A-76EA-0EFA-73C7-A6E67CDAA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EE0E03FF-2E0E-7BC0-045B-4404B1E31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4D35B8F5-BEFE-3583-BBED-43E13103DF8F}"/>
              </a:ext>
            </a:extLst>
          </p:cNvPr>
          <p:cNvSpPr txBox="1"/>
          <p:nvPr/>
        </p:nvSpPr>
        <p:spPr>
          <a:xfrm>
            <a:off x="336042" y="2512611"/>
            <a:ext cx="3816858" cy="3664351"/>
          </a:xfrm>
          <a:prstGeom prst="rect">
            <a:avLst/>
          </a:prstGeom>
        </p:spPr>
        <p:txBody>
          <a:bodyPr vert="horz" lIns="91440" tIns="45720" rIns="91440" bIns="45720" rtlCol="0">
            <a:normAutofit/>
          </a:bodyPr>
          <a:lstStyle/>
          <a:p>
            <a:pPr defTabSz="914400">
              <a:lnSpc>
                <a:spcPct val="90000"/>
              </a:lnSpc>
              <a:spcAft>
                <a:spcPts val="600"/>
              </a:spcAft>
            </a:pPr>
            <a:r>
              <a:rPr lang="en-US" sz="2000" dirty="0"/>
              <a:t>Experience: “They only listen when I shout”</a:t>
            </a:r>
          </a:p>
          <a:p>
            <a:pPr defTabSz="914400">
              <a:lnSpc>
                <a:spcPct val="90000"/>
              </a:lnSpc>
              <a:spcAft>
                <a:spcPts val="600"/>
              </a:spcAft>
            </a:pPr>
            <a:endParaRPr lang="en-US" sz="2000" dirty="0"/>
          </a:p>
          <a:p>
            <a:pPr defTabSz="914400">
              <a:lnSpc>
                <a:spcPct val="90000"/>
              </a:lnSpc>
              <a:spcAft>
                <a:spcPts val="600"/>
              </a:spcAft>
            </a:pPr>
            <a:r>
              <a:rPr lang="en-US" sz="2000" dirty="0"/>
              <a:t>What’s behind that?</a:t>
            </a:r>
          </a:p>
          <a:p>
            <a:pPr marL="342900" indent="-342900" defTabSz="914400">
              <a:lnSpc>
                <a:spcPct val="90000"/>
              </a:lnSpc>
              <a:spcAft>
                <a:spcPts val="600"/>
              </a:spcAft>
              <a:buAutoNum type="arabicParenR"/>
            </a:pPr>
            <a:r>
              <a:rPr lang="en-US" sz="2000" dirty="0"/>
              <a:t>ADHD might mean they did not hear you</a:t>
            </a:r>
          </a:p>
          <a:p>
            <a:pPr marL="342900" indent="-342900" defTabSz="914400">
              <a:lnSpc>
                <a:spcPct val="90000"/>
              </a:lnSpc>
              <a:spcAft>
                <a:spcPts val="600"/>
              </a:spcAft>
              <a:buAutoNum type="arabicParenR"/>
            </a:pPr>
            <a:r>
              <a:rPr lang="en-US" sz="2000" dirty="0"/>
              <a:t>If you only follow through when you’re shouting, children learn to ignore everything before the shout</a:t>
            </a:r>
          </a:p>
        </p:txBody>
      </p:sp>
      <p:pic>
        <p:nvPicPr>
          <p:cNvPr id="4" name="Picture 3" descr="A blue background with white text&#10;&#10;AI-generated content may be incorrect.">
            <a:extLst>
              <a:ext uri="{FF2B5EF4-FFF2-40B4-BE49-F238E27FC236}">
                <a16:creationId xmlns:a16="http://schemas.microsoft.com/office/drawing/2014/main" id="{38188DDB-B3D7-67BB-EC6F-AAE4C0A59A9B}"/>
              </a:ext>
            </a:extLst>
          </p:cNvPr>
          <p:cNvPicPr>
            <a:picLocks noChangeAspect="1"/>
          </p:cNvPicPr>
          <p:nvPr/>
        </p:nvPicPr>
        <p:blipFill>
          <a:blip r:embed="rId3"/>
          <a:stretch>
            <a:fillRect/>
          </a:stretch>
        </p:blipFill>
        <p:spPr>
          <a:xfrm>
            <a:off x="5605272" y="1806047"/>
            <a:ext cx="3422499" cy="3422499"/>
          </a:xfrm>
          <a:prstGeom prst="rect">
            <a:avLst/>
          </a:prstGeom>
        </p:spPr>
      </p:pic>
    </p:spTree>
    <p:extLst>
      <p:ext uri="{BB962C8B-B14F-4D97-AF65-F5344CB8AC3E}">
        <p14:creationId xmlns:p14="http://schemas.microsoft.com/office/powerpoint/2010/main" val="3505488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45E792-0748-AFE8-58B9-0CD555C38E08}"/>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0CAF158-5D0C-CFE5-4A3C-E2025C03E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1B939CDB-C110-5CFD-5459-72CC545AC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5741B5BD-379A-E3B2-F999-73A7F2324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0750DCE5-F4CA-CF79-1A4B-5D394AB590D6}"/>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1. Save Your Breath</a:t>
            </a:r>
          </a:p>
        </p:txBody>
      </p:sp>
      <p:sp>
        <p:nvSpPr>
          <p:cNvPr id="1037" name="Rectangle 1036">
            <a:extLst>
              <a:ext uri="{FF2B5EF4-FFF2-40B4-BE49-F238E27FC236}">
                <a16:creationId xmlns:a16="http://schemas.microsoft.com/office/drawing/2014/main" id="{6057FD12-ACC5-D11E-C4F8-FCF54D6B0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0EE17709-3CAB-FF79-649A-7F819366B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C15DC106-B1C2-7604-BE22-2D965A9689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1259B1C0-8520-416F-41A1-FFC6E432C782}"/>
              </a:ext>
            </a:extLst>
          </p:cNvPr>
          <p:cNvSpPr txBox="1"/>
          <p:nvPr/>
        </p:nvSpPr>
        <p:spPr>
          <a:xfrm>
            <a:off x="336042" y="2512611"/>
            <a:ext cx="3624602" cy="3664351"/>
          </a:xfrm>
          <a:prstGeom prst="rect">
            <a:avLst/>
          </a:prstGeom>
        </p:spPr>
        <p:txBody>
          <a:bodyPr vert="horz" lIns="91440" tIns="45720" rIns="91440" bIns="45720" rtlCol="0">
            <a:normAutofit lnSpcReduction="10000"/>
          </a:bodyPr>
          <a:lstStyle/>
          <a:p>
            <a:pPr defTabSz="914400">
              <a:lnSpc>
                <a:spcPct val="90000"/>
              </a:lnSpc>
              <a:spcAft>
                <a:spcPts val="600"/>
              </a:spcAft>
            </a:pPr>
            <a:r>
              <a:rPr lang="en-US" sz="2400" dirty="0"/>
              <a:t>What to try instead:</a:t>
            </a:r>
          </a:p>
          <a:p>
            <a:pPr marL="342900" indent="-342900" defTabSz="914400">
              <a:lnSpc>
                <a:spcPct val="90000"/>
              </a:lnSpc>
              <a:spcAft>
                <a:spcPts val="600"/>
              </a:spcAft>
              <a:buFont typeface="+mj-lt"/>
              <a:buAutoNum type="arabicPeriod"/>
            </a:pPr>
            <a:r>
              <a:rPr lang="en-US" sz="2400" dirty="0"/>
              <a:t>Before you tell them something, take a breath</a:t>
            </a:r>
          </a:p>
          <a:p>
            <a:pPr marL="342900" indent="-342900" defTabSz="914400">
              <a:lnSpc>
                <a:spcPct val="90000"/>
              </a:lnSpc>
              <a:spcAft>
                <a:spcPts val="600"/>
              </a:spcAft>
              <a:buFont typeface="+mj-lt"/>
              <a:buAutoNum type="arabicPeriod"/>
            </a:pPr>
            <a:r>
              <a:rPr lang="en-US" sz="2400" dirty="0"/>
              <a:t>Go towards them</a:t>
            </a:r>
          </a:p>
          <a:p>
            <a:pPr marL="342900" indent="-342900" defTabSz="914400">
              <a:lnSpc>
                <a:spcPct val="90000"/>
              </a:lnSpc>
              <a:spcAft>
                <a:spcPts val="600"/>
              </a:spcAft>
              <a:buFont typeface="+mj-lt"/>
              <a:buAutoNum type="arabicPeriod"/>
            </a:pPr>
            <a:r>
              <a:rPr lang="en-US" sz="2400" dirty="0"/>
              <a:t>Gently get their attention (ex: by touching their hand or shoulder)</a:t>
            </a:r>
          </a:p>
          <a:p>
            <a:pPr marL="342900" indent="-342900" defTabSz="914400">
              <a:lnSpc>
                <a:spcPct val="90000"/>
              </a:lnSpc>
              <a:spcAft>
                <a:spcPts val="600"/>
              </a:spcAft>
              <a:buFont typeface="+mj-lt"/>
              <a:buAutoNum type="arabicPeriod"/>
            </a:pPr>
            <a:r>
              <a:rPr lang="en-US" sz="2400" dirty="0"/>
              <a:t>Look them in the eyes</a:t>
            </a:r>
          </a:p>
          <a:p>
            <a:pPr marL="342900" indent="-342900" defTabSz="914400">
              <a:lnSpc>
                <a:spcPct val="90000"/>
              </a:lnSpc>
              <a:spcAft>
                <a:spcPts val="600"/>
              </a:spcAft>
              <a:buFont typeface="+mj-lt"/>
              <a:buAutoNum type="arabicPeriod"/>
            </a:pPr>
            <a:r>
              <a:rPr lang="en-US" sz="2400" dirty="0"/>
              <a:t>Now tell them</a:t>
            </a:r>
          </a:p>
        </p:txBody>
      </p:sp>
      <p:pic>
        <p:nvPicPr>
          <p:cNvPr id="7" name="Picture 6" descr="A cartoon of a fox&#10;&#10;AI-generated content may be incorrect.">
            <a:extLst>
              <a:ext uri="{FF2B5EF4-FFF2-40B4-BE49-F238E27FC236}">
                <a16:creationId xmlns:a16="http://schemas.microsoft.com/office/drawing/2014/main" id="{635DAC56-C1A0-00AB-7A31-63C6E3B66B88}"/>
              </a:ext>
            </a:extLst>
          </p:cNvPr>
          <p:cNvPicPr>
            <a:picLocks noChangeAspect="1"/>
          </p:cNvPicPr>
          <p:nvPr/>
        </p:nvPicPr>
        <p:blipFill>
          <a:blip r:embed="rId3"/>
          <a:stretch>
            <a:fillRect/>
          </a:stretch>
        </p:blipFill>
        <p:spPr>
          <a:xfrm>
            <a:off x="4805529" y="1360466"/>
            <a:ext cx="4327102" cy="4327102"/>
          </a:xfrm>
          <a:prstGeom prst="rect">
            <a:avLst/>
          </a:prstGeom>
        </p:spPr>
      </p:pic>
    </p:spTree>
    <p:extLst>
      <p:ext uri="{BB962C8B-B14F-4D97-AF65-F5344CB8AC3E}">
        <p14:creationId xmlns:p14="http://schemas.microsoft.com/office/powerpoint/2010/main" val="3651974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2CB014-2EA7-841A-7D26-3B32D83FBF72}"/>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EF6F1B0-8838-58D2-8D2E-9C7D39531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5594C1F4-D478-D2BD-2B1D-909FD859EA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8B2ADF0B-14A2-1FFB-4F61-89FC507C3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7B1CEC74-213A-CCBA-31A8-E159515B50D1}"/>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1. Save Your Breath</a:t>
            </a:r>
          </a:p>
        </p:txBody>
      </p:sp>
      <p:sp>
        <p:nvSpPr>
          <p:cNvPr id="1037" name="Rectangle 1036">
            <a:extLst>
              <a:ext uri="{FF2B5EF4-FFF2-40B4-BE49-F238E27FC236}">
                <a16:creationId xmlns:a16="http://schemas.microsoft.com/office/drawing/2014/main" id="{5E7BF8B2-441B-F9FE-EAE8-BEE55BADFE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2B5E2E8A-DABE-8FAC-473B-B514D5A876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31CF9EBF-5584-B785-0B97-BB13B6AEB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D63161D7-913F-8C6E-B559-6290961021C2}"/>
              </a:ext>
            </a:extLst>
          </p:cNvPr>
          <p:cNvSpPr txBox="1"/>
          <p:nvPr/>
        </p:nvSpPr>
        <p:spPr>
          <a:xfrm>
            <a:off x="336042" y="2512611"/>
            <a:ext cx="3624602" cy="3889713"/>
          </a:xfrm>
          <a:prstGeom prst="rect">
            <a:avLst/>
          </a:prstGeom>
        </p:spPr>
        <p:txBody>
          <a:bodyPr vert="horz" lIns="91440" tIns="45720" rIns="91440" bIns="45720" rtlCol="0">
            <a:normAutofit lnSpcReduction="10000"/>
          </a:bodyPr>
          <a:lstStyle/>
          <a:p>
            <a:pPr defTabSz="914400">
              <a:lnSpc>
                <a:spcPct val="90000"/>
              </a:lnSpc>
              <a:spcAft>
                <a:spcPts val="600"/>
              </a:spcAft>
            </a:pPr>
            <a:r>
              <a:rPr lang="en-US" sz="2000" dirty="0"/>
              <a:t>What to try instead:</a:t>
            </a:r>
          </a:p>
          <a:p>
            <a:pPr marL="285750" indent="-285750" defTabSz="914400">
              <a:lnSpc>
                <a:spcPct val="90000"/>
              </a:lnSpc>
              <a:spcAft>
                <a:spcPts val="600"/>
              </a:spcAft>
              <a:buFont typeface="Arial" panose="020B0604020202020204" pitchFamily="34" charset="0"/>
              <a:buChar char="•"/>
            </a:pPr>
            <a:r>
              <a:rPr lang="en-US" sz="2000" dirty="0"/>
              <a:t>Use statements instead of questions when something is mandatory</a:t>
            </a:r>
          </a:p>
          <a:p>
            <a:pPr marL="285750" indent="-28575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dirty="0"/>
              <a:t>Example:</a:t>
            </a:r>
          </a:p>
          <a:p>
            <a:pPr marL="285750" indent="-285750" defTabSz="914400">
              <a:lnSpc>
                <a:spcPct val="90000"/>
              </a:lnSpc>
              <a:spcAft>
                <a:spcPts val="600"/>
              </a:spcAft>
              <a:buFont typeface="Arial" panose="020B0604020202020204" pitchFamily="34" charset="0"/>
              <a:buChar char="•"/>
            </a:pPr>
            <a:r>
              <a:rPr lang="en-US" sz="2000" dirty="0"/>
              <a:t>Instead of “Can you get dressed please, we’re going to be late for the doctor!?!?!”</a:t>
            </a:r>
          </a:p>
          <a:p>
            <a:pPr marL="285750" indent="-285750" defTabSz="914400">
              <a:lnSpc>
                <a:spcPct val="90000"/>
              </a:lnSpc>
              <a:spcAft>
                <a:spcPts val="600"/>
              </a:spcAft>
              <a:buFont typeface="Arial" panose="020B0604020202020204" pitchFamily="34" charset="0"/>
              <a:buChar char="•"/>
            </a:pPr>
            <a:r>
              <a:rPr lang="en-US" sz="2000" dirty="0"/>
              <a:t>Try “Time for shoes” (hand them the shoes)</a:t>
            </a:r>
          </a:p>
          <a:p>
            <a:pPr marL="285750" indent="-28575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dirty="0"/>
              <a:t>This helps </a:t>
            </a:r>
            <a:r>
              <a:rPr lang="en-US" sz="2000" i="1" dirty="0"/>
              <a:t>minimize</a:t>
            </a:r>
            <a:r>
              <a:rPr lang="en-US" sz="2000" dirty="0"/>
              <a:t> resistance. </a:t>
            </a:r>
          </a:p>
        </p:txBody>
      </p:sp>
      <p:pic>
        <p:nvPicPr>
          <p:cNvPr id="4" name="Picture 3" descr="A cartoon of a cat wearing sunglasses&#10;&#10;AI-generated content may be incorrect.">
            <a:extLst>
              <a:ext uri="{FF2B5EF4-FFF2-40B4-BE49-F238E27FC236}">
                <a16:creationId xmlns:a16="http://schemas.microsoft.com/office/drawing/2014/main" id="{66AFDECF-6768-4D6B-A894-2EEAB5F71AAB}"/>
              </a:ext>
            </a:extLst>
          </p:cNvPr>
          <p:cNvPicPr>
            <a:picLocks noChangeAspect="1"/>
          </p:cNvPicPr>
          <p:nvPr/>
        </p:nvPicPr>
        <p:blipFill>
          <a:blip r:embed="rId3"/>
          <a:stretch>
            <a:fillRect/>
          </a:stretch>
        </p:blipFill>
        <p:spPr>
          <a:xfrm>
            <a:off x="4628034" y="1479095"/>
            <a:ext cx="4178808" cy="4178808"/>
          </a:xfrm>
          <a:prstGeom prst="rect">
            <a:avLst/>
          </a:prstGeom>
        </p:spPr>
      </p:pic>
    </p:spTree>
    <p:extLst>
      <p:ext uri="{BB962C8B-B14F-4D97-AF65-F5344CB8AC3E}">
        <p14:creationId xmlns:p14="http://schemas.microsoft.com/office/powerpoint/2010/main" val="3198038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6D6CCD-DFB8-A02D-FE11-418B3877C301}"/>
            </a:ext>
          </a:extLst>
        </p:cNvPr>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8" name="Arc 104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E3FB5164-E3B2-9891-C392-F0036FFC1868}"/>
              </a:ext>
            </a:extLst>
          </p:cNvPr>
          <p:cNvSpPr txBox="1">
            <a:spLocks/>
          </p:cNvSpPr>
          <p:nvPr/>
        </p:nvSpPr>
        <p:spPr>
          <a:xfrm>
            <a:off x="4421221" y="479493"/>
            <a:ext cx="4094129" cy="132556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4400" kern="1200">
                <a:solidFill>
                  <a:schemeClr val="tx1"/>
                </a:solidFill>
                <a:latin typeface="+mj-lt"/>
                <a:ea typeface="+mj-ea"/>
                <a:cs typeface="+mj-cs"/>
              </a:rPr>
              <a:t>1. Save Your Breath</a:t>
            </a:r>
          </a:p>
        </p:txBody>
      </p:sp>
      <p:sp>
        <p:nvSpPr>
          <p:cNvPr id="1050" name="Freeform: Shape 104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white paper with black text&#10;&#10;AI-generated content may be incorrect.">
            <a:extLst>
              <a:ext uri="{FF2B5EF4-FFF2-40B4-BE49-F238E27FC236}">
                <a16:creationId xmlns:a16="http://schemas.microsoft.com/office/drawing/2014/main" id="{4DE7422A-DE6D-D09C-D9E0-64A14BCB8D8E}"/>
              </a:ext>
            </a:extLst>
          </p:cNvPr>
          <p:cNvPicPr>
            <a:picLocks noChangeAspect="1"/>
          </p:cNvPicPr>
          <p:nvPr/>
        </p:nvPicPr>
        <p:blipFill>
          <a:blip r:embed="rId3"/>
          <a:stretch>
            <a:fillRect/>
          </a:stretch>
        </p:blipFill>
        <p:spPr>
          <a:xfrm>
            <a:off x="527386" y="1104730"/>
            <a:ext cx="3583036" cy="447879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extBox 1">
            <a:extLst>
              <a:ext uri="{FF2B5EF4-FFF2-40B4-BE49-F238E27FC236}">
                <a16:creationId xmlns:a16="http://schemas.microsoft.com/office/drawing/2014/main" id="{C74D39DE-0A21-F46E-E3C6-3DD70A06B1CF}"/>
              </a:ext>
            </a:extLst>
          </p:cNvPr>
          <p:cNvSpPr txBox="1"/>
          <p:nvPr/>
        </p:nvSpPr>
        <p:spPr>
          <a:xfrm>
            <a:off x="4421221" y="1984443"/>
            <a:ext cx="4094129" cy="4192520"/>
          </a:xfrm>
          <a:prstGeom prst="rect">
            <a:avLst/>
          </a:prstGeom>
        </p:spPr>
        <p:txBody>
          <a:bodyPr vert="horz" lIns="91440" tIns="45720" rIns="91440" bIns="45720" rtlCol="0">
            <a:normAutofit fontScale="92500" lnSpcReduction="10000"/>
          </a:bodyPr>
          <a:lstStyle/>
          <a:p>
            <a:pPr indent="-228600" defTabSz="914400">
              <a:lnSpc>
                <a:spcPct val="90000"/>
              </a:lnSpc>
              <a:spcAft>
                <a:spcPts val="600"/>
              </a:spcAft>
              <a:buFont typeface="Arial" panose="020B0604020202020204" pitchFamily="34" charset="0"/>
              <a:buChar char="•"/>
            </a:pPr>
            <a:r>
              <a:rPr lang="en-US" sz="2600" dirty="0"/>
              <a:t>Only set limits you can enforce.</a:t>
            </a:r>
          </a:p>
          <a:p>
            <a:pPr indent="-228600" defTabSz="914400">
              <a:lnSpc>
                <a:spcPct val="90000"/>
              </a:lnSpc>
              <a:spcAft>
                <a:spcPts val="600"/>
              </a:spcAft>
              <a:buFont typeface="Arial" panose="020B0604020202020204" pitchFamily="34" charset="0"/>
              <a:buChar char="•"/>
            </a:pPr>
            <a:r>
              <a:rPr lang="en-US" sz="2600" b="1" dirty="0"/>
              <a:t>Let the rest go</a:t>
            </a:r>
          </a:p>
          <a:p>
            <a:pPr indent="-228600" defTabSz="914400">
              <a:lnSpc>
                <a:spcPct val="90000"/>
              </a:lnSpc>
              <a:spcAft>
                <a:spcPts val="600"/>
              </a:spcAft>
              <a:buFont typeface="Arial" panose="020B0604020202020204" pitchFamily="34" charset="0"/>
              <a:buChar char="•"/>
            </a:pPr>
            <a:r>
              <a:rPr lang="en-US" sz="1700" dirty="0"/>
              <a:t>Or influence it slower, indirectly (more on this later)</a:t>
            </a:r>
          </a:p>
          <a:p>
            <a:pPr indent="-228600" defTabSz="914400">
              <a:lnSpc>
                <a:spcPct val="90000"/>
              </a:lnSpc>
              <a:spcAft>
                <a:spcPts val="600"/>
              </a:spcAft>
              <a:buFont typeface="Arial" panose="020B0604020202020204" pitchFamily="34" charset="0"/>
              <a:buChar char="•"/>
            </a:pPr>
            <a:endParaRPr lang="en-US" sz="2600" dirty="0"/>
          </a:p>
          <a:p>
            <a:pPr defTabSz="914400">
              <a:lnSpc>
                <a:spcPct val="90000"/>
              </a:lnSpc>
              <a:spcAft>
                <a:spcPts val="600"/>
              </a:spcAft>
            </a:pPr>
            <a:r>
              <a:rPr lang="en-US" sz="2600" dirty="0"/>
              <a:t>Example:</a:t>
            </a:r>
          </a:p>
          <a:p>
            <a:pPr indent="-228600" defTabSz="914400">
              <a:lnSpc>
                <a:spcPct val="90000"/>
              </a:lnSpc>
              <a:spcAft>
                <a:spcPts val="600"/>
              </a:spcAft>
              <a:buFont typeface="Arial" panose="020B0604020202020204" pitchFamily="34" charset="0"/>
              <a:buChar char="•"/>
            </a:pPr>
            <a:r>
              <a:rPr lang="en-US" sz="2600" dirty="0"/>
              <a:t>Instead of “STOP MAKING THAT NOISE, YOU’RE GOING TO MAKE ME CRASH THE CAR”</a:t>
            </a:r>
          </a:p>
          <a:p>
            <a:pPr indent="-228600" defTabSz="914400">
              <a:lnSpc>
                <a:spcPct val="90000"/>
              </a:lnSpc>
              <a:spcAft>
                <a:spcPts val="600"/>
              </a:spcAft>
              <a:buFont typeface="Arial" panose="020B0604020202020204" pitchFamily="34" charset="0"/>
              <a:buChar char="•"/>
            </a:pPr>
            <a:r>
              <a:rPr lang="en-US" sz="2600" dirty="0"/>
              <a:t>Try “It’s loud in here. Car drives once it’s quiet.”</a:t>
            </a:r>
          </a:p>
          <a:p>
            <a:pPr indent="-228600" defTabSz="9144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299272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69D028-930F-23DF-0089-727B085382E8}"/>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BB82A0A-CA40-E29D-215C-DFA748F51F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3BB63001-49F9-756D-4973-21B6E1060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40CE0E9F-E312-A171-D7A9-4753C25E3F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CCAF03F1-B56A-B47C-7E5B-54F5E467BF65}"/>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dirty="0">
                <a:latin typeface="+mj-lt"/>
                <a:ea typeface="+mj-ea"/>
                <a:cs typeface="+mj-cs"/>
              </a:rPr>
              <a:t>2</a:t>
            </a:r>
            <a:r>
              <a:rPr lang="en-US" sz="3000" kern="1200" dirty="0">
                <a:solidFill>
                  <a:schemeClr val="tx1"/>
                </a:solidFill>
                <a:latin typeface="+mj-lt"/>
                <a:ea typeface="+mj-ea"/>
                <a:cs typeface="+mj-cs"/>
              </a:rPr>
              <a:t>. Grass is greener (where you water it)</a:t>
            </a:r>
          </a:p>
        </p:txBody>
      </p:sp>
      <p:sp>
        <p:nvSpPr>
          <p:cNvPr id="1037" name="Rectangle 1036">
            <a:extLst>
              <a:ext uri="{FF2B5EF4-FFF2-40B4-BE49-F238E27FC236}">
                <a16:creationId xmlns:a16="http://schemas.microsoft.com/office/drawing/2014/main" id="{0E6B5A07-B334-9D54-9CBB-D46775E7E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388D7BC2-70FF-4499-0953-0724FA80D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8688DB71-10FD-8204-FEB8-6C0D3D79F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FF73050F-EEC3-57B7-AD29-DB82E9046207}"/>
              </a:ext>
            </a:extLst>
          </p:cNvPr>
          <p:cNvSpPr txBox="1"/>
          <p:nvPr/>
        </p:nvSpPr>
        <p:spPr>
          <a:xfrm>
            <a:off x="336042" y="2512611"/>
            <a:ext cx="3624602" cy="3664351"/>
          </a:xfrm>
          <a:prstGeom prst="rect">
            <a:avLst/>
          </a:prstGeom>
        </p:spPr>
        <p:txBody>
          <a:bodyPr vert="horz" lIns="91440" tIns="45720" rIns="91440" bIns="45720" rtlCol="0" anchor="ctr">
            <a:normAutofit lnSpcReduction="10000"/>
          </a:bodyPr>
          <a:lstStyle/>
          <a:p>
            <a:pPr defTabSz="914400">
              <a:lnSpc>
                <a:spcPct val="90000"/>
              </a:lnSpc>
              <a:spcAft>
                <a:spcPts val="600"/>
              </a:spcAft>
            </a:pPr>
            <a:r>
              <a:rPr lang="en-US" sz="2400" dirty="0"/>
              <a:t>Kids with ADHD get a LOT of negative criticism. This has consequences.</a:t>
            </a:r>
          </a:p>
          <a:p>
            <a:pPr defTabSz="914400">
              <a:lnSpc>
                <a:spcPct val="90000"/>
              </a:lnSpc>
              <a:spcAft>
                <a:spcPts val="600"/>
              </a:spcAft>
            </a:pPr>
            <a:r>
              <a:rPr lang="en-US" sz="2400" dirty="0"/>
              <a:t>Would you keep listening to someone who only complains about you?</a:t>
            </a:r>
          </a:p>
          <a:p>
            <a:pPr defTabSz="914400">
              <a:lnSpc>
                <a:spcPct val="90000"/>
              </a:lnSpc>
              <a:spcAft>
                <a:spcPts val="600"/>
              </a:spcAft>
            </a:pPr>
            <a:endParaRPr lang="en-US" sz="2400" dirty="0"/>
          </a:p>
          <a:p>
            <a:pPr defTabSz="914400">
              <a:lnSpc>
                <a:spcPct val="90000"/>
              </a:lnSpc>
              <a:spcAft>
                <a:spcPts val="600"/>
              </a:spcAft>
            </a:pPr>
            <a:r>
              <a:rPr lang="en-US" sz="2400" dirty="0"/>
              <a:t>You can nudge them towards listening more if you make listening to you rewarding.</a:t>
            </a:r>
          </a:p>
        </p:txBody>
      </p:sp>
      <p:pic>
        <p:nvPicPr>
          <p:cNvPr id="7" name="Picture 6" descr="A sign with black text on it&#10;&#10;AI-generated content may be incorrect.">
            <a:extLst>
              <a:ext uri="{FF2B5EF4-FFF2-40B4-BE49-F238E27FC236}">
                <a16:creationId xmlns:a16="http://schemas.microsoft.com/office/drawing/2014/main" id="{37B7E454-964C-EE45-0A0C-3647A2C35383}"/>
              </a:ext>
            </a:extLst>
          </p:cNvPr>
          <p:cNvPicPr>
            <a:picLocks noChangeAspect="1"/>
          </p:cNvPicPr>
          <p:nvPr/>
        </p:nvPicPr>
        <p:blipFill>
          <a:blip r:embed="rId3"/>
          <a:stretch>
            <a:fillRect/>
          </a:stretch>
        </p:blipFill>
        <p:spPr>
          <a:xfrm>
            <a:off x="5344293" y="859536"/>
            <a:ext cx="3799707" cy="5550408"/>
          </a:xfrm>
          <a:prstGeom prst="rect">
            <a:avLst/>
          </a:prstGeom>
        </p:spPr>
      </p:pic>
    </p:spTree>
    <p:extLst>
      <p:ext uri="{BB962C8B-B14F-4D97-AF65-F5344CB8AC3E}">
        <p14:creationId xmlns:p14="http://schemas.microsoft.com/office/powerpoint/2010/main" val="232749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C65D47-5E8E-65DA-422D-429CCC536978}"/>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B14A9E7-F9DC-3A73-2C96-870D5974F8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B6825EC5-B2F8-3BB6-A06F-DBE05B2F6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334146A8-6BE2-F6DC-5272-064E530BF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571F78D8-ABF7-26DC-5486-9E084EF8B513}"/>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a:latin typeface="+mj-lt"/>
                <a:ea typeface="+mj-ea"/>
                <a:cs typeface="+mj-cs"/>
              </a:rPr>
              <a:t>2</a:t>
            </a:r>
            <a:r>
              <a:rPr lang="en-US" sz="3000" kern="1200">
                <a:solidFill>
                  <a:schemeClr val="tx1"/>
                </a:solidFill>
                <a:latin typeface="+mj-lt"/>
                <a:ea typeface="+mj-ea"/>
                <a:cs typeface="+mj-cs"/>
              </a:rPr>
              <a:t>. Grass is greener (where you water it)</a:t>
            </a:r>
            <a:endParaRPr lang="en-US" sz="3000" kern="1200" dirty="0">
              <a:solidFill>
                <a:schemeClr val="tx1"/>
              </a:solidFill>
              <a:latin typeface="+mj-lt"/>
              <a:ea typeface="+mj-ea"/>
              <a:cs typeface="+mj-cs"/>
            </a:endParaRPr>
          </a:p>
        </p:txBody>
      </p:sp>
      <p:sp>
        <p:nvSpPr>
          <p:cNvPr id="1037" name="Rectangle 1036">
            <a:extLst>
              <a:ext uri="{FF2B5EF4-FFF2-40B4-BE49-F238E27FC236}">
                <a16:creationId xmlns:a16="http://schemas.microsoft.com/office/drawing/2014/main" id="{7B2915CD-1B7C-F655-C618-64649F8ECC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2A7C2CD3-94C5-264C-80CE-C769A5255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33476147-7F1F-0E39-DAE4-FBC76A7B8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B2DC07AD-A528-2A74-6DBD-D60331F8223F}"/>
              </a:ext>
            </a:extLst>
          </p:cNvPr>
          <p:cNvSpPr txBox="1"/>
          <p:nvPr/>
        </p:nvSpPr>
        <p:spPr>
          <a:xfrm>
            <a:off x="336042" y="2512611"/>
            <a:ext cx="3624602" cy="3882601"/>
          </a:xfrm>
          <a:prstGeom prst="rect">
            <a:avLst/>
          </a:prstGeom>
        </p:spPr>
        <p:txBody>
          <a:bodyPr vert="horz" lIns="91440" tIns="45720" rIns="91440" bIns="45720" rtlCol="0">
            <a:normAutofit/>
          </a:bodyPr>
          <a:lstStyle/>
          <a:p>
            <a:pPr defTabSz="914400">
              <a:lnSpc>
                <a:spcPct val="90000"/>
              </a:lnSpc>
              <a:spcAft>
                <a:spcPts val="600"/>
              </a:spcAft>
            </a:pPr>
            <a:r>
              <a:rPr lang="en-US" sz="2000" dirty="0"/>
              <a:t>Try:</a:t>
            </a:r>
          </a:p>
          <a:p>
            <a:pPr marL="285750" indent="-285750" defTabSz="914400">
              <a:lnSpc>
                <a:spcPct val="90000"/>
              </a:lnSpc>
              <a:spcAft>
                <a:spcPts val="600"/>
              </a:spcAft>
              <a:buFont typeface="Arial" panose="020B0604020202020204" pitchFamily="34" charset="0"/>
              <a:buChar char="•"/>
            </a:pPr>
            <a:r>
              <a:rPr lang="en-US" sz="2000" dirty="0"/>
              <a:t>Make a tally of how many corrections, reminders, complaints etc. you make compared to positive comments in a morning</a:t>
            </a:r>
          </a:p>
          <a:p>
            <a:pPr marL="285750" indent="-285750" defTabSz="914400">
              <a:lnSpc>
                <a:spcPct val="90000"/>
              </a:lnSpc>
              <a:spcAft>
                <a:spcPts val="600"/>
              </a:spcAft>
              <a:buFont typeface="Arial" panose="020B0604020202020204" pitchFamily="34" charset="0"/>
              <a:buChar char="•"/>
            </a:pPr>
            <a:r>
              <a:rPr lang="en-US" sz="2000" dirty="0"/>
              <a:t>(Most of us give way more corrections than praise)</a:t>
            </a:r>
          </a:p>
          <a:p>
            <a:pPr marL="285750" indent="-285750" defTabSz="914400">
              <a:lnSpc>
                <a:spcPct val="90000"/>
              </a:lnSpc>
              <a:spcAft>
                <a:spcPts val="600"/>
              </a:spcAft>
              <a:buFont typeface="Arial" panose="020B0604020202020204" pitchFamily="34" charset="0"/>
              <a:buChar char="•"/>
            </a:pPr>
            <a:r>
              <a:rPr lang="en-US" sz="2000" dirty="0"/>
              <a:t>Aim towards 4 positive interactions for every 1 correction </a:t>
            </a:r>
            <a:r>
              <a:rPr lang="en-US" sz="2000" i="1" u="sng" dirty="0"/>
              <a:t>no matter how “good” they are being</a:t>
            </a:r>
          </a:p>
          <a:p>
            <a:pPr defTabSz="914400">
              <a:lnSpc>
                <a:spcPct val="90000"/>
              </a:lnSpc>
              <a:spcAft>
                <a:spcPts val="600"/>
              </a:spcAft>
            </a:pPr>
            <a:endParaRPr lang="en-US" sz="1700" dirty="0"/>
          </a:p>
        </p:txBody>
      </p:sp>
      <p:pic>
        <p:nvPicPr>
          <p:cNvPr id="11" name="Picture 10" descr="A group of colorful beads with white letters&#10;&#10;AI-generated content may be incorrect.">
            <a:extLst>
              <a:ext uri="{FF2B5EF4-FFF2-40B4-BE49-F238E27FC236}">
                <a16:creationId xmlns:a16="http://schemas.microsoft.com/office/drawing/2014/main" id="{40A6BCCA-0442-F999-AB2E-C79E1B098AB3}"/>
              </a:ext>
            </a:extLst>
          </p:cNvPr>
          <p:cNvPicPr>
            <a:picLocks noChangeAspect="1"/>
          </p:cNvPicPr>
          <p:nvPr/>
        </p:nvPicPr>
        <p:blipFill>
          <a:blip r:embed="rId3"/>
          <a:stretch>
            <a:fillRect/>
          </a:stretch>
        </p:blipFill>
        <p:spPr>
          <a:xfrm>
            <a:off x="4732377" y="2212848"/>
            <a:ext cx="4075581" cy="2745357"/>
          </a:xfrm>
          <a:prstGeom prst="rect">
            <a:avLst/>
          </a:prstGeom>
        </p:spPr>
      </p:pic>
      <p:sp>
        <p:nvSpPr>
          <p:cNvPr id="3" name="TextBox 2">
            <a:extLst>
              <a:ext uri="{FF2B5EF4-FFF2-40B4-BE49-F238E27FC236}">
                <a16:creationId xmlns:a16="http://schemas.microsoft.com/office/drawing/2014/main" id="{A91204E2-8C3B-4DBE-2C57-E1E62497AC0C}"/>
              </a:ext>
            </a:extLst>
          </p:cNvPr>
          <p:cNvSpPr txBox="1"/>
          <p:nvPr/>
        </p:nvSpPr>
        <p:spPr>
          <a:xfrm>
            <a:off x="4732377" y="5531556"/>
            <a:ext cx="3790734" cy="369332"/>
          </a:xfrm>
          <a:prstGeom prst="rect">
            <a:avLst/>
          </a:prstGeom>
          <a:noFill/>
        </p:spPr>
        <p:txBody>
          <a:bodyPr wrap="square" rtlCol="0">
            <a:spAutoFit/>
          </a:bodyPr>
          <a:lstStyle/>
          <a:p>
            <a:r>
              <a:rPr lang="en-US" dirty="0"/>
              <a:t>Aiming for 4 to 1 positive to negative</a:t>
            </a:r>
            <a:endParaRPr lang="en-CA" dirty="0"/>
          </a:p>
        </p:txBody>
      </p:sp>
    </p:spTree>
    <p:extLst>
      <p:ext uri="{BB962C8B-B14F-4D97-AF65-F5344CB8AC3E}">
        <p14:creationId xmlns:p14="http://schemas.microsoft.com/office/powerpoint/2010/main" val="1268626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9F3385-1C5F-C595-C657-566FCEBC669F}"/>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01ACD80-0BD2-FE64-F41A-4FF07284D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D2DD323B-14D1-9676-AF4A-E80005747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ECADB64B-61CB-9FCF-4863-B036252CFF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38A1A09A-F756-FDD9-B760-BABC93C250EE}"/>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dirty="0">
                <a:latin typeface="+mj-lt"/>
                <a:ea typeface="+mj-ea"/>
                <a:cs typeface="+mj-cs"/>
              </a:rPr>
              <a:t>2</a:t>
            </a:r>
            <a:r>
              <a:rPr lang="en-US" sz="3000" kern="1200" dirty="0">
                <a:solidFill>
                  <a:schemeClr val="tx1"/>
                </a:solidFill>
                <a:latin typeface="+mj-lt"/>
                <a:ea typeface="+mj-ea"/>
                <a:cs typeface="+mj-cs"/>
              </a:rPr>
              <a:t>. Grass is greener (where you water it)</a:t>
            </a:r>
          </a:p>
        </p:txBody>
      </p:sp>
      <p:sp>
        <p:nvSpPr>
          <p:cNvPr id="1037" name="Rectangle 1036">
            <a:extLst>
              <a:ext uri="{FF2B5EF4-FFF2-40B4-BE49-F238E27FC236}">
                <a16:creationId xmlns:a16="http://schemas.microsoft.com/office/drawing/2014/main" id="{B027B2FB-3FD8-4915-120E-B22A151474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19631B52-F6C9-9276-B383-662012162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E4002B8D-78BC-9523-9B78-A8840708E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DE1E1E49-DBE8-EEF6-16E8-B1E8A8EEB1D8}"/>
              </a:ext>
            </a:extLst>
          </p:cNvPr>
          <p:cNvSpPr txBox="1"/>
          <p:nvPr/>
        </p:nvSpPr>
        <p:spPr>
          <a:xfrm>
            <a:off x="336042" y="2512611"/>
            <a:ext cx="3624602" cy="3937771"/>
          </a:xfrm>
          <a:prstGeom prst="rect">
            <a:avLst/>
          </a:prstGeom>
        </p:spPr>
        <p:txBody>
          <a:bodyPr vert="horz" lIns="91440" tIns="45720" rIns="91440" bIns="45720" rtlCol="0">
            <a:normAutofit fontScale="92500" lnSpcReduction="20000"/>
          </a:bodyPr>
          <a:lstStyle/>
          <a:p>
            <a:pPr defTabSz="914400">
              <a:lnSpc>
                <a:spcPct val="90000"/>
              </a:lnSpc>
              <a:spcAft>
                <a:spcPts val="600"/>
              </a:spcAft>
            </a:pPr>
            <a:r>
              <a:rPr lang="en-US" sz="2400" dirty="0"/>
              <a:t>Sometimes it can be HARD to find the good things to praise. Building in more positive activities can help shift things. </a:t>
            </a:r>
          </a:p>
          <a:p>
            <a:pPr defTabSz="914400">
              <a:lnSpc>
                <a:spcPct val="90000"/>
              </a:lnSpc>
              <a:spcAft>
                <a:spcPts val="600"/>
              </a:spcAft>
            </a:pPr>
            <a:endParaRPr lang="en-US" sz="2400" dirty="0"/>
          </a:p>
          <a:p>
            <a:pPr defTabSz="914400">
              <a:lnSpc>
                <a:spcPct val="90000"/>
              </a:lnSpc>
              <a:spcAft>
                <a:spcPts val="600"/>
              </a:spcAft>
            </a:pPr>
            <a:r>
              <a:rPr lang="en-US" sz="2400" b="1" dirty="0"/>
              <a:t>Play is a great way to build connection and improve listening!</a:t>
            </a:r>
          </a:p>
          <a:p>
            <a:pPr defTabSz="914400">
              <a:lnSpc>
                <a:spcPct val="90000"/>
              </a:lnSpc>
              <a:spcAft>
                <a:spcPts val="600"/>
              </a:spcAft>
            </a:pPr>
            <a:endParaRPr lang="en-US" sz="2400" dirty="0"/>
          </a:p>
          <a:p>
            <a:pPr defTabSz="914400">
              <a:lnSpc>
                <a:spcPct val="90000"/>
              </a:lnSpc>
              <a:spcAft>
                <a:spcPts val="600"/>
              </a:spcAft>
            </a:pPr>
            <a:r>
              <a:rPr lang="en-US" sz="2400" dirty="0"/>
              <a:t>When was the last time you had genuine fun together? Were silly together? Without distractions? What could you do every day?</a:t>
            </a:r>
          </a:p>
          <a:p>
            <a:pPr defTabSz="914400">
              <a:lnSpc>
                <a:spcPct val="90000"/>
              </a:lnSpc>
              <a:spcAft>
                <a:spcPts val="600"/>
              </a:spcAft>
            </a:pPr>
            <a:endParaRPr lang="en-US" sz="1700" dirty="0"/>
          </a:p>
        </p:txBody>
      </p:sp>
      <p:pic>
        <p:nvPicPr>
          <p:cNvPr id="4" name="Picture 3" descr="A qr code with a few black squares&#10;&#10;AI-generated content may be incorrect.">
            <a:extLst>
              <a:ext uri="{FF2B5EF4-FFF2-40B4-BE49-F238E27FC236}">
                <a16:creationId xmlns:a16="http://schemas.microsoft.com/office/drawing/2014/main" id="{9991CC08-D7D7-F70A-B6C5-CE878970FA84}"/>
              </a:ext>
            </a:extLst>
          </p:cNvPr>
          <p:cNvPicPr>
            <a:picLocks noChangeAspect="1"/>
          </p:cNvPicPr>
          <p:nvPr/>
        </p:nvPicPr>
        <p:blipFill>
          <a:blip r:embed="rId3"/>
          <a:stretch>
            <a:fillRect/>
          </a:stretch>
        </p:blipFill>
        <p:spPr>
          <a:xfrm>
            <a:off x="6035204" y="4754879"/>
            <a:ext cx="1695503" cy="1695503"/>
          </a:xfrm>
          <a:prstGeom prst="rect">
            <a:avLst/>
          </a:prstGeom>
        </p:spPr>
      </p:pic>
      <p:sp>
        <p:nvSpPr>
          <p:cNvPr id="5" name="TextBox 4">
            <a:extLst>
              <a:ext uri="{FF2B5EF4-FFF2-40B4-BE49-F238E27FC236}">
                <a16:creationId xmlns:a16="http://schemas.microsoft.com/office/drawing/2014/main" id="{A9886EA1-1D52-2322-37D5-6B256392EC66}"/>
              </a:ext>
            </a:extLst>
          </p:cNvPr>
          <p:cNvSpPr txBox="1"/>
          <p:nvPr/>
        </p:nvSpPr>
        <p:spPr>
          <a:xfrm>
            <a:off x="5424187" y="4385547"/>
            <a:ext cx="2967610" cy="369332"/>
          </a:xfrm>
          <a:prstGeom prst="rect">
            <a:avLst/>
          </a:prstGeom>
          <a:noFill/>
        </p:spPr>
        <p:txBody>
          <a:bodyPr wrap="square" rtlCol="0">
            <a:spAutoFit/>
          </a:bodyPr>
          <a:lstStyle/>
          <a:p>
            <a:pPr algn="ctr"/>
            <a:r>
              <a:rPr lang="en-US" dirty="0"/>
              <a:t>5 min Daily Special Playtime</a:t>
            </a:r>
            <a:endParaRPr lang="en-CA" dirty="0"/>
          </a:p>
        </p:txBody>
      </p:sp>
      <p:pic>
        <p:nvPicPr>
          <p:cNvPr id="12" name="Picture 11" descr="A group of potted plants&#10;&#10;AI-generated content may be incorrect.">
            <a:extLst>
              <a:ext uri="{FF2B5EF4-FFF2-40B4-BE49-F238E27FC236}">
                <a16:creationId xmlns:a16="http://schemas.microsoft.com/office/drawing/2014/main" id="{ED0B26AF-9C11-C881-E3ED-DBB94CC75907}"/>
              </a:ext>
            </a:extLst>
          </p:cNvPr>
          <p:cNvPicPr>
            <a:picLocks noChangeAspect="1"/>
          </p:cNvPicPr>
          <p:nvPr/>
        </p:nvPicPr>
        <p:blipFill>
          <a:blip r:embed="rId4"/>
          <a:stretch>
            <a:fillRect/>
          </a:stretch>
        </p:blipFill>
        <p:spPr>
          <a:xfrm>
            <a:off x="5023485" y="180594"/>
            <a:ext cx="3669030" cy="3669030"/>
          </a:xfrm>
          <a:prstGeom prst="rect">
            <a:avLst/>
          </a:prstGeom>
        </p:spPr>
      </p:pic>
    </p:spTree>
    <p:extLst>
      <p:ext uri="{BB962C8B-B14F-4D97-AF65-F5344CB8AC3E}">
        <p14:creationId xmlns:p14="http://schemas.microsoft.com/office/powerpoint/2010/main" val="300610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1749FD-28BD-C44C-09F5-D78E33801232}"/>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767D1B8-DAC1-3DE9-DED6-CC5DA92A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5A89316D-97E7-6163-6B02-3AB4903CE4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8904DCC0-BE80-AD1B-EC4D-FF021A3C1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FE9B3BCA-44BB-787E-0710-C247FF850CD5}"/>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dirty="0">
                <a:latin typeface="+mj-lt"/>
                <a:ea typeface="+mj-ea"/>
                <a:cs typeface="+mj-cs"/>
              </a:rPr>
              <a:t>2</a:t>
            </a:r>
            <a:r>
              <a:rPr lang="en-US" sz="3000" kern="1200" dirty="0">
                <a:solidFill>
                  <a:schemeClr val="tx1"/>
                </a:solidFill>
                <a:latin typeface="+mj-lt"/>
                <a:ea typeface="+mj-ea"/>
                <a:cs typeface="+mj-cs"/>
              </a:rPr>
              <a:t>. Grass is greener (where you water it)</a:t>
            </a:r>
          </a:p>
        </p:txBody>
      </p:sp>
      <p:sp>
        <p:nvSpPr>
          <p:cNvPr id="1037" name="Rectangle 1036">
            <a:extLst>
              <a:ext uri="{FF2B5EF4-FFF2-40B4-BE49-F238E27FC236}">
                <a16:creationId xmlns:a16="http://schemas.microsoft.com/office/drawing/2014/main" id="{42822EE0-9766-CA19-4743-8ACDD71D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7F015569-8725-112F-9B6C-A927E2E41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BEA5AE2C-AFD5-CD00-E9A7-7124B7D90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3AD073BE-C4CA-1D8E-8873-3999099C99AE}"/>
              </a:ext>
            </a:extLst>
          </p:cNvPr>
          <p:cNvSpPr txBox="1"/>
          <p:nvPr/>
        </p:nvSpPr>
        <p:spPr>
          <a:xfrm>
            <a:off x="336042" y="2512611"/>
            <a:ext cx="3624602" cy="4065989"/>
          </a:xfrm>
          <a:prstGeom prst="rect">
            <a:avLst/>
          </a:prstGeom>
        </p:spPr>
        <p:txBody>
          <a:bodyPr vert="horz" lIns="91440" tIns="45720" rIns="91440" bIns="45720" rtlCol="0">
            <a:normAutofit fontScale="92500" lnSpcReduction="20000"/>
          </a:bodyPr>
          <a:lstStyle/>
          <a:p>
            <a:pPr defTabSz="914400">
              <a:lnSpc>
                <a:spcPct val="90000"/>
              </a:lnSpc>
              <a:spcAft>
                <a:spcPts val="600"/>
              </a:spcAft>
            </a:pPr>
            <a:r>
              <a:rPr lang="en-US" sz="2200" dirty="0"/>
              <a:t>Sometimes incentives (small rewards) a very powerful way to influence behavior.</a:t>
            </a:r>
          </a:p>
          <a:p>
            <a:pPr defTabSz="914400">
              <a:lnSpc>
                <a:spcPct val="90000"/>
              </a:lnSpc>
              <a:spcAft>
                <a:spcPts val="600"/>
              </a:spcAft>
            </a:pPr>
            <a:endParaRPr lang="en-US" sz="2200" dirty="0"/>
          </a:p>
          <a:p>
            <a:pPr defTabSz="914400">
              <a:lnSpc>
                <a:spcPct val="90000"/>
              </a:lnSpc>
              <a:spcAft>
                <a:spcPts val="600"/>
              </a:spcAft>
            </a:pPr>
            <a:r>
              <a:rPr lang="en-US" sz="2200" dirty="0"/>
              <a:t>Pick one observable behaviour at a time. Check consistently.</a:t>
            </a:r>
          </a:p>
          <a:p>
            <a:pPr defTabSz="914400">
              <a:lnSpc>
                <a:spcPct val="90000"/>
              </a:lnSpc>
              <a:spcAft>
                <a:spcPts val="600"/>
              </a:spcAft>
            </a:pPr>
            <a:r>
              <a:rPr lang="en-US" sz="2200" dirty="0"/>
              <a:t>Use exciting but doable rewards.</a:t>
            </a:r>
          </a:p>
          <a:p>
            <a:pPr defTabSz="914400">
              <a:lnSpc>
                <a:spcPct val="90000"/>
              </a:lnSpc>
              <a:spcAft>
                <a:spcPts val="600"/>
              </a:spcAft>
            </a:pPr>
            <a:r>
              <a:rPr lang="en-US" sz="2200" dirty="0"/>
              <a:t>Stop the rewards slowly. </a:t>
            </a:r>
          </a:p>
          <a:p>
            <a:pPr defTabSz="914400">
              <a:lnSpc>
                <a:spcPct val="90000"/>
              </a:lnSpc>
              <a:spcAft>
                <a:spcPts val="600"/>
              </a:spcAft>
            </a:pPr>
            <a:endParaRPr lang="en-US" sz="2200" dirty="0"/>
          </a:p>
          <a:p>
            <a:pPr defTabSz="914400">
              <a:lnSpc>
                <a:spcPct val="90000"/>
              </a:lnSpc>
              <a:spcAft>
                <a:spcPts val="600"/>
              </a:spcAft>
            </a:pPr>
            <a:r>
              <a:rPr lang="en-US" sz="2200" dirty="0"/>
              <a:t>This technique is simple, but there are several common pitfalls. </a:t>
            </a:r>
          </a:p>
          <a:p>
            <a:pPr defTabSz="914400">
              <a:lnSpc>
                <a:spcPct val="90000"/>
              </a:lnSpc>
              <a:spcAft>
                <a:spcPts val="600"/>
              </a:spcAft>
            </a:pPr>
            <a:r>
              <a:rPr lang="en-US" sz="2200" u="sng" dirty="0"/>
              <a:t>If this has gone poorly for you in the past, know there are work-arounds. </a:t>
            </a:r>
          </a:p>
          <a:p>
            <a:pPr defTabSz="914400">
              <a:lnSpc>
                <a:spcPct val="90000"/>
              </a:lnSpc>
              <a:spcAft>
                <a:spcPts val="600"/>
              </a:spcAft>
            </a:pPr>
            <a:endParaRPr lang="en-US" sz="1700" dirty="0"/>
          </a:p>
        </p:txBody>
      </p:sp>
      <p:pic>
        <p:nvPicPr>
          <p:cNvPr id="7" name="Picture 6" descr="A cartoon of several potted plants&#10;&#10;AI-generated content may be incorrect.">
            <a:extLst>
              <a:ext uri="{FF2B5EF4-FFF2-40B4-BE49-F238E27FC236}">
                <a16:creationId xmlns:a16="http://schemas.microsoft.com/office/drawing/2014/main" id="{6CBD6D1B-5861-814F-592C-4B4A7357EC42}"/>
              </a:ext>
            </a:extLst>
          </p:cNvPr>
          <p:cNvPicPr>
            <a:picLocks noChangeAspect="1"/>
          </p:cNvPicPr>
          <p:nvPr/>
        </p:nvPicPr>
        <p:blipFill>
          <a:blip r:embed="rId3"/>
          <a:stretch>
            <a:fillRect/>
          </a:stretch>
        </p:blipFill>
        <p:spPr>
          <a:xfrm>
            <a:off x="4766484" y="1796903"/>
            <a:ext cx="4040358" cy="4040358"/>
          </a:xfrm>
          <a:prstGeom prst="rect">
            <a:avLst/>
          </a:prstGeom>
        </p:spPr>
      </p:pic>
    </p:spTree>
    <p:extLst>
      <p:ext uri="{BB962C8B-B14F-4D97-AF65-F5344CB8AC3E}">
        <p14:creationId xmlns:p14="http://schemas.microsoft.com/office/powerpoint/2010/main" val="4190912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2AE74B-1FBC-0C2C-B59A-2AE479E852EB}"/>
            </a:ext>
          </a:extLst>
        </p:cNvPr>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8" name="Arc 104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3DCC0487-9FA8-F560-2180-E591EACF4CE8}"/>
              </a:ext>
            </a:extLst>
          </p:cNvPr>
          <p:cNvSpPr txBox="1">
            <a:spLocks/>
          </p:cNvSpPr>
          <p:nvPr/>
        </p:nvSpPr>
        <p:spPr>
          <a:xfrm>
            <a:off x="4421221" y="479493"/>
            <a:ext cx="4094129" cy="132556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700" kern="1200">
                <a:solidFill>
                  <a:schemeClr val="tx1"/>
                </a:solidFill>
                <a:latin typeface="+mj-lt"/>
                <a:ea typeface="+mj-ea"/>
                <a:cs typeface="+mj-cs"/>
              </a:rPr>
              <a:t>2. Grass is greener (where you water it)</a:t>
            </a:r>
          </a:p>
        </p:txBody>
      </p:sp>
      <p:sp>
        <p:nvSpPr>
          <p:cNvPr id="1050" name="Freeform: Shape 104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E498D0A8-C5A6-D87B-197E-952990DB0D34}"/>
              </a:ext>
            </a:extLst>
          </p:cNvPr>
          <p:cNvSpPr txBox="1"/>
          <p:nvPr/>
        </p:nvSpPr>
        <p:spPr>
          <a:xfrm>
            <a:off x="4421221" y="1984443"/>
            <a:ext cx="4094129" cy="4394064"/>
          </a:xfrm>
          <a:prstGeom prst="rect">
            <a:avLst/>
          </a:prstGeom>
        </p:spPr>
        <p:txBody>
          <a:bodyPr vert="horz" lIns="91440" tIns="45720" rIns="91440" bIns="45720" rtlCol="0">
            <a:normAutofit fontScale="92500" lnSpcReduction="10000"/>
          </a:bodyPr>
          <a:lstStyle/>
          <a:p>
            <a:pPr indent="-228600" defTabSz="914400">
              <a:lnSpc>
                <a:spcPct val="90000"/>
              </a:lnSpc>
              <a:spcAft>
                <a:spcPts val="600"/>
              </a:spcAft>
              <a:buFont typeface="Arial" panose="020B0604020202020204" pitchFamily="34" charset="0"/>
              <a:buChar char="•"/>
            </a:pPr>
            <a:r>
              <a:rPr lang="en-US" sz="2400" dirty="0"/>
              <a:t>Time banking (deliberately spending more time with a kid) can also help. </a:t>
            </a:r>
          </a:p>
          <a:p>
            <a:pPr indent="-228600" defTabSz="914400">
              <a:lnSpc>
                <a:spcPct val="90000"/>
              </a:lnSpc>
              <a:spcAft>
                <a:spcPts val="600"/>
              </a:spcAft>
              <a:buFont typeface="Arial" panose="020B0604020202020204" pitchFamily="34" charset="0"/>
              <a:buChar char="•"/>
            </a:pPr>
            <a:endParaRPr lang="en-US" sz="2400" dirty="0"/>
          </a:p>
          <a:p>
            <a:pPr indent="-228600" defTabSz="914400">
              <a:lnSpc>
                <a:spcPct val="90000"/>
              </a:lnSpc>
              <a:spcAft>
                <a:spcPts val="600"/>
              </a:spcAft>
              <a:buFont typeface="Arial" panose="020B0604020202020204" pitchFamily="34" charset="0"/>
              <a:buChar char="•"/>
            </a:pPr>
            <a:r>
              <a:rPr lang="en-US" sz="2400" dirty="0"/>
              <a:t>This is because often when a kid is being difficult, we naturally pull away from them. </a:t>
            </a:r>
          </a:p>
          <a:p>
            <a:pPr indent="-228600" defTabSz="914400">
              <a:lnSpc>
                <a:spcPct val="90000"/>
              </a:lnSpc>
              <a:spcAft>
                <a:spcPts val="600"/>
              </a:spcAft>
              <a:buFont typeface="Arial" panose="020B0604020202020204" pitchFamily="34" charset="0"/>
              <a:buChar char="•"/>
            </a:pPr>
            <a:endParaRPr lang="en-US" sz="2400" dirty="0"/>
          </a:p>
          <a:p>
            <a:pPr indent="-228600" defTabSz="914400">
              <a:lnSpc>
                <a:spcPct val="90000"/>
              </a:lnSpc>
              <a:spcAft>
                <a:spcPts val="600"/>
              </a:spcAft>
              <a:buFont typeface="Arial" panose="020B0604020202020204" pitchFamily="34" charset="0"/>
              <a:buChar char="•"/>
            </a:pPr>
            <a:r>
              <a:rPr lang="en-US" sz="2400" dirty="0"/>
              <a:t>This can lead them to try more and more extreme behaviors to get your attention.</a:t>
            </a:r>
          </a:p>
          <a:p>
            <a:pPr indent="-228600" defTabSz="914400">
              <a:lnSpc>
                <a:spcPct val="90000"/>
              </a:lnSpc>
              <a:spcAft>
                <a:spcPts val="600"/>
              </a:spcAft>
              <a:buFont typeface="Arial" panose="020B0604020202020204" pitchFamily="34" charset="0"/>
              <a:buChar char="•"/>
            </a:pPr>
            <a:endParaRPr lang="en-US" sz="2400" dirty="0"/>
          </a:p>
          <a:p>
            <a:pPr indent="-228600" defTabSz="914400">
              <a:lnSpc>
                <a:spcPct val="90000"/>
              </a:lnSpc>
              <a:spcAft>
                <a:spcPts val="600"/>
              </a:spcAft>
              <a:buFont typeface="Arial" panose="020B0604020202020204" pitchFamily="34" charset="0"/>
              <a:buChar char="•"/>
            </a:pPr>
            <a:r>
              <a:rPr lang="en-US" sz="2400" dirty="0"/>
              <a:t>Spending more (quality) time with them can reverse this cycle. </a:t>
            </a:r>
          </a:p>
        </p:txBody>
      </p:sp>
    </p:spTree>
    <p:extLst>
      <p:ext uri="{BB962C8B-B14F-4D97-AF65-F5344CB8AC3E}">
        <p14:creationId xmlns:p14="http://schemas.microsoft.com/office/powerpoint/2010/main" val="367341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C78629-6565-CB3A-548F-0DFD6B6D9C9B}"/>
            </a:ext>
          </a:extLst>
        </p:cNvPr>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D5F8AFC9-9D95-C524-B674-AFA7EB5696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8" name="Arc 1047">
            <a:extLst>
              <a:ext uri="{FF2B5EF4-FFF2-40B4-BE49-F238E27FC236}">
                <a16:creationId xmlns:a16="http://schemas.microsoft.com/office/drawing/2014/main" id="{643EC138-DE82-31F5-1DE3-0234FF9A2F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50" name="Freeform: Shape 1049">
            <a:extLst>
              <a:ext uri="{FF2B5EF4-FFF2-40B4-BE49-F238E27FC236}">
                <a16:creationId xmlns:a16="http://schemas.microsoft.com/office/drawing/2014/main" id="{F6181843-7A36-03ED-58A2-2C5332776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white background with black text&#10;&#10;AI-generated content may be incorrect.">
            <a:extLst>
              <a:ext uri="{FF2B5EF4-FFF2-40B4-BE49-F238E27FC236}">
                <a16:creationId xmlns:a16="http://schemas.microsoft.com/office/drawing/2014/main" id="{E5F98469-5469-8189-85F4-1745D9A10A65}"/>
              </a:ext>
            </a:extLst>
          </p:cNvPr>
          <p:cNvPicPr>
            <a:picLocks noChangeAspect="1"/>
          </p:cNvPicPr>
          <p:nvPr/>
        </p:nvPicPr>
        <p:blipFill>
          <a:blip r:embed="rId3"/>
          <a:stretch>
            <a:fillRect/>
          </a:stretch>
        </p:blipFill>
        <p:spPr>
          <a:xfrm>
            <a:off x="1148498" y="1499020"/>
            <a:ext cx="6847003" cy="3501958"/>
          </a:xfrm>
          <a:prstGeom prst="rect">
            <a:avLst/>
          </a:prstGeom>
        </p:spPr>
      </p:pic>
    </p:spTree>
    <p:extLst>
      <p:ext uri="{BB962C8B-B14F-4D97-AF65-F5344CB8AC3E}">
        <p14:creationId xmlns:p14="http://schemas.microsoft.com/office/powerpoint/2010/main" val="2917644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47C16E-94BA-DF06-6B04-D1F07FB5F63B}"/>
            </a:ext>
          </a:extLst>
        </p:cNvPr>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4348D3F-4514-65EE-95F9-23319F9279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969303E4-4B4E-D020-8C54-ABDD5C73BB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CF888CE3-8AD9-1D13-738E-98BE7A531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Subtitle 2">
            <a:extLst>
              <a:ext uri="{FF2B5EF4-FFF2-40B4-BE49-F238E27FC236}">
                <a16:creationId xmlns:a16="http://schemas.microsoft.com/office/drawing/2014/main" id="{9435AB6B-D05B-B629-2DA7-3DBCD16B8419}"/>
              </a:ext>
            </a:extLst>
          </p:cNvPr>
          <p:cNvSpPr txBox="1">
            <a:spLocks/>
          </p:cNvSpPr>
          <p:nvPr/>
        </p:nvSpPr>
        <p:spPr>
          <a:xfrm>
            <a:off x="336042" y="859536"/>
            <a:ext cx="3624601" cy="124358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3000" kern="1200" dirty="0">
                <a:solidFill>
                  <a:schemeClr val="tx1"/>
                </a:solidFill>
                <a:latin typeface="+mj-lt"/>
                <a:ea typeface="+mj-ea"/>
                <a:cs typeface="+mj-cs"/>
              </a:rPr>
              <a:t>3. SMART Goals</a:t>
            </a:r>
          </a:p>
        </p:txBody>
      </p:sp>
      <p:sp>
        <p:nvSpPr>
          <p:cNvPr id="1037" name="Rectangle 1036">
            <a:extLst>
              <a:ext uri="{FF2B5EF4-FFF2-40B4-BE49-F238E27FC236}">
                <a16:creationId xmlns:a16="http://schemas.microsoft.com/office/drawing/2014/main" id="{6894A7D3-6B45-8B71-C6C7-356F18CF62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039" name="Rectangle 1038">
            <a:extLst>
              <a:ext uri="{FF2B5EF4-FFF2-40B4-BE49-F238E27FC236}">
                <a16:creationId xmlns:a16="http://schemas.microsoft.com/office/drawing/2014/main" id="{06410867-BE10-BF90-0221-6736B1F63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4A5BFC36-FF61-EFF7-241E-C812BE2ED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Box 1">
            <a:extLst>
              <a:ext uri="{FF2B5EF4-FFF2-40B4-BE49-F238E27FC236}">
                <a16:creationId xmlns:a16="http://schemas.microsoft.com/office/drawing/2014/main" id="{9E62C2FA-FE82-CA5A-54E3-E37D337EE294}"/>
              </a:ext>
            </a:extLst>
          </p:cNvPr>
          <p:cNvSpPr txBox="1"/>
          <p:nvPr/>
        </p:nvSpPr>
        <p:spPr>
          <a:xfrm>
            <a:off x="336042" y="2512611"/>
            <a:ext cx="3624602" cy="3664351"/>
          </a:xfrm>
          <a:prstGeom prst="rect">
            <a:avLst/>
          </a:prstGeom>
        </p:spPr>
        <p:txBody>
          <a:bodyPr vert="horz" lIns="91440" tIns="45720" rIns="91440" bIns="45720" rtlCol="0">
            <a:normAutofit fontScale="92500" lnSpcReduction="20000"/>
          </a:bodyPr>
          <a:lstStyle/>
          <a:p>
            <a:pPr defTabSz="914400">
              <a:lnSpc>
                <a:spcPct val="90000"/>
              </a:lnSpc>
              <a:spcAft>
                <a:spcPts val="600"/>
              </a:spcAft>
            </a:pPr>
            <a:r>
              <a:rPr lang="en-US" sz="2400" dirty="0"/>
              <a:t>Sometimes kids with ADHD aren’t following through because the goal is too hard or vague. </a:t>
            </a:r>
          </a:p>
          <a:p>
            <a:pPr defTabSz="914400">
              <a:lnSpc>
                <a:spcPct val="90000"/>
              </a:lnSpc>
              <a:spcAft>
                <a:spcPts val="600"/>
              </a:spcAft>
            </a:pPr>
            <a:r>
              <a:rPr lang="en-US" sz="2400" dirty="0"/>
              <a:t>Example: “get good grades”</a:t>
            </a:r>
          </a:p>
          <a:p>
            <a:pPr defTabSz="914400">
              <a:lnSpc>
                <a:spcPct val="90000"/>
              </a:lnSpc>
              <a:spcAft>
                <a:spcPts val="600"/>
              </a:spcAft>
            </a:pPr>
            <a:endParaRPr lang="en-US" sz="2400" dirty="0"/>
          </a:p>
          <a:p>
            <a:pPr defTabSz="914400">
              <a:lnSpc>
                <a:spcPct val="90000"/>
              </a:lnSpc>
              <a:spcAft>
                <a:spcPts val="600"/>
              </a:spcAft>
            </a:pPr>
            <a:r>
              <a:rPr lang="en-US" sz="2400" dirty="0"/>
              <a:t>SMART goals are:</a:t>
            </a:r>
          </a:p>
          <a:p>
            <a:pPr marL="285750" indent="-285750" defTabSz="914400">
              <a:lnSpc>
                <a:spcPct val="90000"/>
              </a:lnSpc>
              <a:spcAft>
                <a:spcPts val="600"/>
              </a:spcAft>
              <a:buFont typeface="Arial" panose="020B0604020202020204" pitchFamily="34" charset="0"/>
              <a:buChar char="•"/>
            </a:pPr>
            <a:r>
              <a:rPr lang="en-US" sz="2400" b="1" dirty="0"/>
              <a:t>Specific</a:t>
            </a:r>
          </a:p>
          <a:p>
            <a:pPr marL="285750" indent="-285750" defTabSz="914400">
              <a:lnSpc>
                <a:spcPct val="90000"/>
              </a:lnSpc>
              <a:spcAft>
                <a:spcPts val="600"/>
              </a:spcAft>
              <a:buFont typeface="Arial" panose="020B0604020202020204" pitchFamily="34" charset="0"/>
              <a:buChar char="•"/>
            </a:pPr>
            <a:r>
              <a:rPr lang="en-US" sz="2400" b="1" dirty="0"/>
              <a:t>Measurable</a:t>
            </a:r>
          </a:p>
          <a:p>
            <a:pPr marL="285750" indent="-285750" defTabSz="914400">
              <a:lnSpc>
                <a:spcPct val="90000"/>
              </a:lnSpc>
              <a:spcAft>
                <a:spcPts val="600"/>
              </a:spcAft>
              <a:buFont typeface="Arial" panose="020B0604020202020204" pitchFamily="34" charset="0"/>
              <a:buChar char="•"/>
            </a:pPr>
            <a:r>
              <a:rPr lang="en-US" sz="2400" b="1" dirty="0"/>
              <a:t>Achievable</a:t>
            </a:r>
          </a:p>
          <a:p>
            <a:pPr marL="285750" indent="-285750" defTabSz="914400">
              <a:lnSpc>
                <a:spcPct val="90000"/>
              </a:lnSpc>
              <a:spcAft>
                <a:spcPts val="600"/>
              </a:spcAft>
              <a:buFont typeface="Arial" panose="020B0604020202020204" pitchFamily="34" charset="0"/>
              <a:buChar char="•"/>
            </a:pPr>
            <a:r>
              <a:rPr lang="en-US" sz="2400" b="1" dirty="0"/>
              <a:t>Relevant</a:t>
            </a:r>
          </a:p>
          <a:p>
            <a:pPr marL="285750" indent="-285750" defTabSz="914400">
              <a:lnSpc>
                <a:spcPct val="90000"/>
              </a:lnSpc>
              <a:spcAft>
                <a:spcPts val="600"/>
              </a:spcAft>
              <a:buFont typeface="Arial" panose="020B0604020202020204" pitchFamily="34" charset="0"/>
              <a:buChar char="•"/>
            </a:pPr>
            <a:r>
              <a:rPr lang="en-US" sz="2400" b="1" dirty="0"/>
              <a:t>Time based</a:t>
            </a:r>
          </a:p>
        </p:txBody>
      </p:sp>
      <p:sp>
        <p:nvSpPr>
          <p:cNvPr id="3" name="TextBox 2">
            <a:extLst>
              <a:ext uri="{FF2B5EF4-FFF2-40B4-BE49-F238E27FC236}">
                <a16:creationId xmlns:a16="http://schemas.microsoft.com/office/drawing/2014/main" id="{58F1E854-CD14-F24B-DED8-9713A0B685CC}"/>
              </a:ext>
            </a:extLst>
          </p:cNvPr>
          <p:cNvSpPr txBox="1"/>
          <p:nvPr/>
        </p:nvSpPr>
        <p:spPr>
          <a:xfrm>
            <a:off x="4908042" y="2507574"/>
            <a:ext cx="3458718" cy="3664351"/>
          </a:xfrm>
          <a:prstGeom prst="rect">
            <a:avLst/>
          </a:prstGeom>
        </p:spPr>
        <p:txBody>
          <a:bodyPr vert="horz" lIns="91440" tIns="45720" rIns="91440" bIns="45720" rtlCol="0" anchor="ctr">
            <a:normAutofit/>
          </a:bodyPr>
          <a:lstStyle/>
          <a:p>
            <a:pPr defTabSz="914400">
              <a:lnSpc>
                <a:spcPct val="90000"/>
              </a:lnSpc>
              <a:spcAft>
                <a:spcPts val="600"/>
              </a:spcAft>
            </a:pPr>
            <a:r>
              <a:rPr lang="en-US" sz="1700" dirty="0"/>
              <a:t>Example:</a:t>
            </a:r>
          </a:p>
          <a:p>
            <a:pPr marL="285750" indent="-285750" defTabSz="914400">
              <a:lnSpc>
                <a:spcPct val="90000"/>
              </a:lnSpc>
              <a:spcAft>
                <a:spcPts val="600"/>
              </a:spcAft>
              <a:buFont typeface="Arial" panose="020B0604020202020204" pitchFamily="34" charset="0"/>
              <a:buChar char="•"/>
            </a:pPr>
            <a:r>
              <a:rPr lang="en-US" sz="1700" b="1" dirty="0"/>
              <a:t>For the next two weeks, I’ll empty lunch box before bed</a:t>
            </a:r>
          </a:p>
          <a:p>
            <a:pPr marL="285750" indent="-285750" defTabSz="914400">
              <a:lnSpc>
                <a:spcPct val="90000"/>
              </a:lnSpc>
              <a:spcAft>
                <a:spcPts val="600"/>
              </a:spcAft>
              <a:buFont typeface="Arial" panose="020B0604020202020204" pitchFamily="34" charset="0"/>
              <a:buChar char="•"/>
            </a:pPr>
            <a:r>
              <a:rPr lang="en-US" sz="1700" dirty="0"/>
              <a:t>I get a small candy for each one done on time</a:t>
            </a:r>
          </a:p>
          <a:p>
            <a:pPr marL="285750" indent="-285750" defTabSz="914400">
              <a:lnSpc>
                <a:spcPct val="90000"/>
              </a:lnSpc>
              <a:spcAft>
                <a:spcPts val="600"/>
              </a:spcAft>
              <a:buFont typeface="Arial" panose="020B0604020202020204" pitchFamily="34" charset="0"/>
              <a:buChar char="•"/>
            </a:pPr>
            <a:r>
              <a:rPr lang="en-US" sz="1700" dirty="0"/>
              <a:t>and if I make it to two weeks only missing once or twice, we take a trip out for ice cream Friday night</a:t>
            </a:r>
          </a:p>
          <a:p>
            <a:pPr defTabSz="914400">
              <a:lnSpc>
                <a:spcPct val="90000"/>
              </a:lnSpc>
              <a:spcAft>
                <a:spcPts val="600"/>
              </a:spcAft>
            </a:pPr>
            <a:endParaRPr lang="en-US" sz="1700" b="1" dirty="0"/>
          </a:p>
        </p:txBody>
      </p:sp>
    </p:spTree>
    <p:extLst>
      <p:ext uri="{BB962C8B-B14F-4D97-AF65-F5344CB8AC3E}">
        <p14:creationId xmlns:p14="http://schemas.microsoft.com/office/powerpoint/2010/main" val="2735260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F9E8E-E34E-3F72-793D-C59BF214C1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670615-4072-15FB-2317-59B7422247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036C7FA3-DCE6-1419-8822-619E67F84C09}"/>
              </a:ext>
            </a:extLst>
          </p:cNvPr>
          <p:cNvSpPr txBox="1">
            <a:spLocks/>
          </p:cNvSpPr>
          <p:nvPr/>
        </p:nvSpPr>
        <p:spPr>
          <a:xfrm>
            <a:off x="685800" y="833786"/>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Extinction Burst</a:t>
            </a:r>
          </a:p>
        </p:txBody>
      </p:sp>
      <p:sp>
        <p:nvSpPr>
          <p:cNvPr id="2" name="TextBox 1">
            <a:extLst>
              <a:ext uri="{FF2B5EF4-FFF2-40B4-BE49-F238E27FC236}">
                <a16:creationId xmlns:a16="http://schemas.microsoft.com/office/drawing/2014/main" id="{1455AC6A-185A-2DF5-CE08-32EB1E288240}"/>
              </a:ext>
            </a:extLst>
          </p:cNvPr>
          <p:cNvSpPr txBox="1"/>
          <p:nvPr/>
        </p:nvSpPr>
        <p:spPr>
          <a:xfrm>
            <a:off x="685799" y="1785256"/>
            <a:ext cx="7370181" cy="1384995"/>
          </a:xfrm>
          <a:prstGeom prst="rect">
            <a:avLst/>
          </a:prstGeom>
          <a:noFill/>
        </p:spPr>
        <p:txBody>
          <a:bodyPr wrap="square" rtlCol="0">
            <a:spAutoFit/>
          </a:bodyPr>
          <a:lstStyle/>
          <a:p>
            <a:r>
              <a:rPr lang="en-US" sz="2800" dirty="0"/>
              <a:t>When you stop rewarding something you used to reward, the first response is sometimes a burst of much worse behavior</a:t>
            </a:r>
          </a:p>
        </p:txBody>
      </p:sp>
      <p:pic>
        <p:nvPicPr>
          <p:cNvPr id="5" name="Picture 4" descr="A person in a fur coat&#10;&#10;AI-generated content may be incorrect.">
            <a:extLst>
              <a:ext uri="{FF2B5EF4-FFF2-40B4-BE49-F238E27FC236}">
                <a16:creationId xmlns:a16="http://schemas.microsoft.com/office/drawing/2014/main" id="{066FEDBB-08B2-6112-9F4D-7E3B88A21812}"/>
              </a:ext>
            </a:extLst>
          </p:cNvPr>
          <p:cNvPicPr>
            <a:picLocks noChangeAspect="1"/>
          </p:cNvPicPr>
          <p:nvPr/>
        </p:nvPicPr>
        <p:blipFill>
          <a:blip r:embed="rId4"/>
          <a:stretch>
            <a:fillRect/>
          </a:stretch>
        </p:blipFill>
        <p:spPr>
          <a:xfrm>
            <a:off x="2569579" y="3892239"/>
            <a:ext cx="4004841" cy="2243772"/>
          </a:xfrm>
          <a:prstGeom prst="rect">
            <a:avLst/>
          </a:prstGeom>
        </p:spPr>
      </p:pic>
    </p:spTree>
    <p:extLst>
      <p:ext uri="{BB962C8B-B14F-4D97-AF65-F5344CB8AC3E}">
        <p14:creationId xmlns:p14="http://schemas.microsoft.com/office/powerpoint/2010/main" val="3937291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FDB26-D1E6-76E9-3990-F25A958C24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49ED5F2-E403-6473-91E6-A3916773C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96C7EBAE-3880-6D19-E7E2-B595041CC8E8}"/>
              </a:ext>
            </a:extLst>
          </p:cNvPr>
          <p:cNvSpPr txBox="1">
            <a:spLocks/>
          </p:cNvSpPr>
          <p:nvPr/>
        </p:nvSpPr>
        <p:spPr>
          <a:xfrm>
            <a:off x="1632808" y="2592729"/>
            <a:ext cx="5878384" cy="167254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rgbClr val="0072BD"/>
                </a:solidFill>
                <a:latin typeface="Avenir Medium" charset="0"/>
                <a:ea typeface="Avenir Medium" charset="0"/>
                <a:cs typeface="Avenir Medium" charset="0"/>
              </a:rPr>
              <a:t>Easier said than done</a:t>
            </a:r>
          </a:p>
        </p:txBody>
      </p:sp>
    </p:spTree>
    <p:extLst>
      <p:ext uri="{BB962C8B-B14F-4D97-AF65-F5344CB8AC3E}">
        <p14:creationId xmlns:p14="http://schemas.microsoft.com/office/powerpoint/2010/main" val="1365262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DA605-F65F-1118-53E6-AFF1CFDFF0B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AF73F9-1E7D-1205-9BF2-7A99C09E2B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descr="A circular arrow with text&#10;&#10;AI-generated content may be incorrect.">
            <a:extLst>
              <a:ext uri="{FF2B5EF4-FFF2-40B4-BE49-F238E27FC236}">
                <a16:creationId xmlns:a16="http://schemas.microsoft.com/office/drawing/2014/main" id="{05A91E35-11FA-34C8-AC2D-1DEC8A90C23C}"/>
              </a:ext>
            </a:extLst>
          </p:cNvPr>
          <p:cNvPicPr>
            <a:picLocks noChangeAspect="1"/>
          </p:cNvPicPr>
          <p:nvPr/>
        </p:nvPicPr>
        <p:blipFill>
          <a:blip r:embed="rId4"/>
          <a:stretch>
            <a:fillRect/>
          </a:stretch>
        </p:blipFill>
        <p:spPr>
          <a:xfrm>
            <a:off x="1760220" y="1669753"/>
            <a:ext cx="5623560" cy="3931285"/>
          </a:xfrm>
          <a:prstGeom prst="rect">
            <a:avLst/>
          </a:prstGeom>
        </p:spPr>
      </p:pic>
      <p:sp>
        <p:nvSpPr>
          <p:cNvPr id="5" name="TextBox 4">
            <a:extLst>
              <a:ext uri="{FF2B5EF4-FFF2-40B4-BE49-F238E27FC236}">
                <a16:creationId xmlns:a16="http://schemas.microsoft.com/office/drawing/2014/main" id="{DC63A01A-03A6-693C-593E-51CFDB87D40E}"/>
              </a:ext>
            </a:extLst>
          </p:cNvPr>
          <p:cNvSpPr txBox="1"/>
          <p:nvPr/>
        </p:nvSpPr>
        <p:spPr>
          <a:xfrm>
            <a:off x="3812814" y="3411650"/>
            <a:ext cx="1682496" cy="369332"/>
          </a:xfrm>
          <a:prstGeom prst="rect">
            <a:avLst/>
          </a:prstGeom>
          <a:noFill/>
        </p:spPr>
        <p:txBody>
          <a:bodyPr wrap="square" rtlCol="0">
            <a:spAutoFit/>
          </a:bodyPr>
          <a:lstStyle/>
          <a:p>
            <a:r>
              <a:rPr lang="en-US" dirty="0"/>
              <a:t>(this is a trap)</a:t>
            </a:r>
            <a:endParaRPr lang="en-CA" dirty="0"/>
          </a:p>
        </p:txBody>
      </p:sp>
    </p:spTree>
    <p:extLst>
      <p:ext uri="{BB962C8B-B14F-4D97-AF65-F5344CB8AC3E}">
        <p14:creationId xmlns:p14="http://schemas.microsoft.com/office/powerpoint/2010/main" val="1037859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DC8E3-A161-3919-56CE-99198BE163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3902078-2E16-FF26-9828-6DBC1A8C1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9CCF1515-8EE8-F885-9C4C-452C34A7BAC8}"/>
              </a:ext>
            </a:extLst>
          </p:cNvPr>
          <p:cNvSpPr txBox="1">
            <a:spLocks/>
          </p:cNvSpPr>
          <p:nvPr/>
        </p:nvSpPr>
        <p:spPr>
          <a:xfrm>
            <a:off x="685800" y="833786"/>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(Easier said than done)</a:t>
            </a:r>
          </a:p>
        </p:txBody>
      </p:sp>
      <p:sp>
        <p:nvSpPr>
          <p:cNvPr id="2" name="TextBox 1">
            <a:extLst>
              <a:ext uri="{FF2B5EF4-FFF2-40B4-BE49-F238E27FC236}">
                <a16:creationId xmlns:a16="http://schemas.microsoft.com/office/drawing/2014/main" id="{57E41910-FA18-C863-0C13-2FFC0F348072}"/>
              </a:ext>
            </a:extLst>
          </p:cNvPr>
          <p:cNvSpPr txBox="1"/>
          <p:nvPr/>
        </p:nvSpPr>
        <p:spPr>
          <a:xfrm>
            <a:off x="685799" y="1785256"/>
            <a:ext cx="4178809" cy="4401205"/>
          </a:xfrm>
          <a:prstGeom prst="rect">
            <a:avLst/>
          </a:prstGeom>
          <a:noFill/>
        </p:spPr>
        <p:txBody>
          <a:bodyPr wrap="square" rtlCol="0">
            <a:spAutoFit/>
          </a:bodyPr>
          <a:lstStyle/>
          <a:p>
            <a:r>
              <a:rPr lang="en-US" sz="2800" dirty="0"/>
              <a:t>Two main struggle points:</a:t>
            </a:r>
          </a:p>
          <a:p>
            <a:endParaRPr lang="en-US" sz="2800" dirty="0"/>
          </a:p>
          <a:p>
            <a:pPr marL="514350" indent="-514350">
              <a:buFont typeface="+mj-lt"/>
              <a:buAutoNum type="arabicPeriod"/>
            </a:pPr>
            <a:r>
              <a:rPr lang="en-US" sz="2800" dirty="0"/>
              <a:t>It’s hard to plan when you’re already exhausted</a:t>
            </a:r>
          </a:p>
          <a:p>
            <a:pPr marL="514350" indent="-514350">
              <a:buFont typeface="+mj-lt"/>
              <a:buAutoNum type="arabicPeriod"/>
            </a:pPr>
            <a:endParaRPr lang="en-US" sz="2800" dirty="0"/>
          </a:p>
          <a:p>
            <a:pPr marL="514350" indent="-514350">
              <a:buFont typeface="+mj-lt"/>
              <a:buAutoNum type="arabicPeriod"/>
            </a:pPr>
            <a:r>
              <a:rPr lang="en-US" sz="2800" dirty="0"/>
              <a:t>It sometimes gets harder before it gets better</a:t>
            </a:r>
          </a:p>
          <a:p>
            <a:endParaRPr lang="en-US" sz="2800" dirty="0"/>
          </a:p>
        </p:txBody>
      </p:sp>
      <p:pic>
        <p:nvPicPr>
          <p:cNvPr id="8" name="Picture 7" descr="A glass with a quote on it&#10;&#10;AI-generated content may be incorrect.">
            <a:extLst>
              <a:ext uri="{FF2B5EF4-FFF2-40B4-BE49-F238E27FC236}">
                <a16:creationId xmlns:a16="http://schemas.microsoft.com/office/drawing/2014/main" id="{7E70556C-F38A-5067-67C3-934834680BDD}"/>
              </a:ext>
            </a:extLst>
          </p:cNvPr>
          <p:cNvPicPr>
            <a:picLocks noChangeAspect="1"/>
          </p:cNvPicPr>
          <p:nvPr/>
        </p:nvPicPr>
        <p:blipFill>
          <a:blip r:embed="rId4"/>
          <a:stretch>
            <a:fillRect/>
          </a:stretch>
        </p:blipFill>
        <p:spPr>
          <a:xfrm>
            <a:off x="5911161" y="2335676"/>
            <a:ext cx="2969514" cy="2869477"/>
          </a:xfrm>
          <a:prstGeom prst="rect">
            <a:avLst/>
          </a:prstGeom>
        </p:spPr>
      </p:pic>
    </p:spTree>
    <p:extLst>
      <p:ext uri="{BB962C8B-B14F-4D97-AF65-F5344CB8AC3E}">
        <p14:creationId xmlns:p14="http://schemas.microsoft.com/office/powerpoint/2010/main" val="1347539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BB723-118D-9550-567D-92AFE8044B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9D0FDB-C538-F1D1-BBC0-3682610B81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ACE20810-2CFB-B8B0-6B65-6A515061E40D}"/>
              </a:ext>
            </a:extLst>
          </p:cNvPr>
          <p:cNvSpPr txBox="1">
            <a:spLocks/>
          </p:cNvSpPr>
          <p:nvPr/>
        </p:nvSpPr>
        <p:spPr>
          <a:xfrm>
            <a:off x="685800" y="833786"/>
            <a:ext cx="4997153" cy="5420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Already Exhausted?</a:t>
            </a:r>
          </a:p>
        </p:txBody>
      </p:sp>
      <p:sp>
        <p:nvSpPr>
          <p:cNvPr id="2" name="TextBox 1">
            <a:extLst>
              <a:ext uri="{FF2B5EF4-FFF2-40B4-BE49-F238E27FC236}">
                <a16:creationId xmlns:a16="http://schemas.microsoft.com/office/drawing/2014/main" id="{9F9415C1-3D31-D287-0E3C-0E8C819830C2}"/>
              </a:ext>
            </a:extLst>
          </p:cNvPr>
          <p:cNvSpPr txBox="1"/>
          <p:nvPr/>
        </p:nvSpPr>
        <p:spPr>
          <a:xfrm>
            <a:off x="685800" y="1375873"/>
            <a:ext cx="7370181" cy="5262979"/>
          </a:xfrm>
          <a:prstGeom prst="rect">
            <a:avLst/>
          </a:prstGeom>
          <a:noFill/>
        </p:spPr>
        <p:txBody>
          <a:bodyPr wrap="square" rtlCol="0">
            <a:spAutoFit/>
          </a:bodyPr>
          <a:lstStyle/>
          <a:p>
            <a:r>
              <a:rPr lang="en-US" sz="2800" dirty="0"/>
              <a:t>Some tips to consider:</a:t>
            </a:r>
          </a:p>
          <a:p>
            <a:pPr marL="514350" indent="-514350">
              <a:buFont typeface="+mj-lt"/>
              <a:buAutoNum type="arabicPeriod"/>
            </a:pPr>
            <a:r>
              <a:rPr lang="en-US" sz="2800" dirty="0"/>
              <a:t>Set the bar lower</a:t>
            </a:r>
          </a:p>
          <a:p>
            <a:pPr marL="971550" lvl="1" indent="-514350">
              <a:buFont typeface="Arial" panose="020B0604020202020204" pitchFamily="34" charset="0"/>
              <a:buChar char="•"/>
            </a:pPr>
            <a:r>
              <a:rPr lang="en-US" sz="2800" dirty="0"/>
              <a:t>pick fewer battles</a:t>
            </a:r>
          </a:p>
          <a:p>
            <a:pPr marL="971550" lvl="1" indent="-514350">
              <a:buFont typeface="Arial" panose="020B0604020202020204" pitchFamily="34" charset="0"/>
              <a:buChar char="•"/>
            </a:pPr>
            <a:r>
              <a:rPr lang="en-US" sz="2800" dirty="0"/>
              <a:t>If juggling: which balls are rubber versus glass?</a:t>
            </a:r>
          </a:p>
          <a:p>
            <a:pPr marL="971550" lvl="1" indent="-514350">
              <a:buFont typeface="+mj-lt"/>
              <a:buAutoNum type="arabicPeriod"/>
            </a:pPr>
            <a:endParaRPr lang="en-US" sz="2800" dirty="0"/>
          </a:p>
          <a:p>
            <a:pPr marL="514350" indent="-514350">
              <a:buFont typeface="+mj-lt"/>
              <a:buAutoNum type="arabicPeriod"/>
            </a:pPr>
            <a:r>
              <a:rPr lang="en-US" sz="2800" dirty="0"/>
              <a:t>Do it with more support</a:t>
            </a:r>
          </a:p>
          <a:p>
            <a:pPr marL="971550" lvl="1" indent="-514350">
              <a:buFont typeface="Arial" panose="020B0604020202020204" pitchFamily="34" charset="0"/>
              <a:buChar char="•"/>
            </a:pPr>
            <a:r>
              <a:rPr lang="en-US" sz="2800" dirty="0"/>
              <a:t>Bullseye metaphor (balanced helping/asking)</a:t>
            </a:r>
          </a:p>
          <a:p>
            <a:pPr marL="971550" lvl="1" indent="-514350">
              <a:buFont typeface="+mj-lt"/>
              <a:buAutoNum type="arabicPeriod"/>
            </a:pPr>
            <a:endParaRPr lang="en-US" sz="2800" dirty="0"/>
          </a:p>
          <a:p>
            <a:pPr marL="514350" indent="-514350">
              <a:buFont typeface="+mj-lt"/>
              <a:buAutoNum type="arabicPeriod"/>
            </a:pPr>
            <a:r>
              <a:rPr lang="en-US" sz="2800" dirty="0"/>
              <a:t>Consider putting </a:t>
            </a:r>
            <a:r>
              <a:rPr lang="en-US" sz="2800" u="sng" dirty="0"/>
              <a:t>whole family wellbeing </a:t>
            </a:r>
            <a:r>
              <a:rPr lang="en-US" sz="2800" dirty="0"/>
              <a:t>changes first</a:t>
            </a:r>
          </a:p>
        </p:txBody>
      </p:sp>
    </p:spTree>
    <p:extLst>
      <p:ext uri="{BB962C8B-B14F-4D97-AF65-F5344CB8AC3E}">
        <p14:creationId xmlns:p14="http://schemas.microsoft.com/office/powerpoint/2010/main" val="6960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7735701C-343A-274D-907F-860024F5C4F8}"/>
              </a:ext>
            </a:extLst>
          </p:cNvPr>
          <p:cNvSpPr txBox="1">
            <a:spLocks/>
          </p:cNvSpPr>
          <p:nvPr/>
        </p:nvSpPr>
        <p:spPr>
          <a:xfrm>
            <a:off x="685800" y="833786"/>
            <a:ext cx="4800600" cy="6446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Extinction Burst Tips</a:t>
            </a:r>
          </a:p>
          <a:p>
            <a:pPr marL="0" indent="0">
              <a:buNone/>
            </a:pPr>
            <a:endParaRPr lang="en-US" dirty="0">
              <a:solidFill>
                <a:srgbClr val="0072BD"/>
              </a:solidFill>
            </a:endParaRPr>
          </a:p>
        </p:txBody>
      </p:sp>
      <p:sp>
        <p:nvSpPr>
          <p:cNvPr id="2" name="TextBox 1"/>
          <p:cNvSpPr txBox="1"/>
          <p:nvPr/>
        </p:nvSpPr>
        <p:spPr>
          <a:xfrm>
            <a:off x="685800" y="1478422"/>
            <a:ext cx="4229099"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Before you make a change, ask yourself what you think might happen</a:t>
            </a:r>
          </a:p>
          <a:p>
            <a:pPr marL="285750" indent="-285750">
              <a:buFont typeface="Arial" panose="020B0604020202020204" pitchFamily="34" charset="0"/>
              <a:buChar char="•"/>
            </a:pPr>
            <a:r>
              <a:rPr lang="en-US" sz="2400" dirty="0"/>
              <a:t>If you think their behavior will be dangerous, </a:t>
            </a:r>
          </a:p>
          <a:p>
            <a:r>
              <a:rPr lang="en-US" sz="2400" dirty="0"/>
              <a:t>	</a:t>
            </a:r>
            <a:r>
              <a:rPr lang="en-US" sz="2400" u="sng" dirty="0"/>
              <a:t>don’t change it yet</a:t>
            </a:r>
          </a:p>
          <a:p>
            <a:pPr marL="285750" indent="-285750">
              <a:buFont typeface="Arial" panose="020B0604020202020204" pitchFamily="34" charset="0"/>
              <a:buChar char="•"/>
            </a:pPr>
            <a:r>
              <a:rPr lang="en-US" sz="2400" dirty="0"/>
              <a:t>Instead:</a:t>
            </a:r>
          </a:p>
          <a:p>
            <a:pPr marL="742950" lvl="1" indent="-285750">
              <a:buFont typeface="Arial" panose="020B0604020202020204" pitchFamily="34" charset="0"/>
              <a:buChar char="•"/>
            </a:pPr>
            <a:r>
              <a:rPr lang="en-US" sz="2400" dirty="0"/>
              <a:t>Work on other things first OR</a:t>
            </a:r>
          </a:p>
          <a:p>
            <a:pPr marL="742950" lvl="1" indent="-285750">
              <a:buFont typeface="Arial" panose="020B0604020202020204" pitchFamily="34" charset="0"/>
              <a:buChar char="•"/>
            </a:pPr>
            <a:r>
              <a:rPr lang="en-US" sz="2400" dirty="0"/>
              <a:t>Make the change in a safer environment (safer physical location, more adults to support)</a:t>
            </a:r>
          </a:p>
        </p:txBody>
      </p:sp>
      <p:pic>
        <p:nvPicPr>
          <p:cNvPr id="5" name="Picture 4" descr="A sign with white text on it&#10;&#10;AI-generated content may be incorrect.">
            <a:extLst>
              <a:ext uri="{FF2B5EF4-FFF2-40B4-BE49-F238E27FC236}">
                <a16:creationId xmlns:a16="http://schemas.microsoft.com/office/drawing/2014/main" id="{C13D95D2-F77F-61B4-B4B7-957EAB50CE4F}"/>
              </a:ext>
            </a:extLst>
          </p:cNvPr>
          <p:cNvPicPr>
            <a:picLocks noChangeAspect="1"/>
          </p:cNvPicPr>
          <p:nvPr/>
        </p:nvPicPr>
        <p:blipFill>
          <a:blip r:embed="rId4"/>
          <a:stretch>
            <a:fillRect/>
          </a:stretch>
        </p:blipFill>
        <p:spPr>
          <a:xfrm>
            <a:off x="5790477" y="1643605"/>
            <a:ext cx="2988424" cy="3831159"/>
          </a:xfrm>
          <a:prstGeom prst="rect">
            <a:avLst/>
          </a:prstGeom>
        </p:spPr>
      </p:pic>
    </p:spTree>
    <p:extLst>
      <p:ext uri="{BB962C8B-B14F-4D97-AF65-F5344CB8AC3E}">
        <p14:creationId xmlns:p14="http://schemas.microsoft.com/office/powerpoint/2010/main" val="2986733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6FE47-7DFE-02FC-9F1F-3839C1BC0F3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508E6F1-128C-1E06-AECF-0FFA41311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7BE1BC15-CB2E-1F80-47C0-D505F2A4C695}"/>
              </a:ext>
            </a:extLst>
          </p:cNvPr>
          <p:cNvSpPr txBox="1">
            <a:spLocks/>
          </p:cNvSpPr>
          <p:nvPr/>
        </p:nvSpPr>
        <p:spPr>
          <a:xfrm>
            <a:off x="685800" y="833786"/>
            <a:ext cx="4800600" cy="6446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Getting More Support</a:t>
            </a:r>
          </a:p>
          <a:p>
            <a:pPr marL="0" indent="0">
              <a:buNone/>
            </a:pPr>
            <a:endParaRPr lang="en-US" dirty="0">
              <a:solidFill>
                <a:srgbClr val="0072BD"/>
              </a:solidFill>
            </a:endParaRPr>
          </a:p>
        </p:txBody>
      </p:sp>
      <p:sp>
        <p:nvSpPr>
          <p:cNvPr id="2" name="TextBox 1">
            <a:extLst>
              <a:ext uri="{FF2B5EF4-FFF2-40B4-BE49-F238E27FC236}">
                <a16:creationId xmlns:a16="http://schemas.microsoft.com/office/drawing/2014/main" id="{3FDE3EB3-98E4-B517-681F-36465A9D879B}"/>
              </a:ext>
            </a:extLst>
          </p:cNvPr>
          <p:cNvSpPr txBox="1"/>
          <p:nvPr/>
        </p:nvSpPr>
        <p:spPr>
          <a:xfrm>
            <a:off x="685800" y="1478422"/>
            <a:ext cx="4229099"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Parent Support Group at the ADHD Clinic</a:t>
            </a:r>
          </a:p>
          <a:p>
            <a:pPr marL="285750" indent="-285750">
              <a:buFont typeface="Arial" panose="020B0604020202020204" pitchFamily="34" charset="0"/>
              <a:buChar char="•"/>
            </a:pPr>
            <a:r>
              <a:rPr lang="en-US" sz="2400" dirty="0"/>
              <a:t>What is near you? What did your family used to do when things were better?</a:t>
            </a:r>
          </a:p>
          <a:p>
            <a:pPr marL="285750" indent="-285750">
              <a:buFont typeface="Arial" panose="020B0604020202020204" pitchFamily="34" charset="0"/>
              <a:buChar char="•"/>
            </a:pPr>
            <a:r>
              <a:rPr lang="en-US" sz="2400" dirty="0"/>
              <a:t>Be a regular. Connections take time, protect that time by scheduling it.</a:t>
            </a:r>
          </a:p>
          <a:p>
            <a:pPr marL="285750" indent="-285750">
              <a:buFont typeface="Arial" panose="020B0604020202020204" pitchFamily="34" charset="0"/>
              <a:buChar char="•"/>
            </a:pPr>
            <a:r>
              <a:rPr lang="en-US" sz="2400" dirty="0"/>
              <a:t>Find parents who are in the same stage, or just a little bit ahead. </a:t>
            </a:r>
          </a:p>
        </p:txBody>
      </p:sp>
      <p:pic>
        <p:nvPicPr>
          <p:cNvPr id="5" name="Picture 4" descr="A sign with white text on it&#10;&#10;AI-generated content may be incorrect.">
            <a:extLst>
              <a:ext uri="{FF2B5EF4-FFF2-40B4-BE49-F238E27FC236}">
                <a16:creationId xmlns:a16="http://schemas.microsoft.com/office/drawing/2014/main" id="{1DED8233-8D54-2AED-1B2A-45CF2AC43337}"/>
              </a:ext>
            </a:extLst>
          </p:cNvPr>
          <p:cNvPicPr>
            <a:picLocks noChangeAspect="1"/>
          </p:cNvPicPr>
          <p:nvPr/>
        </p:nvPicPr>
        <p:blipFill>
          <a:blip r:embed="rId4"/>
          <a:stretch>
            <a:fillRect/>
          </a:stretch>
        </p:blipFill>
        <p:spPr>
          <a:xfrm>
            <a:off x="5790477" y="1643605"/>
            <a:ext cx="2988424" cy="3831159"/>
          </a:xfrm>
          <a:prstGeom prst="rect">
            <a:avLst/>
          </a:prstGeom>
        </p:spPr>
      </p:pic>
    </p:spTree>
    <p:extLst>
      <p:ext uri="{BB962C8B-B14F-4D97-AF65-F5344CB8AC3E}">
        <p14:creationId xmlns:p14="http://schemas.microsoft.com/office/powerpoint/2010/main" val="16945700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6C6C3-1866-6D4A-E816-AA9800E1CB8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EAAB35-E2CF-B410-2DA6-C4003223C7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2083C989-6203-923A-530D-FFA414B98F52}"/>
              </a:ext>
            </a:extLst>
          </p:cNvPr>
          <p:cNvSpPr txBox="1">
            <a:spLocks/>
          </p:cNvSpPr>
          <p:nvPr/>
        </p:nvSpPr>
        <p:spPr>
          <a:xfrm>
            <a:off x="685800" y="833786"/>
            <a:ext cx="5125340" cy="77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Putting It All Together</a:t>
            </a:r>
          </a:p>
          <a:p>
            <a:pPr marL="0" indent="0">
              <a:buNone/>
            </a:pPr>
            <a:endParaRPr lang="en-US" dirty="0">
              <a:solidFill>
                <a:srgbClr val="0072BD"/>
              </a:solidFill>
            </a:endParaRPr>
          </a:p>
        </p:txBody>
      </p:sp>
      <p:sp>
        <p:nvSpPr>
          <p:cNvPr id="2" name="TextBox 1">
            <a:extLst>
              <a:ext uri="{FF2B5EF4-FFF2-40B4-BE49-F238E27FC236}">
                <a16:creationId xmlns:a16="http://schemas.microsoft.com/office/drawing/2014/main" id="{6FBDDC73-2071-47ED-24BD-2A2FF64270FE}"/>
              </a:ext>
            </a:extLst>
          </p:cNvPr>
          <p:cNvSpPr txBox="1"/>
          <p:nvPr/>
        </p:nvSpPr>
        <p:spPr>
          <a:xfrm>
            <a:off x="363132" y="1463040"/>
            <a:ext cx="4688424" cy="4524315"/>
          </a:xfrm>
          <a:prstGeom prst="rect">
            <a:avLst/>
          </a:prstGeom>
          <a:noFill/>
        </p:spPr>
        <p:txBody>
          <a:bodyPr wrap="square" rtlCol="0">
            <a:spAutoFit/>
          </a:bodyPr>
          <a:lstStyle/>
          <a:p>
            <a:r>
              <a:rPr lang="en-US" dirty="0"/>
              <a:t>Imagine this:</a:t>
            </a:r>
          </a:p>
          <a:p>
            <a:r>
              <a:rPr lang="en-US" dirty="0"/>
              <a:t>It’s bedtime, the kids are all running around. You notice one kid just got distracted on their way to PJs because they saw a mirror. </a:t>
            </a:r>
          </a:p>
          <a:p>
            <a:r>
              <a:rPr lang="en-US" dirty="0"/>
              <a:t>You take a deep breath. </a:t>
            </a:r>
          </a:p>
          <a:p>
            <a:r>
              <a:rPr lang="en-US" dirty="0"/>
              <a:t>Tap them on the shoulder, and say “It’s time for PJs, here’s your PJs.”</a:t>
            </a:r>
          </a:p>
          <a:p>
            <a:r>
              <a:rPr lang="en-US" dirty="0"/>
              <a:t>They still get distracted on every step, but you’re taking breaks to talk in an evil robot voice together. Tic </a:t>
            </a:r>
            <a:r>
              <a:rPr lang="en-US" dirty="0" err="1"/>
              <a:t>tacs</a:t>
            </a:r>
            <a:r>
              <a:rPr lang="en-US" dirty="0"/>
              <a:t> earned for peeing without making a mess. </a:t>
            </a:r>
          </a:p>
          <a:p>
            <a:r>
              <a:rPr lang="en-US" dirty="0"/>
              <a:t>Once it’s lights out, they are still wiggly… but in bed with the door closed.</a:t>
            </a:r>
          </a:p>
          <a:p>
            <a:r>
              <a:rPr lang="en-US" dirty="0"/>
              <a:t>You set an alarm in your phone to leave evening activities earlier for the next two weeks, then re-assess. </a:t>
            </a:r>
          </a:p>
        </p:txBody>
      </p:sp>
      <p:pic>
        <p:nvPicPr>
          <p:cNvPr id="5" name="Picture 4">
            <a:extLst>
              <a:ext uri="{FF2B5EF4-FFF2-40B4-BE49-F238E27FC236}">
                <a16:creationId xmlns:a16="http://schemas.microsoft.com/office/drawing/2014/main" id="{D5BAC43C-80DF-2560-CA03-F92B838C3EE9}"/>
              </a:ext>
            </a:extLst>
          </p:cNvPr>
          <p:cNvPicPr>
            <a:picLocks noChangeAspect="1"/>
          </p:cNvPicPr>
          <p:nvPr/>
        </p:nvPicPr>
        <p:blipFill>
          <a:blip r:embed="rId4"/>
          <a:stretch>
            <a:fillRect/>
          </a:stretch>
        </p:blipFill>
        <p:spPr>
          <a:xfrm>
            <a:off x="5811140" y="1931377"/>
            <a:ext cx="2995246" cy="2995246"/>
          </a:xfrm>
          <a:prstGeom prst="rect">
            <a:avLst/>
          </a:prstGeom>
        </p:spPr>
      </p:pic>
    </p:spTree>
    <p:extLst>
      <p:ext uri="{BB962C8B-B14F-4D97-AF65-F5344CB8AC3E}">
        <p14:creationId xmlns:p14="http://schemas.microsoft.com/office/powerpoint/2010/main" val="3993332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A78F-C6FB-6F7D-4F61-C435B94AB5E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3102598-BB5F-D2FF-AB50-168B184F3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E011C3B7-6CB1-F189-E949-224584397C06}"/>
              </a:ext>
            </a:extLst>
          </p:cNvPr>
          <p:cNvSpPr txBox="1">
            <a:spLocks/>
          </p:cNvSpPr>
          <p:nvPr/>
        </p:nvSpPr>
        <p:spPr>
          <a:xfrm>
            <a:off x="685800" y="833786"/>
            <a:ext cx="5125340" cy="77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Summary</a:t>
            </a:r>
          </a:p>
          <a:p>
            <a:pPr marL="0" indent="0">
              <a:buNone/>
            </a:pPr>
            <a:endParaRPr lang="en-US" dirty="0">
              <a:solidFill>
                <a:srgbClr val="0072BD"/>
              </a:solidFill>
            </a:endParaRPr>
          </a:p>
        </p:txBody>
      </p:sp>
      <p:sp>
        <p:nvSpPr>
          <p:cNvPr id="2" name="TextBox 1">
            <a:extLst>
              <a:ext uri="{FF2B5EF4-FFF2-40B4-BE49-F238E27FC236}">
                <a16:creationId xmlns:a16="http://schemas.microsoft.com/office/drawing/2014/main" id="{DFA84938-726F-6260-584F-511E59D9EDF1}"/>
              </a:ext>
            </a:extLst>
          </p:cNvPr>
          <p:cNvSpPr txBox="1"/>
          <p:nvPr/>
        </p:nvSpPr>
        <p:spPr>
          <a:xfrm>
            <a:off x="685801" y="1785257"/>
            <a:ext cx="4351758" cy="4154984"/>
          </a:xfrm>
          <a:prstGeom prst="rect">
            <a:avLst/>
          </a:prstGeom>
          <a:noFill/>
        </p:spPr>
        <p:txBody>
          <a:bodyPr wrap="square" rtlCol="0">
            <a:spAutoFit/>
          </a:bodyPr>
          <a:lstStyle/>
          <a:p>
            <a:r>
              <a:rPr lang="en-US" sz="2400" dirty="0"/>
              <a:t>There is a reason this is hard.</a:t>
            </a:r>
          </a:p>
          <a:p>
            <a:r>
              <a:rPr lang="en-US" sz="2400" dirty="0"/>
              <a:t>It can get better, with some strategies and patience. </a:t>
            </a:r>
          </a:p>
          <a:p>
            <a:endParaRPr lang="en-US" sz="2400" dirty="0"/>
          </a:p>
          <a:p>
            <a:r>
              <a:rPr lang="en-US" sz="2400" dirty="0"/>
              <a:t>Get out of the pattern; </a:t>
            </a:r>
          </a:p>
          <a:p>
            <a:r>
              <a:rPr lang="en-US" sz="2400" dirty="0"/>
              <a:t>try something new (you could always try something else later)</a:t>
            </a:r>
          </a:p>
          <a:p>
            <a:endParaRPr lang="en-US" sz="2400" dirty="0"/>
          </a:p>
          <a:p>
            <a:r>
              <a:rPr lang="en-US" sz="2400" dirty="0"/>
              <a:t>You are not alone in this. </a:t>
            </a:r>
          </a:p>
          <a:p>
            <a:r>
              <a:rPr lang="en-US" sz="2400" dirty="0"/>
              <a:t>(and if you are, get more support before making changes)</a:t>
            </a:r>
          </a:p>
        </p:txBody>
      </p:sp>
      <p:pic>
        <p:nvPicPr>
          <p:cNvPr id="10" name="Picture 9" descr="A cat with a bubble in its mouth&#10;&#10;AI-generated content may be incorrect.">
            <a:extLst>
              <a:ext uri="{FF2B5EF4-FFF2-40B4-BE49-F238E27FC236}">
                <a16:creationId xmlns:a16="http://schemas.microsoft.com/office/drawing/2014/main" id="{ABA790FE-C8E3-0FAE-9EFA-28A8927C4961}"/>
              </a:ext>
            </a:extLst>
          </p:cNvPr>
          <p:cNvPicPr>
            <a:picLocks noChangeAspect="1"/>
          </p:cNvPicPr>
          <p:nvPr/>
        </p:nvPicPr>
        <p:blipFill>
          <a:blip r:embed="rId4"/>
          <a:stretch>
            <a:fillRect/>
          </a:stretch>
        </p:blipFill>
        <p:spPr>
          <a:xfrm>
            <a:off x="5394456" y="1463040"/>
            <a:ext cx="3564861" cy="4270248"/>
          </a:xfrm>
          <a:prstGeom prst="rect">
            <a:avLst/>
          </a:prstGeom>
        </p:spPr>
      </p:pic>
    </p:spTree>
    <p:extLst>
      <p:ext uri="{BB962C8B-B14F-4D97-AF65-F5344CB8AC3E}">
        <p14:creationId xmlns:p14="http://schemas.microsoft.com/office/powerpoint/2010/main" val="468103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9A493-FBF9-38B8-ABCA-09D9A719CF5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9420C9-7C51-F45B-7365-7F0A88BFC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descr="A blue and white text with pink leaves&#10;&#10;AI-generated content may be incorrect.">
            <a:extLst>
              <a:ext uri="{FF2B5EF4-FFF2-40B4-BE49-F238E27FC236}">
                <a16:creationId xmlns:a16="http://schemas.microsoft.com/office/drawing/2014/main" id="{26628ED5-EB42-C779-CC4A-3A640BFD2D87}"/>
              </a:ext>
            </a:extLst>
          </p:cNvPr>
          <p:cNvPicPr>
            <a:picLocks noChangeAspect="1"/>
          </p:cNvPicPr>
          <p:nvPr/>
        </p:nvPicPr>
        <p:blipFill>
          <a:blip r:embed="rId4">
            <a:clrChange>
              <a:clrFrom>
                <a:srgbClr val="FEFEFE"/>
              </a:clrFrom>
              <a:clrTo>
                <a:srgbClr val="FEFEFE">
                  <a:alpha val="0"/>
                </a:srgbClr>
              </a:clrTo>
            </a:clrChange>
          </a:blip>
          <a:stretch>
            <a:fillRect/>
          </a:stretch>
        </p:blipFill>
        <p:spPr>
          <a:xfrm>
            <a:off x="2517422" y="286124"/>
            <a:ext cx="4502687" cy="6285752"/>
          </a:xfrm>
          <a:prstGeom prst="rect">
            <a:avLst/>
          </a:prstGeom>
        </p:spPr>
      </p:pic>
    </p:spTree>
    <p:extLst>
      <p:ext uri="{BB962C8B-B14F-4D97-AF65-F5344CB8AC3E}">
        <p14:creationId xmlns:p14="http://schemas.microsoft.com/office/powerpoint/2010/main" val="377523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C9581-863F-9C18-F512-35F153DF50B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796DBBC-6D3D-D68E-94B7-E5D887D94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8FC1E0C7-2FD0-147F-EFF9-3F9D4FC3D2AA}"/>
              </a:ext>
            </a:extLst>
          </p:cNvPr>
          <p:cNvSpPr txBox="1">
            <a:spLocks/>
          </p:cNvSpPr>
          <p:nvPr/>
        </p:nvSpPr>
        <p:spPr>
          <a:xfrm>
            <a:off x="685800" y="833786"/>
            <a:ext cx="5125340" cy="77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Resources</a:t>
            </a:r>
          </a:p>
          <a:p>
            <a:pPr marL="0" indent="0">
              <a:buNone/>
            </a:pPr>
            <a:endParaRPr lang="en-US" dirty="0">
              <a:solidFill>
                <a:srgbClr val="0072BD"/>
              </a:solidFill>
            </a:endParaRPr>
          </a:p>
        </p:txBody>
      </p:sp>
      <p:sp>
        <p:nvSpPr>
          <p:cNvPr id="2" name="TextBox 1">
            <a:extLst>
              <a:ext uri="{FF2B5EF4-FFF2-40B4-BE49-F238E27FC236}">
                <a16:creationId xmlns:a16="http://schemas.microsoft.com/office/drawing/2014/main" id="{68055B9E-73EB-3170-5732-5C94AEB379A3}"/>
              </a:ext>
            </a:extLst>
          </p:cNvPr>
          <p:cNvSpPr txBox="1"/>
          <p:nvPr/>
        </p:nvSpPr>
        <p:spPr>
          <a:xfrm>
            <a:off x="912812" y="1830683"/>
            <a:ext cx="2882901" cy="646331"/>
          </a:xfrm>
          <a:prstGeom prst="rect">
            <a:avLst/>
          </a:prstGeom>
          <a:noFill/>
        </p:spPr>
        <p:txBody>
          <a:bodyPr wrap="square" rtlCol="0">
            <a:spAutoFit/>
          </a:bodyPr>
          <a:lstStyle/>
          <a:p>
            <a:pPr algn="ctr"/>
            <a:r>
              <a:rPr lang="en-US" sz="2400" b="1" dirty="0">
                <a:solidFill>
                  <a:srgbClr val="737577"/>
                </a:solidFill>
              </a:rPr>
              <a:t>Rolling With ADHD</a:t>
            </a:r>
          </a:p>
          <a:p>
            <a:endParaRPr lang="en-US" sz="1200" dirty="0">
              <a:solidFill>
                <a:srgbClr val="737577"/>
              </a:solidFill>
            </a:endParaRPr>
          </a:p>
        </p:txBody>
      </p:sp>
      <p:pic>
        <p:nvPicPr>
          <p:cNvPr id="5" name="Picture 4" descr="A qr code on a white background&#10;&#10;AI-generated content may be incorrect.">
            <a:extLst>
              <a:ext uri="{FF2B5EF4-FFF2-40B4-BE49-F238E27FC236}">
                <a16:creationId xmlns:a16="http://schemas.microsoft.com/office/drawing/2014/main" id="{1809BACC-F76E-2C27-B629-2335FC87BAB0}"/>
              </a:ext>
            </a:extLst>
          </p:cNvPr>
          <p:cNvPicPr>
            <a:picLocks noChangeAspect="1"/>
          </p:cNvPicPr>
          <p:nvPr/>
        </p:nvPicPr>
        <p:blipFill>
          <a:blip r:embed="rId3"/>
          <a:stretch>
            <a:fillRect/>
          </a:stretch>
        </p:blipFill>
        <p:spPr>
          <a:xfrm>
            <a:off x="685801" y="2425699"/>
            <a:ext cx="3336925" cy="3336925"/>
          </a:xfrm>
          <a:prstGeom prst="rect">
            <a:avLst/>
          </a:prstGeom>
        </p:spPr>
      </p:pic>
      <p:pic>
        <p:nvPicPr>
          <p:cNvPr id="8" name="Picture 7" descr="A qr code with a few black squares&#10;&#10;AI-generated content may be incorrect.">
            <a:extLst>
              <a:ext uri="{FF2B5EF4-FFF2-40B4-BE49-F238E27FC236}">
                <a16:creationId xmlns:a16="http://schemas.microsoft.com/office/drawing/2014/main" id="{48B8FF16-FCD5-E207-D4C9-B980C3531E8C}"/>
              </a:ext>
            </a:extLst>
          </p:cNvPr>
          <p:cNvPicPr>
            <a:picLocks noChangeAspect="1"/>
          </p:cNvPicPr>
          <p:nvPr/>
        </p:nvPicPr>
        <p:blipFill>
          <a:blip r:embed="rId4"/>
          <a:stretch>
            <a:fillRect/>
          </a:stretch>
        </p:blipFill>
        <p:spPr>
          <a:xfrm>
            <a:off x="5006152" y="2496312"/>
            <a:ext cx="3266311" cy="3266311"/>
          </a:xfrm>
          <a:prstGeom prst="rect">
            <a:avLst/>
          </a:prstGeom>
        </p:spPr>
      </p:pic>
      <p:sp>
        <p:nvSpPr>
          <p:cNvPr id="9" name="TextBox 8">
            <a:extLst>
              <a:ext uri="{FF2B5EF4-FFF2-40B4-BE49-F238E27FC236}">
                <a16:creationId xmlns:a16="http://schemas.microsoft.com/office/drawing/2014/main" id="{A01494D3-2AC9-832D-12BB-50290CD7C861}"/>
              </a:ext>
            </a:extLst>
          </p:cNvPr>
          <p:cNvSpPr txBox="1"/>
          <p:nvPr/>
        </p:nvSpPr>
        <p:spPr>
          <a:xfrm>
            <a:off x="4935538" y="1830683"/>
            <a:ext cx="3336925" cy="646331"/>
          </a:xfrm>
          <a:prstGeom prst="rect">
            <a:avLst/>
          </a:prstGeom>
          <a:noFill/>
        </p:spPr>
        <p:txBody>
          <a:bodyPr wrap="square" rtlCol="0">
            <a:spAutoFit/>
          </a:bodyPr>
          <a:lstStyle/>
          <a:p>
            <a:pPr algn="ctr"/>
            <a:r>
              <a:rPr lang="en-US" sz="2400" b="1" dirty="0">
                <a:solidFill>
                  <a:srgbClr val="737577"/>
                </a:solidFill>
              </a:rPr>
              <a:t>5 min Special Playtime</a:t>
            </a:r>
          </a:p>
          <a:p>
            <a:endParaRPr lang="en-US" sz="1200" dirty="0">
              <a:solidFill>
                <a:srgbClr val="737577"/>
              </a:solidFill>
            </a:endParaRPr>
          </a:p>
        </p:txBody>
      </p:sp>
    </p:spTree>
    <p:extLst>
      <p:ext uri="{BB962C8B-B14F-4D97-AF65-F5344CB8AC3E}">
        <p14:creationId xmlns:p14="http://schemas.microsoft.com/office/powerpoint/2010/main" val="537855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D603-3BD5-ADD6-B539-5B3B1463D4E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17DACE-7734-C17B-F8EA-D9BFAADFB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Subtitle 2">
            <a:extLst>
              <a:ext uri="{FF2B5EF4-FFF2-40B4-BE49-F238E27FC236}">
                <a16:creationId xmlns:a16="http://schemas.microsoft.com/office/drawing/2014/main" id="{B1739FF1-8044-FAB4-4FDF-0459B728E882}"/>
              </a:ext>
            </a:extLst>
          </p:cNvPr>
          <p:cNvSpPr txBox="1">
            <a:spLocks/>
          </p:cNvSpPr>
          <p:nvPr/>
        </p:nvSpPr>
        <p:spPr>
          <a:xfrm>
            <a:off x="685800" y="833786"/>
            <a:ext cx="5125340" cy="77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0072BD"/>
                </a:solidFill>
                <a:latin typeface="Avenir Medium" charset="0"/>
                <a:ea typeface="Avenir Medium" charset="0"/>
                <a:cs typeface="Avenir Medium" charset="0"/>
              </a:rPr>
              <a:t>References</a:t>
            </a:r>
          </a:p>
          <a:p>
            <a:pPr marL="0" indent="0">
              <a:buNone/>
            </a:pPr>
            <a:endParaRPr lang="en-US" dirty="0">
              <a:solidFill>
                <a:srgbClr val="0072BD"/>
              </a:solidFill>
            </a:endParaRPr>
          </a:p>
        </p:txBody>
      </p:sp>
      <p:sp>
        <p:nvSpPr>
          <p:cNvPr id="2" name="TextBox 1">
            <a:extLst>
              <a:ext uri="{FF2B5EF4-FFF2-40B4-BE49-F238E27FC236}">
                <a16:creationId xmlns:a16="http://schemas.microsoft.com/office/drawing/2014/main" id="{85AA19E2-71B8-4B14-9FC4-88DB098314B7}"/>
              </a:ext>
            </a:extLst>
          </p:cNvPr>
          <p:cNvSpPr txBox="1"/>
          <p:nvPr/>
        </p:nvSpPr>
        <p:spPr>
          <a:xfrm>
            <a:off x="685800" y="1785256"/>
            <a:ext cx="7784431" cy="2677656"/>
          </a:xfrm>
          <a:prstGeom prst="rect">
            <a:avLst/>
          </a:prstGeom>
          <a:noFill/>
        </p:spPr>
        <p:txBody>
          <a:bodyPr wrap="square" rtlCol="0">
            <a:spAutoFit/>
          </a:bodyPr>
          <a:lstStyle/>
          <a:p>
            <a:r>
              <a:rPr lang="en-US" sz="1200" dirty="0">
                <a:solidFill>
                  <a:srgbClr val="737577"/>
                </a:solidFill>
              </a:rPr>
              <a:t>Canadian ADHD Resource Alliance (2018) </a:t>
            </a:r>
            <a:r>
              <a:rPr lang="en-US" sz="1200" i="1" dirty="0">
                <a:solidFill>
                  <a:srgbClr val="737577"/>
                </a:solidFill>
              </a:rPr>
              <a:t>Canadian ADHD Practice Guidelines, Fourth Edition</a:t>
            </a:r>
            <a:r>
              <a:rPr lang="en-US" sz="1200" dirty="0">
                <a:solidFill>
                  <a:srgbClr val="737577"/>
                </a:solidFill>
              </a:rPr>
              <a:t>, Toronto ON.</a:t>
            </a:r>
          </a:p>
          <a:p>
            <a:r>
              <a:rPr lang="en-US" sz="1200" dirty="0">
                <a:solidFill>
                  <a:srgbClr val="737577"/>
                </a:solidFill>
              </a:rPr>
              <a:t>Edwards, G. S., Zlomke, K. R., &amp; Greathouse, A. D. (2019). RUBI parent training as a group intervention for children with	autism: A community pilot study. </a:t>
            </a:r>
            <a:r>
              <a:rPr lang="en-US" sz="1200" i="1" dirty="0">
                <a:solidFill>
                  <a:srgbClr val="737577"/>
                </a:solidFill>
              </a:rPr>
              <a:t>Research in Autism Spectrum Disorders</a:t>
            </a:r>
            <a:r>
              <a:rPr lang="en-US" sz="1200" dirty="0">
                <a:solidFill>
                  <a:srgbClr val="737577"/>
                </a:solidFill>
              </a:rPr>
              <a:t>, 66, 101409.</a:t>
            </a:r>
          </a:p>
          <a:p>
            <a:r>
              <a:rPr lang="en-US" sz="1200" dirty="0">
                <a:solidFill>
                  <a:srgbClr val="737577"/>
                </a:solidFill>
              </a:rPr>
              <a:t>Faber, A., &amp; </a:t>
            </a:r>
            <a:r>
              <a:rPr lang="en-US" sz="1200" dirty="0" err="1">
                <a:solidFill>
                  <a:srgbClr val="737577"/>
                </a:solidFill>
              </a:rPr>
              <a:t>Mazlish</a:t>
            </a:r>
            <a:r>
              <a:rPr lang="en-US" sz="1200" dirty="0">
                <a:solidFill>
                  <a:srgbClr val="737577"/>
                </a:solidFill>
              </a:rPr>
              <a:t>, E. (2012). </a:t>
            </a:r>
            <a:r>
              <a:rPr lang="en-US" sz="1200" i="1" dirty="0">
                <a:solidFill>
                  <a:srgbClr val="737577"/>
                </a:solidFill>
              </a:rPr>
              <a:t>How to talk so kids will listen &amp; listen so kids will talk</a:t>
            </a:r>
            <a:r>
              <a:rPr lang="en-US" sz="1200" dirty="0">
                <a:solidFill>
                  <a:srgbClr val="737577"/>
                </a:solidFill>
              </a:rPr>
              <a:t>. Simon and Schuster.</a:t>
            </a:r>
          </a:p>
          <a:p>
            <a:r>
              <a:rPr lang="en-US" sz="1200" dirty="0">
                <a:solidFill>
                  <a:srgbClr val="737577"/>
                </a:solidFill>
              </a:rPr>
              <a:t>Gillis, R. (2021) Parenting a Child With ADHD. </a:t>
            </a:r>
            <a:r>
              <a:rPr lang="en-US" sz="1200" i="1" dirty="0">
                <a:solidFill>
                  <a:srgbClr val="737577"/>
                </a:solidFill>
              </a:rPr>
              <a:t>ADHD Education Day</a:t>
            </a:r>
            <a:r>
              <a:rPr lang="en-US" sz="1200" dirty="0">
                <a:solidFill>
                  <a:srgbClr val="737577"/>
                </a:solidFill>
              </a:rPr>
              <a:t>. [Presentation]. BC Provincial ADHD Clinic</a:t>
            </a:r>
          </a:p>
          <a:p>
            <a:r>
              <a:rPr lang="en-US" sz="1200" dirty="0">
                <a:solidFill>
                  <a:srgbClr val="737577"/>
                </a:solidFill>
              </a:rPr>
              <a:t>Murray, C., </a:t>
            </a:r>
            <a:r>
              <a:rPr lang="en-US" sz="1200" dirty="0" err="1">
                <a:solidFill>
                  <a:srgbClr val="737577"/>
                </a:solidFill>
              </a:rPr>
              <a:t>Dokis</a:t>
            </a:r>
            <a:r>
              <a:rPr lang="en-US" sz="1200" dirty="0">
                <a:solidFill>
                  <a:srgbClr val="737577"/>
                </a:solidFill>
              </a:rPr>
              <a:t>, D., &amp; Gillis, R. (2022) Rolling With ADHD For Families. Retrieved from:	</a:t>
            </a:r>
            <a:r>
              <a:rPr lang="en-US" sz="1200" dirty="0">
                <a:solidFill>
                  <a:srgbClr val="737577"/>
                </a:solidFill>
                <a:hlinkClick r:id="rId3"/>
              </a:rPr>
              <a:t>https://healthymindslearning.ca/rollingwith-adhd-for-parents/</a:t>
            </a:r>
            <a:r>
              <a:rPr lang="en-US" sz="1200" dirty="0">
                <a:solidFill>
                  <a:srgbClr val="737577"/>
                </a:solidFill>
              </a:rPr>
              <a:t> </a:t>
            </a:r>
          </a:p>
          <a:p>
            <a:r>
              <a:rPr lang="en-US" sz="1200" dirty="0" err="1">
                <a:solidFill>
                  <a:srgbClr val="737577"/>
                </a:solidFill>
              </a:rPr>
              <a:t>Laithland</a:t>
            </a:r>
            <a:r>
              <a:rPr lang="en-US" sz="1200" dirty="0">
                <a:solidFill>
                  <a:srgbClr val="737577"/>
                </a:solidFill>
              </a:rPr>
              <a:t>, G. (2024) </a:t>
            </a:r>
            <a:r>
              <a:rPr lang="en-US" sz="1200" i="1" dirty="0">
                <a:solidFill>
                  <a:srgbClr val="737577"/>
                </a:solidFill>
              </a:rPr>
              <a:t>Momma Cusses: A Field Guide to Responsive Parenting &amp; Trying Not to Be the Reason Your Kids Need	Therapy. </a:t>
            </a:r>
            <a:r>
              <a:rPr lang="en-US" sz="1200" dirty="0">
                <a:solidFill>
                  <a:srgbClr val="737577"/>
                </a:solidFill>
              </a:rPr>
              <a:t>St. Martin’s Essentials, New York, NY</a:t>
            </a:r>
          </a:p>
          <a:p>
            <a:r>
              <a:rPr lang="en-US" sz="1200" dirty="0">
                <a:solidFill>
                  <a:srgbClr val="737577"/>
                </a:solidFill>
              </a:rPr>
              <a:t>Lavoie, R. (1994) Last Oe Picked.. First One Picked On: Learning Disabilities and Social Skills. [Video]. :Retrieved from:	</a:t>
            </a:r>
            <a:r>
              <a:rPr lang="en-US" sz="1200" dirty="0">
                <a:solidFill>
                  <a:srgbClr val="737577"/>
                </a:solidFill>
                <a:hlinkClick r:id="rId4"/>
              </a:rPr>
              <a:t>https://youtu.be/TyaHlOYtkI4?si=N9MoaUAVHuQ7ZiZA</a:t>
            </a:r>
            <a:r>
              <a:rPr lang="en-US" sz="1200" dirty="0">
                <a:solidFill>
                  <a:srgbClr val="737577"/>
                </a:solidFill>
              </a:rPr>
              <a:t>  </a:t>
            </a:r>
          </a:p>
          <a:p>
            <a:r>
              <a:rPr lang="en-US" sz="1200" dirty="0">
                <a:solidFill>
                  <a:srgbClr val="737577"/>
                </a:solidFill>
              </a:rPr>
              <a:t>Orben, A., &amp; Przybylski, A. K. (2019). The association between adolescent well-being and digital technology use. </a:t>
            </a:r>
            <a:r>
              <a:rPr lang="en-US" sz="1200" i="1" dirty="0">
                <a:solidFill>
                  <a:srgbClr val="737577"/>
                </a:solidFill>
              </a:rPr>
              <a:t>Nature	human behaviour</a:t>
            </a:r>
            <a:r>
              <a:rPr lang="en-US" sz="1200" dirty="0">
                <a:solidFill>
                  <a:srgbClr val="737577"/>
                </a:solidFill>
              </a:rPr>
              <a:t>, 3(2), 173-182.</a:t>
            </a:r>
          </a:p>
          <a:p>
            <a:endParaRPr lang="en-US" sz="1200" dirty="0">
              <a:solidFill>
                <a:srgbClr val="737577"/>
              </a:solidFill>
            </a:endParaRPr>
          </a:p>
        </p:txBody>
      </p:sp>
      <p:pic>
        <p:nvPicPr>
          <p:cNvPr id="3" name="Picture 2" descr="A screenshot of a social media post&#10;&#10;AI-generated content may be incorrect.">
            <a:extLst>
              <a:ext uri="{FF2B5EF4-FFF2-40B4-BE49-F238E27FC236}">
                <a16:creationId xmlns:a16="http://schemas.microsoft.com/office/drawing/2014/main" id="{29F86794-364D-7D06-4FB1-69644FC0D092}"/>
              </a:ext>
            </a:extLst>
          </p:cNvPr>
          <p:cNvPicPr>
            <a:picLocks noChangeAspect="1"/>
          </p:cNvPicPr>
          <p:nvPr/>
        </p:nvPicPr>
        <p:blipFill>
          <a:blip r:embed="rId5"/>
          <a:stretch>
            <a:fillRect/>
          </a:stretch>
        </p:blipFill>
        <p:spPr>
          <a:xfrm>
            <a:off x="5166360" y="4462912"/>
            <a:ext cx="2999740" cy="2219607"/>
          </a:xfrm>
          <a:prstGeom prst="rect">
            <a:avLst/>
          </a:prstGeom>
        </p:spPr>
      </p:pic>
    </p:spTree>
    <p:extLst>
      <p:ext uri="{BB962C8B-B14F-4D97-AF65-F5344CB8AC3E}">
        <p14:creationId xmlns:p14="http://schemas.microsoft.com/office/powerpoint/2010/main" val="17710103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Owner_x002f_Notes xmlns="bca56d9d-1d7c-4b08-8a07-a06fb39145c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826C28723EE146B5070629A64466B5" ma:contentTypeVersion="5" ma:contentTypeDescription="Create a new document." ma:contentTypeScope="" ma:versionID="bfc5fdd14f6ddf26c854f9a92fd281f2">
  <xsd:schema xmlns:xsd="http://www.w3.org/2001/XMLSchema" xmlns:xs="http://www.w3.org/2001/XMLSchema" xmlns:p="http://schemas.microsoft.com/office/2006/metadata/properties" xmlns:ns1="http://schemas.microsoft.com/sharepoint/v3" xmlns:ns2="bca56d9d-1d7c-4b08-8a07-a06fb39145c8" targetNamespace="http://schemas.microsoft.com/office/2006/metadata/properties" ma:root="true" ma:fieldsID="4832c6095343b1d8588eb029e2acd403" ns1:_="" ns2:_="">
    <xsd:import namespace="http://schemas.microsoft.com/sharepoint/v3"/>
    <xsd:import namespace="bca56d9d-1d7c-4b08-8a07-a06fb39145c8"/>
    <xsd:element name="properties">
      <xsd:complexType>
        <xsd:sequence>
          <xsd:element name="documentManagement">
            <xsd:complexType>
              <xsd:all>
                <xsd:element ref="ns1:PublishingStartDate" minOccurs="0"/>
                <xsd:element ref="ns1:PublishingExpirationDate" minOccurs="0"/>
                <xsd:element ref="ns2:Owner_x002f_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a56d9d-1d7c-4b08-8a07-a06fb39145c8" elementFormDefault="qualified">
    <xsd:import namespace="http://schemas.microsoft.com/office/2006/documentManagement/types"/>
    <xsd:import namespace="http://schemas.microsoft.com/office/infopath/2007/PartnerControls"/>
    <xsd:element name="Owner_x002f_Notes" ma:index="10" nillable="true" ma:displayName="Owner/Notes" ma:internalName="Owner_x002f_Not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630DFC-4E1A-4205-A5AB-6CBEB38361C6}">
  <ds:schemaRefs>
    <ds:schemaRef ds:uri="http://schemas.microsoft.com/sharepoint/v3/contenttype/forms"/>
  </ds:schemaRefs>
</ds:datastoreItem>
</file>

<file path=customXml/itemProps2.xml><?xml version="1.0" encoding="utf-8"?>
<ds:datastoreItem xmlns:ds="http://schemas.openxmlformats.org/officeDocument/2006/customXml" ds:itemID="{7B9C4982-6482-499F-9F02-06E488452644}">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bca56d9d-1d7c-4b08-8a07-a06fb39145c8"/>
    <ds:schemaRef ds:uri="http://purl.org/dc/dcmitype/"/>
    <ds:schemaRef ds:uri="http://schemas.microsoft.com/sharepoint/v3"/>
    <ds:schemaRef ds:uri="http://www.w3.org/XML/1998/namespace"/>
  </ds:schemaRefs>
</ds:datastoreItem>
</file>

<file path=customXml/itemProps3.xml><?xml version="1.0" encoding="utf-8"?>
<ds:datastoreItem xmlns:ds="http://schemas.openxmlformats.org/officeDocument/2006/customXml" ds:itemID="{6CFC8F69-1549-410A-BAE1-1F915FCFD6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ca56d9d-1d7c-4b08-8a07-a06fb39145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984</TotalTime>
  <Words>2880</Words>
  <Application>Microsoft Office PowerPoint</Application>
  <PresentationFormat>Letter Paper (8.5x11 in)</PresentationFormat>
  <Paragraphs>298</Paragraphs>
  <Slides>38</Slides>
  <Notes>33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Avenir Book</vt:lpstr>
      <vt:lpstr>Avenir Medium</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baylis</dc:creator>
  <cp:lastModifiedBy>West, Ianto [CWBC]</cp:lastModifiedBy>
  <cp:revision>120</cp:revision>
  <cp:lastPrinted>2021-05-13T22:48:34Z</cp:lastPrinted>
  <dcterms:created xsi:type="dcterms:W3CDTF">2021-04-16T20:46:30Z</dcterms:created>
  <dcterms:modified xsi:type="dcterms:W3CDTF">2026-10-06T17:16:26Z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0x010100D0826C28723EE146B5070629A64466B5</vt:lpwstr>
  </property>
</Properties>
</file>