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pptx" ContentType="application/vnd.openxmlformats-officedocument.presentationml.presentation"/>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5"/>
  </p:notesMasterIdLst>
  <p:sldIdLst>
    <p:sldId id="256" r:id="rId2"/>
    <p:sldId id="420" r:id="rId3"/>
    <p:sldId id="422" r:id="rId4"/>
    <p:sldId id="424" r:id="rId5"/>
    <p:sldId id="314" r:id="rId6"/>
    <p:sldId id="415" r:id="rId7"/>
    <p:sldId id="264" r:id="rId8"/>
    <p:sldId id="416" r:id="rId9"/>
    <p:sldId id="315" r:id="rId10"/>
    <p:sldId id="421" r:id="rId11"/>
    <p:sldId id="312" r:id="rId12"/>
    <p:sldId id="419" r:id="rId13"/>
    <p:sldId id="41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5B0"/>
    <a:srgbClr val="F16E33"/>
    <a:srgbClr val="F684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E53207-D082-0119-7C36-1A8ED2781AF1}" v="3" dt="2026-10-22T23:36:02.9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80" autoAdjust="0"/>
    <p:restoredTop sz="94660"/>
  </p:normalViewPr>
  <p:slideViewPr>
    <p:cSldViewPr snapToGrid="0">
      <p:cViewPr varScale="1">
        <p:scale>
          <a:sx n="106" d="100"/>
          <a:sy n="106" d="100"/>
        </p:scale>
        <p:origin x="70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herty, Miranda [CWBC]" userId="S::miranda.doherty@cw.bc.ca::390e9a29-9563-4199-a4ab-047fe36c1dcb" providerId="AD" clId="Web-{C3E53207-D082-0119-7C36-1A8ED2781AF1}"/>
    <pc:docChg chg="addSld delSld">
      <pc:chgData name="Doherty, Miranda [CWBC]" userId="S::miranda.doherty@cw.bc.ca::390e9a29-9563-4199-a4ab-047fe36c1dcb" providerId="AD" clId="Web-{C3E53207-D082-0119-7C36-1A8ED2781AF1}" dt="2026-10-22T23:36:02.928" v="2"/>
      <pc:docMkLst>
        <pc:docMk/>
      </pc:docMkLst>
      <pc:sldChg chg="new del">
        <pc:chgData name="Doherty, Miranda [CWBC]" userId="S::miranda.doherty@cw.bc.ca::390e9a29-9563-4199-a4ab-047fe36c1dcb" providerId="AD" clId="Web-{C3E53207-D082-0119-7C36-1A8ED2781AF1}" dt="2026-10-22T23:36:02.928" v="2"/>
        <pc:sldMkLst>
          <pc:docMk/>
          <pc:sldMk cId="677703476" sldId="423"/>
        </pc:sldMkLst>
      </pc:sldChg>
      <pc:sldChg chg="add">
        <pc:chgData name="Doherty, Miranda [CWBC]" userId="S::miranda.doherty@cw.bc.ca::390e9a29-9563-4199-a4ab-047fe36c1dcb" providerId="AD" clId="Web-{C3E53207-D082-0119-7C36-1A8ED2781AF1}" dt="2026-10-22T23:36:00.412" v="1"/>
        <pc:sldMkLst>
          <pc:docMk/>
          <pc:sldMk cId="2403493841" sldId="42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7C73D-6661-44CC-B465-6F67AC243203}" type="datetimeFigureOut">
              <a:rPr lang="en-CA" smtClean="0"/>
              <a:t>2026-10-22</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CEBC2B-AA11-458C-8EB7-133DC580D8ED}" type="slidenum">
              <a:rPr lang="en-CA" smtClean="0"/>
              <a:t>‹#›</a:t>
            </a:fld>
            <a:endParaRPr lang="en-CA"/>
          </a:p>
        </p:txBody>
      </p:sp>
    </p:spTree>
    <p:extLst>
      <p:ext uri="{BB962C8B-B14F-4D97-AF65-F5344CB8AC3E}">
        <p14:creationId xmlns:p14="http://schemas.microsoft.com/office/powerpoint/2010/main" val="1668740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3a029da4a5_2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3a029da4a5_2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a:t>
            </a:r>
            <a:r>
              <a:rPr lang="en-US" baseline="0" dirty="0"/>
              <a:t> Rolling with ADHD series was born out of a need for more accessible parent training program, specifically for ADHD.  It is a free online resource with an ADHD Basics video, a Parent series, Teacher series and Teen Resource.</a:t>
            </a:r>
            <a:endParaRPr dirty="0"/>
          </a:p>
        </p:txBody>
      </p:sp>
      <p:sp>
        <p:nvSpPr>
          <p:cNvPr id="210" name="Google Shape;210;g23a029da4a5_2_6:notes"/>
          <p:cNvSpPr txBox="1">
            <a:spLocks noGrp="1"/>
          </p:cNvSpPr>
          <p:nvPr>
            <p:ph type="sldNum" idx="12"/>
          </p:nvPr>
        </p:nvSpPr>
        <p:spPr>
          <a:xfrm>
            <a:off x="3884612" y="8685212"/>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5</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4283333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BD5D05-E31F-4C24-A9B2-CAA4987F489B}"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6D69E-6D26-41D5-BD13-2045E58989BF}" type="slidenum">
              <a:rPr lang="en-US" smtClean="0"/>
              <a:t>‹#›</a:t>
            </a:fld>
            <a:endParaRPr lang="en-US"/>
          </a:p>
        </p:txBody>
      </p:sp>
    </p:spTree>
    <p:extLst>
      <p:ext uri="{BB962C8B-B14F-4D97-AF65-F5344CB8AC3E}">
        <p14:creationId xmlns:p14="http://schemas.microsoft.com/office/powerpoint/2010/main" val="246886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BD5D05-E31F-4C24-A9B2-CAA4987F489B}"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6D69E-6D26-41D5-BD13-2045E58989BF}" type="slidenum">
              <a:rPr lang="en-US" smtClean="0"/>
              <a:t>‹#›</a:t>
            </a:fld>
            <a:endParaRPr lang="en-US"/>
          </a:p>
        </p:txBody>
      </p:sp>
    </p:spTree>
    <p:extLst>
      <p:ext uri="{BB962C8B-B14F-4D97-AF65-F5344CB8AC3E}">
        <p14:creationId xmlns:p14="http://schemas.microsoft.com/office/powerpoint/2010/main" val="2355675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BD5D05-E31F-4C24-A9B2-CAA4987F489B}"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6D69E-6D26-41D5-BD13-2045E58989BF}" type="slidenum">
              <a:rPr lang="en-US" smtClean="0"/>
              <a:t>‹#›</a:t>
            </a:fld>
            <a:endParaRPr lang="en-US"/>
          </a:p>
        </p:txBody>
      </p:sp>
    </p:spTree>
    <p:extLst>
      <p:ext uri="{BB962C8B-B14F-4D97-AF65-F5344CB8AC3E}">
        <p14:creationId xmlns:p14="http://schemas.microsoft.com/office/powerpoint/2010/main" val="624868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BD5D05-E31F-4C24-A9B2-CAA4987F489B}"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36D69E-6D26-41D5-BD13-2045E58989BF}" type="slidenum">
              <a:rPr lang="en-US" smtClean="0"/>
              <a:t>‹#›</a:t>
            </a:fld>
            <a:endParaRPr lang="en-US"/>
          </a:p>
        </p:txBody>
      </p:sp>
    </p:spTree>
    <p:extLst>
      <p:ext uri="{BB962C8B-B14F-4D97-AF65-F5344CB8AC3E}">
        <p14:creationId xmlns:p14="http://schemas.microsoft.com/office/powerpoint/2010/main" val="3450201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BD5D05-E31F-4C24-A9B2-CAA4987F489B}" type="datetimeFigureOut">
              <a:rPr lang="en-US" smtClean="0"/>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36D69E-6D26-41D5-BD13-2045E58989BF}" type="slidenum">
              <a:rPr lang="en-US" smtClean="0"/>
              <a:t>‹#›</a:t>
            </a:fld>
            <a:endParaRPr lang="en-US"/>
          </a:p>
        </p:txBody>
      </p:sp>
    </p:spTree>
    <p:extLst>
      <p:ext uri="{BB962C8B-B14F-4D97-AF65-F5344CB8AC3E}">
        <p14:creationId xmlns:p14="http://schemas.microsoft.com/office/powerpoint/2010/main" val="1382731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BD5D05-E31F-4C24-A9B2-CAA4987F489B}" type="datetimeFigureOut">
              <a:rPr lang="en-US" smtClean="0"/>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36D69E-6D26-41D5-BD13-2045E58989BF}" type="slidenum">
              <a:rPr lang="en-US" smtClean="0"/>
              <a:t>‹#›</a:t>
            </a:fld>
            <a:endParaRPr lang="en-US"/>
          </a:p>
        </p:txBody>
      </p:sp>
    </p:spTree>
    <p:extLst>
      <p:ext uri="{BB962C8B-B14F-4D97-AF65-F5344CB8AC3E}">
        <p14:creationId xmlns:p14="http://schemas.microsoft.com/office/powerpoint/2010/main" val="3947465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BD5D05-E31F-4C24-A9B2-CAA4987F489B}" type="datetimeFigureOut">
              <a:rPr lang="en-US" smtClean="0"/>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36D69E-6D26-41D5-BD13-2045E58989BF}" type="slidenum">
              <a:rPr lang="en-US" smtClean="0"/>
              <a:t>‹#›</a:t>
            </a:fld>
            <a:endParaRPr lang="en-US"/>
          </a:p>
        </p:txBody>
      </p:sp>
    </p:spTree>
    <p:extLst>
      <p:ext uri="{BB962C8B-B14F-4D97-AF65-F5344CB8AC3E}">
        <p14:creationId xmlns:p14="http://schemas.microsoft.com/office/powerpoint/2010/main" val="3444203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BD5D05-E31F-4C24-A9B2-CAA4987F489B}"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36D69E-6D26-41D5-BD13-2045E58989BF}" type="slidenum">
              <a:rPr lang="en-US" smtClean="0"/>
              <a:t>‹#›</a:t>
            </a:fld>
            <a:endParaRPr lang="en-US"/>
          </a:p>
        </p:txBody>
      </p:sp>
    </p:spTree>
    <p:extLst>
      <p:ext uri="{BB962C8B-B14F-4D97-AF65-F5344CB8AC3E}">
        <p14:creationId xmlns:p14="http://schemas.microsoft.com/office/powerpoint/2010/main" val="2215165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BD5D05-E31F-4C24-A9B2-CAA4987F489B}"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36D69E-6D26-41D5-BD13-2045E58989BF}" type="slidenum">
              <a:rPr lang="en-US" smtClean="0"/>
              <a:t>‹#›</a:t>
            </a:fld>
            <a:endParaRPr lang="en-US"/>
          </a:p>
        </p:txBody>
      </p:sp>
    </p:spTree>
    <p:extLst>
      <p:ext uri="{BB962C8B-B14F-4D97-AF65-F5344CB8AC3E}">
        <p14:creationId xmlns:p14="http://schemas.microsoft.com/office/powerpoint/2010/main" val="4293738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BD5D05-E31F-4C24-A9B2-CAA4987F489B}"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6D69E-6D26-41D5-BD13-2045E58989BF}" type="slidenum">
              <a:rPr lang="en-US" smtClean="0"/>
              <a:t>‹#›</a:t>
            </a:fld>
            <a:endParaRPr lang="en-US"/>
          </a:p>
        </p:txBody>
      </p:sp>
    </p:spTree>
    <p:extLst>
      <p:ext uri="{BB962C8B-B14F-4D97-AF65-F5344CB8AC3E}">
        <p14:creationId xmlns:p14="http://schemas.microsoft.com/office/powerpoint/2010/main" val="4254955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BD5D05-E31F-4C24-A9B2-CAA4987F489B}"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6D69E-6D26-41D5-BD13-2045E58989B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01139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BD5D05-E31F-4C24-A9B2-CAA4987F489B}"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6D69E-6D26-41D5-BD13-2045E58989BF}" type="slidenum">
              <a:rPr lang="en-US" smtClean="0"/>
              <a:t>‹#›</a:t>
            </a:fld>
            <a:endParaRPr lang="en-US"/>
          </a:p>
        </p:txBody>
      </p:sp>
    </p:spTree>
    <p:extLst>
      <p:ext uri="{BB962C8B-B14F-4D97-AF65-F5344CB8AC3E}">
        <p14:creationId xmlns:p14="http://schemas.microsoft.com/office/powerpoint/2010/main" val="3125953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BD5D05-E31F-4C24-A9B2-CAA4987F489B}"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6D69E-6D26-41D5-BD13-2045E58989B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844488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BD5D05-E31F-4C24-A9B2-CAA4987F489B}"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6D69E-6D26-41D5-BD13-2045E58989BF}" type="slidenum">
              <a:rPr lang="en-US" smtClean="0"/>
              <a:t>‹#›</a:t>
            </a:fld>
            <a:endParaRPr lang="en-US"/>
          </a:p>
        </p:txBody>
      </p:sp>
    </p:spTree>
    <p:extLst>
      <p:ext uri="{BB962C8B-B14F-4D97-AF65-F5344CB8AC3E}">
        <p14:creationId xmlns:p14="http://schemas.microsoft.com/office/powerpoint/2010/main" val="12538781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BD5D05-E31F-4C24-A9B2-CAA4987F489B}"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6D69E-6D26-41D5-BD13-2045E58989BF}" type="slidenum">
              <a:rPr lang="en-US" smtClean="0"/>
              <a:t>‹#›</a:t>
            </a:fld>
            <a:endParaRPr lang="en-US"/>
          </a:p>
        </p:txBody>
      </p:sp>
    </p:spTree>
    <p:extLst>
      <p:ext uri="{BB962C8B-B14F-4D97-AF65-F5344CB8AC3E}">
        <p14:creationId xmlns:p14="http://schemas.microsoft.com/office/powerpoint/2010/main" val="3400152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BD5D05-E31F-4C24-A9B2-CAA4987F489B}"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36D69E-6D26-41D5-BD13-2045E58989BF}" type="slidenum">
              <a:rPr lang="en-US" smtClean="0"/>
              <a:t>‹#›</a:t>
            </a:fld>
            <a:endParaRPr lang="en-US"/>
          </a:p>
        </p:txBody>
      </p:sp>
    </p:spTree>
    <p:extLst>
      <p:ext uri="{BB962C8B-B14F-4D97-AF65-F5344CB8AC3E}">
        <p14:creationId xmlns:p14="http://schemas.microsoft.com/office/powerpoint/2010/main" val="829571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0BD5D05-E31F-4C24-A9B2-CAA4987F489B}" type="datetimeFigureOut">
              <a:rPr lang="en-US" smtClean="0"/>
              <a:t>10/22/2026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636D69E-6D26-41D5-BD13-2045E58989BF}" type="slidenum">
              <a:rPr lang="en-US" smtClean="0"/>
              <a:t>‹#›</a:t>
            </a:fld>
            <a:endParaRPr lang="en-US"/>
          </a:p>
        </p:txBody>
      </p:sp>
    </p:spTree>
    <p:extLst>
      <p:ext uri="{BB962C8B-B14F-4D97-AF65-F5344CB8AC3E}">
        <p14:creationId xmlns:p14="http://schemas.microsoft.com/office/powerpoint/2010/main" val="303363948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joerg.taylorphilippi@cw.bc.ca"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package" Target="../embeddings/Microsoft_PowerPoint_Presentation.pptx"/><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hyperlink" Target="https://rc.bcchr.ca/redcap/surveys/?s=X4PAWPNM3T4NLNTA" TargetMode="Externa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hyperlink" Target="https://healthymindslearning.ca/"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hyperlink" Target="mailto:adhd@vch.ca"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google.com/search?q=Foundry+BC+app&amp;rlz=1C1GCEJ_enCA1061CA1061&amp;oq=In+British+Columbia%2C+what+services+does+Foundry+provide%3F&amp;gs_lcrp=EgZjaHJvbWUyBggAEEUYOTIHCAEQIRigATIHCAIQIRigATIHCAMQIRiPAjIHCAQQIRiPAtIBCTE2NzM1ajBqNKgCALACAA&amp;sourceid=chrome&amp;ie=UTF-8&amp;mstk=AUtExfC13YqfWGJ4H2oE2a3-eJ1xolwb943bHFM5YwjCV7sVw5PEC_ZseOrORABzaRuXm8RzOIeO3jT8ugnkkeKMt3o9sbJu8UT3BwujFXcWuExnlPus6lW5O0ubmCo-EE-qHcc&amp;csui=3&amp;ved=2ahUKEwiMr87Tus-QAxW7weYEHdSsOeMQgK4QegQIARAC"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caddac.ca/"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85FA0-A9D9-1D5F-3928-839B3D50E517}"/>
              </a:ext>
            </a:extLst>
          </p:cNvPr>
          <p:cNvSpPr>
            <a:spLocks noGrp="1"/>
          </p:cNvSpPr>
          <p:nvPr>
            <p:ph type="ctrTitle"/>
          </p:nvPr>
        </p:nvSpPr>
        <p:spPr>
          <a:xfrm>
            <a:off x="452486" y="2356701"/>
            <a:ext cx="11287027" cy="1166567"/>
          </a:xfrm>
        </p:spPr>
        <p:txBody>
          <a:bodyPr>
            <a:normAutofit/>
          </a:bodyPr>
          <a:lstStyle/>
          <a:p>
            <a:pPr algn="ctr"/>
            <a:r>
              <a:rPr lang="en-US" sz="4400" dirty="0">
                <a:solidFill>
                  <a:srgbClr val="0070C0"/>
                </a:solidFill>
              </a:rPr>
              <a:t>ADHD Caregiver Journey and Resources</a:t>
            </a:r>
            <a:endParaRPr lang="en-CA" sz="4400" dirty="0">
              <a:solidFill>
                <a:srgbClr val="0070C0"/>
              </a:solidFill>
            </a:endParaRPr>
          </a:p>
        </p:txBody>
      </p:sp>
      <p:sp>
        <p:nvSpPr>
          <p:cNvPr id="4" name="Rectangle 3">
            <a:extLst>
              <a:ext uri="{FF2B5EF4-FFF2-40B4-BE49-F238E27FC236}">
                <a16:creationId xmlns:a16="http://schemas.microsoft.com/office/drawing/2014/main" id="{49822EAF-D6AC-AEBE-FB3C-184D783B9438}"/>
              </a:ext>
            </a:extLst>
          </p:cNvPr>
          <p:cNvSpPr>
            <a:spLocks noGrp="1" noChangeArrowheads="1"/>
          </p:cNvSpPr>
          <p:nvPr>
            <p:ph type="subTitle" idx="1"/>
          </p:nvPr>
        </p:nvSpPr>
        <p:spPr>
          <a:xfrm>
            <a:off x="1523999" y="4281820"/>
            <a:ext cx="9144000" cy="1655762"/>
          </a:xfrm>
        </p:spPr>
        <p:txBody>
          <a:bodyPr>
            <a:normAutofit/>
          </a:bodyPr>
          <a:lstStyle/>
          <a:p>
            <a:pPr algn="ctr" eaLnBrk="1" hangingPunct="1">
              <a:lnSpc>
                <a:spcPct val="80000"/>
              </a:lnSpc>
            </a:pPr>
            <a:r>
              <a:rPr lang="en-US" dirty="0">
                <a:solidFill>
                  <a:schemeClr val="tx1"/>
                </a:solidFill>
              </a:rPr>
              <a:t>Presented by Joerg Taylor-Philippin, Registered Social Worker</a:t>
            </a:r>
          </a:p>
          <a:p>
            <a:pPr algn="ctr" eaLnBrk="1" hangingPunct="1">
              <a:lnSpc>
                <a:spcPct val="80000"/>
              </a:lnSpc>
            </a:pPr>
            <a:r>
              <a:rPr lang="en-US" dirty="0">
                <a:solidFill>
                  <a:schemeClr val="tx1"/>
                </a:solidFill>
              </a:rPr>
              <a:t>B.C. Provincial ADHD Clinic at B.C. Children’s Hospital</a:t>
            </a:r>
          </a:p>
          <a:p>
            <a:pPr algn="ctr">
              <a:lnSpc>
                <a:spcPct val="80000"/>
              </a:lnSpc>
            </a:pPr>
            <a:r>
              <a:rPr lang="en-US" sz="2000" dirty="0">
                <a:solidFill>
                  <a:schemeClr val="tx1"/>
                </a:solidFill>
              </a:rPr>
              <a:t>ADHD Parent Education Day – October 26, 2026</a:t>
            </a:r>
          </a:p>
        </p:txBody>
      </p:sp>
      <p:sp>
        <p:nvSpPr>
          <p:cNvPr id="5" name="Freeform 2">
            <a:extLst>
              <a:ext uri="{FF2B5EF4-FFF2-40B4-BE49-F238E27FC236}">
                <a16:creationId xmlns:a16="http://schemas.microsoft.com/office/drawing/2014/main" id="{F1F59BC3-5511-D061-CEAC-77663312D314}"/>
              </a:ext>
            </a:extLst>
          </p:cNvPr>
          <p:cNvSpPr/>
          <p:nvPr/>
        </p:nvSpPr>
        <p:spPr>
          <a:xfrm>
            <a:off x="819589" y="211678"/>
            <a:ext cx="3438449" cy="1386471"/>
          </a:xfrm>
          <a:custGeom>
            <a:avLst/>
            <a:gdLst/>
            <a:ahLst/>
            <a:cxnLst/>
            <a:rect l="l" t="t" r="r" b="b"/>
            <a:pathLst>
              <a:path w="5157673" h="2079707">
                <a:moveTo>
                  <a:pt x="0" y="0"/>
                </a:moveTo>
                <a:lnTo>
                  <a:pt x="5157673" y="0"/>
                </a:lnTo>
                <a:lnTo>
                  <a:pt x="5157673" y="2079707"/>
                </a:lnTo>
                <a:lnTo>
                  <a:pt x="0" y="2079707"/>
                </a:lnTo>
                <a:lnTo>
                  <a:pt x="0" y="0"/>
                </a:lnTo>
                <a:close/>
              </a:path>
            </a:pathLst>
          </a:custGeom>
          <a:blipFill>
            <a:blip r:embed="rId2"/>
            <a:stretch>
              <a:fillRect/>
            </a:stretch>
          </a:blipFill>
        </p:spPr>
        <p:txBody>
          <a:bodyPr/>
          <a:lstStyle/>
          <a:p>
            <a:endParaRPr lang="en-CA"/>
          </a:p>
        </p:txBody>
      </p:sp>
    </p:spTree>
    <p:extLst>
      <p:ext uri="{BB962C8B-B14F-4D97-AF65-F5344CB8AC3E}">
        <p14:creationId xmlns:p14="http://schemas.microsoft.com/office/powerpoint/2010/main" val="43323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D357ED-62A6-3898-A7DD-3E2C996BC057}"/>
              </a:ext>
            </a:extLst>
          </p:cNvPr>
          <p:cNvSpPr txBox="1"/>
          <p:nvPr/>
        </p:nvSpPr>
        <p:spPr>
          <a:xfrm>
            <a:off x="3048755" y="1584604"/>
            <a:ext cx="6097508" cy="2769989"/>
          </a:xfrm>
          <a:prstGeom prst="rect">
            <a:avLst/>
          </a:prstGeom>
          <a:noFill/>
        </p:spPr>
        <p:txBody>
          <a:bodyPr wrap="square">
            <a:spAutoFit/>
          </a:bodyPr>
          <a:lstStyle/>
          <a:p>
            <a:r>
              <a:rPr lang="en-US" sz="1400" dirty="0">
                <a:effectLst/>
                <a:latin typeface="Aptos" panose="020B0004020202020204" pitchFamily="34" charset="0"/>
                <a:ea typeface="Aptos" panose="020B0004020202020204" pitchFamily="34" charset="0"/>
                <a:cs typeface="Aptos" panose="020B0004020202020204" pitchFamily="34" charset="0"/>
              </a:rPr>
              <a:t>The B.C. Provincial ADHD Clinic is part of the Outpatient Psychiatry Department at B.C. Children’s Hospital.  We are a multidisciplinary clinic, providing assessment and short-term treatment for children with ADHD aged 6-18 years old with complex presentations from across the province.  We provide assessment and diagnostic clarification, treatment recommendations, education and support, team-to-team consultation, parent support group, and short-term individual or group intervention as appropriate. The team consists of psychiatry, psychology, social work, occupational therapy, and other allied health professionals.  Referrals are made by pediatricians to the Outpatient Psychiatry Department.</a:t>
            </a:r>
          </a:p>
          <a:p>
            <a:endParaRPr lang="en-US" sz="1400" dirty="0">
              <a:latin typeface="Aptos" panose="020B0004020202020204" pitchFamily="34" charset="0"/>
            </a:endParaRPr>
          </a:p>
          <a:p>
            <a:r>
              <a:rPr lang="en-US" sz="1000" dirty="0">
                <a:latin typeface="Aptos" panose="020B0004020202020204" pitchFamily="34" charset="0"/>
              </a:rPr>
              <a:t>Please contact clinic Social Worker Joerg at 604-875-2081 or </a:t>
            </a:r>
            <a:r>
              <a:rPr lang="en-US" sz="1000" dirty="0">
                <a:solidFill>
                  <a:srgbClr val="00B0F0"/>
                </a:solidFill>
                <a:latin typeface="Aptos" panose="020B0004020202020204" pitchFamily="34" charset="0"/>
                <a:hlinkClick r:id="rId2">
                  <a:extLst>
                    <a:ext uri="{A12FA001-AC4F-418D-AE19-62706E023703}">
                      <ahyp:hlinkClr xmlns:ahyp="http://schemas.microsoft.com/office/drawing/2018/hyperlinkcolor" val="tx"/>
                    </a:ext>
                  </a:extLst>
                </a:hlinkClick>
              </a:rPr>
              <a:t>joerg.taylorphilippi@cw.bc.ca</a:t>
            </a:r>
            <a:r>
              <a:rPr lang="en-US" sz="1000" dirty="0">
                <a:solidFill>
                  <a:srgbClr val="00B0F0"/>
                </a:solidFill>
                <a:latin typeface="Aptos" panose="020B0004020202020204" pitchFamily="34" charset="0"/>
              </a:rPr>
              <a:t> </a:t>
            </a:r>
            <a:r>
              <a:rPr lang="en-US" sz="1000" dirty="0">
                <a:latin typeface="Aptos" panose="020B0004020202020204" pitchFamily="34" charset="0"/>
              </a:rPr>
              <a:t>if you have any questions. </a:t>
            </a:r>
            <a:endParaRPr lang="en-CA" sz="1000" dirty="0"/>
          </a:p>
        </p:txBody>
      </p:sp>
      <p:sp>
        <p:nvSpPr>
          <p:cNvPr id="4" name="Title 3">
            <a:extLst>
              <a:ext uri="{FF2B5EF4-FFF2-40B4-BE49-F238E27FC236}">
                <a16:creationId xmlns:a16="http://schemas.microsoft.com/office/drawing/2014/main" id="{AB3C455C-DB7D-D1A5-C4A3-A6D40A45C2A4}"/>
              </a:ext>
            </a:extLst>
          </p:cNvPr>
          <p:cNvSpPr>
            <a:spLocks noGrp="1"/>
          </p:cNvSpPr>
          <p:nvPr>
            <p:ph type="title"/>
          </p:nvPr>
        </p:nvSpPr>
        <p:spPr>
          <a:xfrm>
            <a:off x="1143000" y="609600"/>
            <a:ext cx="9868711" cy="970477"/>
          </a:xfrm>
        </p:spPr>
        <p:txBody>
          <a:bodyPr>
            <a:normAutofit/>
          </a:bodyPr>
          <a:lstStyle/>
          <a:p>
            <a:pPr algn="ctr"/>
            <a:r>
              <a:rPr lang="en-US" sz="2400" u="sng" dirty="0"/>
              <a:t>Provincial ADHD Clinic at BC Children’s Hospital, Healthy Minds Centre</a:t>
            </a:r>
            <a:endParaRPr lang="en-CA" sz="2400" u="sng" dirty="0"/>
          </a:p>
        </p:txBody>
      </p:sp>
      <p:sp>
        <p:nvSpPr>
          <p:cNvPr id="5" name="AutoShape 2">
            <a:extLst>
              <a:ext uri="{FF2B5EF4-FFF2-40B4-BE49-F238E27FC236}">
                <a16:creationId xmlns:a16="http://schemas.microsoft.com/office/drawing/2014/main" id="{8C822C8F-2776-DFB9-737E-E6DF19E8C19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6" name="Picture 5">
            <a:extLst>
              <a:ext uri="{FF2B5EF4-FFF2-40B4-BE49-F238E27FC236}">
                <a16:creationId xmlns:a16="http://schemas.microsoft.com/office/drawing/2014/main" id="{707E9DDC-571F-E2F9-3F3E-49B54C568DFF}"/>
              </a:ext>
            </a:extLst>
          </p:cNvPr>
          <p:cNvPicPr>
            <a:picLocks noChangeAspect="1"/>
          </p:cNvPicPr>
          <p:nvPr/>
        </p:nvPicPr>
        <p:blipFill>
          <a:blip r:embed="rId3"/>
          <a:stretch>
            <a:fillRect/>
          </a:stretch>
        </p:blipFill>
        <p:spPr>
          <a:xfrm>
            <a:off x="4729162" y="4433381"/>
            <a:ext cx="2733675" cy="2057400"/>
          </a:xfrm>
          <a:prstGeom prst="rect">
            <a:avLst/>
          </a:prstGeom>
        </p:spPr>
      </p:pic>
    </p:spTree>
    <p:extLst>
      <p:ext uri="{BB962C8B-B14F-4D97-AF65-F5344CB8AC3E}">
        <p14:creationId xmlns:p14="http://schemas.microsoft.com/office/powerpoint/2010/main" val="766062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66524-F54A-46FB-D5C1-DFC9D788B17C}"/>
              </a:ext>
            </a:extLst>
          </p:cNvPr>
          <p:cNvSpPr>
            <a:spLocks noGrp="1"/>
          </p:cNvSpPr>
          <p:nvPr>
            <p:ph type="title"/>
          </p:nvPr>
        </p:nvSpPr>
        <p:spPr>
          <a:xfrm flipV="1">
            <a:off x="677334" y="563881"/>
            <a:ext cx="8596668" cy="45719"/>
          </a:xfrm>
          <a:solidFill>
            <a:schemeClr val="bg1"/>
          </a:solidFill>
        </p:spPr>
        <p:txBody>
          <a:bodyPr>
            <a:normAutofit fontScale="90000"/>
          </a:bodyPr>
          <a:lstStyle/>
          <a:p>
            <a:br>
              <a:rPr lang="en-US" dirty="0"/>
            </a:br>
            <a:endParaRPr lang="en-CA" dirty="0"/>
          </a:p>
        </p:txBody>
      </p:sp>
      <p:graphicFrame>
        <p:nvGraphicFramePr>
          <p:cNvPr id="4" name="Content Placeholder 3">
            <a:hlinkClick r:id="" action="ppaction://ole?verb=0"/>
            <a:extLst>
              <a:ext uri="{FF2B5EF4-FFF2-40B4-BE49-F238E27FC236}">
                <a16:creationId xmlns:a16="http://schemas.microsoft.com/office/drawing/2014/main" id="{70F8C2A2-3F21-F176-5482-A23A3C5064FB}"/>
              </a:ext>
            </a:extLst>
          </p:cNvPr>
          <p:cNvGraphicFramePr>
            <a:graphicFrameLocks noGrp="1" noChangeAspect="1"/>
          </p:cNvGraphicFramePr>
          <p:nvPr>
            <p:ph idx="1"/>
            <p:extLst>
              <p:ext uri="{D42A27DB-BD31-4B8C-83A1-F6EECF244321}">
                <p14:modId xmlns:p14="http://schemas.microsoft.com/office/powerpoint/2010/main" val="1806639015"/>
              </p:ext>
            </p:extLst>
          </p:nvPr>
        </p:nvGraphicFramePr>
        <p:xfrm>
          <a:off x="991894" y="712787"/>
          <a:ext cx="7967547" cy="5432425"/>
        </p:xfrm>
        <a:graphic>
          <a:graphicData uri="http://schemas.openxmlformats.org/presentationml/2006/ole">
            <mc:AlternateContent xmlns:mc="http://schemas.openxmlformats.org/markup-compatibility/2006">
              <mc:Choice xmlns:v="urn:schemas-microsoft-com:vml" Requires="v">
                <p:oleObj name="Presentation" r:id="rId2" imgW="6096296" imgH="3429229" progId="PowerPoint.Show.12">
                  <p:embed/>
                </p:oleObj>
              </mc:Choice>
              <mc:Fallback>
                <p:oleObj name="Presentation" r:id="rId2" imgW="6096296" imgH="3429229" progId="PowerPoint.Show.12">
                  <p:embed/>
                  <p:pic>
                    <p:nvPicPr>
                      <p:cNvPr id="0" name=""/>
                      <p:cNvPicPr/>
                      <p:nvPr/>
                    </p:nvPicPr>
                    <p:blipFill>
                      <a:blip r:embed="rId3"/>
                      <a:stretch>
                        <a:fillRect/>
                      </a:stretch>
                    </p:blipFill>
                    <p:spPr>
                      <a:xfrm>
                        <a:off x="991894" y="712787"/>
                        <a:ext cx="7967547" cy="5432425"/>
                      </a:xfrm>
                      <a:prstGeom prst="rect">
                        <a:avLst/>
                      </a:prstGeom>
                    </p:spPr>
                  </p:pic>
                </p:oleObj>
              </mc:Fallback>
            </mc:AlternateContent>
          </a:graphicData>
        </a:graphic>
      </p:graphicFrame>
    </p:spTree>
    <p:extLst>
      <p:ext uri="{BB962C8B-B14F-4D97-AF65-F5344CB8AC3E}">
        <p14:creationId xmlns:p14="http://schemas.microsoft.com/office/powerpoint/2010/main" val="3622250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2">
            <a:extLst>
              <a:ext uri="{FF2B5EF4-FFF2-40B4-BE49-F238E27FC236}">
                <a16:creationId xmlns:a16="http://schemas.microsoft.com/office/drawing/2014/main" id="{AC3BA8A9-A0A3-43F3-B331-D7DEFC55D195}"/>
              </a:ext>
            </a:extLst>
          </p:cNvPr>
          <p:cNvSpPr/>
          <p:nvPr/>
        </p:nvSpPr>
        <p:spPr>
          <a:xfrm rot="10800000">
            <a:off x="1295400" y="0"/>
            <a:ext cx="9601200" cy="6858000"/>
          </a:xfrm>
          <a:custGeom>
            <a:avLst/>
            <a:gdLst/>
            <a:ahLst/>
            <a:cxnLst/>
            <a:rect l="l" t="t" r="r" b="b"/>
            <a:pathLst>
              <a:path w="6400800" h="4572000">
                <a:moveTo>
                  <a:pt x="6400800" y="4572000"/>
                </a:moveTo>
                <a:lnTo>
                  <a:pt x="0" y="4572000"/>
                </a:lnTo>
                <a:lnTo>
                  <a:pt x="0" y="0"/>
                </a:lnTo>
                <a:lnTo>
                  <a:pt x="6400800" y="0"/>
                </a:lnTo>
                <a:lnTo>
                  <a:pt x="6400800" y="4572000"/>
                </a:lnTo>
                <a:close/>
              </a:path>
            </a:pathLst>
          </a:custGeom>
          <a:blipFill>
            <a:blip r:embed="rId2"/>
            <a:stretch>
              <a:fillRect t="-5511"/>
            </a:stretch>
          </a:blipFill>
        </p:spPr>
        <p:txBody>
          <a:bodyPr/>
          <a:lstStyle>
            <a:defPPr>
              <a:defRPr lang="en-US"/>
            </a:defPPr>
            <a:lvl1pPr marL="0" algn="l" defTabSz="1587490" rtl="0" eaLnBrk="1" latinLnBrk="0" hangingPunct="1">
              <a:defRPr sz="3125" kern="1200">
                <a:solidFill>
                  <a:schemeClr val="tx1"/>
                </a:solidFill>
                <a:latin typeface="+mn-lt"/>
                <a:ea typeface="+mn-ea"/>
                <a:cs typeface="+mn-cs"/>
              </a:defRPr>
            </a:lvl1pPr>
            <a:lvl2pPr marL="793745" algn="l" defTabSz="1587490" rtl="0" eaLnBrk="1" latinLnBrk="0" hangingPunct="1">
              <a:defRPr sz="3125" kern="1200">
                <a:solidFill>
                  <a:schemeClr val="tx1"/>
                </a:solidFill>
                <a:latin typeface="+mn-lt"/>
                <a:ea typeface="+mn-ea"/>
                <a:cs typeface="+mn-cs"/>
              </a:defRPr>
            </a:lvl2pPr>
            <a:lvl3pPr marL="1587490" algn="l" defTabSz="1587490" rtl="0" eaLnBrk="1" latinLnBrk="0" hangingPunct="1">
              <a:defRPr sz="3125" kern="1200">
                <a:solidFill>
                  <a:schemeClr val="tx1"/>
                </a:solidFill>
                <a:latin typeface="+mn-lt"/>
                <a:ea typeface="+mn-ea"/>
                <a:cs typeface="+mn-cs"/>
              </a:defRPr>
            </a:lvl3pPr>
            <a:lvl4pPr marL="2381235" algn="l" defTabSz="1587490" rtl="0" eaLnBrk="1" latinLnBrk="0" hangingPunct="1">
              <a:defRPr sz="3125" kern="1200">
                <a:solidFill>
                  <a:schemeClr val="tx1"/>
                </a:solidFill>
                <a:latin typeface="+mn-lt"/>
                <a:ea typeface="+mn-ea"/>
                <a:cs typeface="+mn-cs"/>
              </a:defRPr>
            </a:lvl4pPr>
            <a:lvl5pPr marL="3174980" algn="l" defTabSz="1587490" rtl="0" eaLnBrk="1" latinLnBrk="0" hangingPunct="1">
              <a:defRPr sz="3125" kern="1200">
                <a:solidFill>
                  <a:schemeClr val="tx1"/>
                </a:solidFill>
                <a:latin typeface="+mn-lt"/>
                <a:ea typeface="+mn-ea"/>
                <a:cs typeface="+mn-cs"/>
              </a:defRPr>
            </a:lvl5pPr>
            <a:lvl6pPr marL="3968725" algn="l" defTabSz="1587490" rtl="0" eaLnBrk="1" latinLnBrk="0" hangingPunct="1">
              <a:defRPr sz="3125" kern="1200">
                <a:solidFill>
                  <a:schemeClr val="tx1"/>
                </a:solidFill>
                <a:latin typeface="+mn-lt"/>
                <a:ea typeface="+mn-ea"/>
                <a:cs typeface="+mn-cs"/>
              </a:defRPr>
            </a:lvl6pPr>
            <a:lvl7pPr marL="4762470" algn="l" defTabSz="1587490" rtl="0" eaLnBrk="1" latinLnBrk="0" hangingPunct="1">
              <a:defRPr sz="3125" kern="1200">
                <a:solidFill>
                  <a:schemeClr val="tx1"/>
                </a:solidFill>
                <a:latin typeface="+mn-lt"/>
                <a:ea typeface="+mn-ea"/>
                <a:cs typeface="+mn-cs"/>
              </a:defRPr>
            </a:lvl7pPr>
            <a:lvl8pPr marL="5556214" algn="l" defTabSz="1587490" rtl="0" eaLnBrk="1" latinLnBrk="0" hangingPunct="1">
              <a:defRPr sz="3125" kern="1200">
                <a:solidFill>
                  <a:schemeClr val="tx1"/>
                </a:solidFill>
                <a:latin typeface="+mn-lt"/>
                <a:ea typeface="+mn-ea"/>
                <a:cs typeface="+mn-cs"/>
              </a:defRPr>
            </a:lvl8pPr>
            <a:lvl9pPr marL="6349959" algn="l" defTabSz="1587490" rtl="0" eaLnBrk="1" latinLnBrk="0" hangingPunct="1">
              <a:defRPr sz="3125" kern="1200">
                <a:solidFill>
                  <a:schemeClr val="tx1"/>
                </a:solidFill>
                <a:latin typeface="+mn-lt"/>
                <a:ea typeface="+mn-ea"/>
                <a:cs typeface="+mn-cs"/>
              </a:defRPr>
            </a:lvl9pPr>
          </a:lstStyle>
          <a:p>
            <a:endParaRPr lang="en-US" sz="4688"/>
          </a:p>
        </p:txBody>
      </p:sp>
      <p:sp>
        <p:nvSpPr>
          <p:cNvPr id="3" name="Freeform 3"/>
          <p:cNvSpPr/>
          <p:nvPr/>
        </p:nvSpPr>
        <p:spPr>
          <a:xfrm>
            <a:off x="9598692" y="180348"/>
            <a:ext cx="1135908" cy="1010904"/>
          </a:xfrm>
          <a:custGeom>
            <a:avLst/>
            <a:gdLst/>
            <a:ahLst/>
            <a:cxnLst/>
            <a:rect l="l" t="t" r="r" b="b"/>
            <a:pathLst>
              <a:path w="757272" h="673936">
                <a:moveTo>
                  <a:pt x="0" y="0"/>
                </a:moveTo>
                <a:lnTo>
                  <a:pt x="757272" y="0"/>
                </a:lnTo>
                <a:lnTo>
                  <a:pt x="757272" y="673936"/>
                </a:lnTo>
                <a:lnTo>
                  <a:pt x="0" y="673936"/>
                </a:lnTo>
                <a:lnTo>
                  <a:pt x="0" y="0"/>
                </a:lnTo>
                <a:close/>
              </a:path>
            </a:pathLst>
          </a:custGeom>
          <a:blipFill>
            <a:blip r:embed="rId3"/>
            <a:stretch>
              <a:fillRect/>
            </a:stretch>
          </a:blipFill>
        </p:spPr>
        <p:txBody>
          <a:bodyPr/>
          <a:lstStyle>
            <a:defPPr>
              <a:defRPr lang="en-US"/>
            </a:defPPr>
            <a:lvl1pPr marL="0" algn="l" defTabSz="1587490" rtl="0" eaLnBrk="1" latinLnBrk="0" hangingPunct="1">
              <a:defRPr sz="3125" kern="1200">
                <a:solidFill>
                  <a:schemeClr val="tx1"/>
                </a:solidFill>
                <a:latin typeface="+mn-lt"/>
                <a:ea typeface="+mn-ea"/>
                <a:cs typeface="+mn-cs"/>
              </a:defRPr>
            </a:lvl1pPr>
            <a:lvl2pPr marL="793745" algn="l" defTabSz="1587490" rtl="0" eaLnBrk="1" latinLnBrk="0" hangingPunct="1">
              <a:defRPr sz="3125" kern="1200">
                <a:solidFill>
                  <a:schemeClr val="tx1"/>
                </a:solidFill>
                <a:latin typeface="+mn-lt"/>
                <a:ea typeface="+mn-ea"/>
                <a:cs typeface="+mn-cs"/>
              </a:defRPr>
            </a:lvl2pPr>
            <a:lvl3pPr marL="1587490" algn="l" defTabSz="1587490" rtl="0" eaLnBrk="1" latinLnBrk="0" hangingPunct="1">
              <a:defRPr sz="3125" kern="1200">
                <a:solidFill>
                  <a:schemeClr val="tx1"/>
                </a:solidFill>
                <a:latin typeface="+mn-lt"/>
                <a:ea typeface="+mn-ea"/>
                <a:cs typeface="+mn-cs"/>
              </a:defRPr>
            </a:lvl3pPr>
            <a:lvl4pPr marL="2381235" algn="l" defTabSz="1587490" rtl="0" eaLnBrk="1" latinLnBrk="0" hangingPunct="1">
              <a:defRPr sz="3125" kern="1200">
                <a:solidFill>
                  <a:schemeClr val="tx1"/>
                </a:solidFill>
                <a:latin typeface="+mn-lt"/>
                <a:ea typeface="+mn-ea"/>
                <a:cs typeface="+mn-cs"/>
              </a:defRPr>
            </a:lvl4pPr>
            <a:lvl5pPr marL="3174980" algn="l" defTabSz="1587490" rtl="0" eaLnBrk="1" latinLnBrk="0" hangingPunct="1">
              <a:defRPr sz="3125" kern="1200">
                <a:solidFill>
                  <a:schemeClr val="tx1"/>
                </a:solidFill>
                <a:latin typeface="+mn-lt"/>
                <a:ea typeface="+mn-ea"/>
                <a:cs typeface="+mn-cs"/>
              </a:defRPr>
            </a:lvl5pPr>
            <a:lvl6pPr marL="3968725" algn="l" defTabSz="1587490" rtl="0" eaLnBrk="1" latinLnBrk="0" hangingPunct="1">
              <a:defRPr sz="3125" kern="1200">
                <a:solidFill>
                  <a:schemeClr val="tx1"/>
                </a:solidFill>
                <a:latin typeface="+mn-lt"/>
                <a:ea typeface="+mn-ea"/>
                <a:cs typeface="+mn-cs"/>
              </a:defRPr>
            </a:lvl6pPr>
            <a:lvl7pPr marL="4762470" algn="l" defTabSz="1587490" rtl="0" eaLnBrk="1" latinLnBrk="0" hangingPunct="1">
              <a:defRPr sz="3125" kern="1200">
                <a:solidFill>
                  <a:schemeClr val="tx1"/>
                </a:solidFill>
                <a:latin typeface="+mn-lt"/>
                <a:ea typeface="+mn-ea"/>
                <a:cs typeface="+mn-cs"/>
              </a:defRPr>
            </a:lvl7pPr>
            <a:lvl8pPr marL="5556214" algn="l" defTabSz="1587490" rtl="0" eaLnBrk="1" latinLnBrk="0" hangingPunct="1">
              <a:defRPr sz="3125" kern="1200">
                <a:solidFill>
                  <a:schemeClr val="tx1"/>
                </a:solidFill>
                <a:latin typeface="+mn-lt"/>
                <a:ea typeface="+mn-ea"/>
                <a:cs typeface="+mn-cs"/>
              </a:defRPr>
            </a:lvl8pPr>
            <a:lvl9pPr marL="6349959" algn="l" defTabSz="1587490" rtl="0" eaLnBrk="1" latinLnBrk="0" hangingPunct="1">
              <a:defRPr sz="3125" kern="1200">
                <a:solidFill>
                  <a:schemeClr val="tx1"/>
                </a:solidFill>
                <a:latin typeface="+mn-lt"/>
                <a:ea typeface="+mn-ea"/>
                <a:cs typeface="+mn-cs"/>
              </a:defRPr>
            </a:lvl9pPr>
          </a:lstStyle>
          <a:p>
            <a:endParaRPr lang="en-US" sz="4688"/>
          </a:p>
        </p:txBody>
      </p:sp>
      <p:sp>
        <p:nvSpPr>
          <p:cNvPr id="5" name="Freeform 5"/>
          <p:cNvSpPr/>
          <p:nvPr/>
        </p:nvSpPr>
        <p:spPr>
          <a:xfrm>
            <a:off x="4125116" y="4004586"/>
            <a:ext cx="1976400" cy="1803915"/>
          </a:xfrm>
          <a:custGeom>
            <a:avLst/>
            <a:gdLst/>
            <a:ahLst/>
            <a:cxnLst/>
            <a:rect l="l" t="t" r="r" b="b"/>
            <a:pathLst>
              <a:path w="1317600" h="1202610">
                <a:moveTo>
                  <a:pt x="0" y="0"/>
                </a:moveTo>
                <a:lnTo>
                  <a:pt x="1317600" y="0"/>
                </a:lnTo>
                <a:lnTo>
                  <a:pt x="1317600" y="1202610"/>
                </a:lnTo>
                <a:lnTo>
                  <a:pt x="0" y="120261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1587490" rtl="0" eaLnBrk="1" latinLnBrk="0" hangingPunct="1">
              <a:defRPr sz="3125" kern="1200">
                <a:solidFill>
                  <a:schemeClr val="tx1"/>
                </a:solidFill>
                <a:latin typeface="+mn-lt"/>
                <a:ea typeface="+mn-ea"/>
                <a:cs typeface="+mn-cs"/>
              </a:defRPr>
            </a:lvl1pPr>
            <a:lvl2pPr marL="793745" algn="l" defTabSz="1587490" rtl="0" eaLnBrk="1" latinLnBrk="0" hangingPunct="1">
              <a:defRPr sz="3125" kern="1200">
                <a:solidFill>
                  <a:schemeClr val="tx1"/>
                </a:solidFill>
                <a:latin typeface="+mn-lt"/>
                <a:ea typeface="+mn-ea"/>
                <a:cs typeface="+mn-cs"/>
              </a:defRPr>
            </a:lvl2pPr>
            <a:lvl3pPr marL="1587490" algn="l" defTabSz="1587490" rtl="0" eaLnBrk="1" latinLnBrk="0" hangingPunct="1">
              <a:defRPr sz="3125" kern="1200">
                <a:solidFill>
                  <a:schemeClr val="tx1"/>
                </a:solidFill>
                <a:latin typeface="+mn-lt"/>
                <a:ea typeface="+mn-ea"/>
                <a:cs typeface="+mn-cs"/>
              </a:defRPr>
            </a:lvl3pPr>
            <a:lvl4pPr marL="2381235" algn="l" defTabSz="1587490" rtl="0" eaLnBrk="1" latinLnBrk="0" hangingPunct="1">
              <a:defRPr sz="3125" kern="1200">
                <a:solidFill>
                  <a:schemeClr val="tx1"/>
                </a:solidFill>
                <a:latin typeface="+mn-lt"/>
                <a:ea typeface="+mn-ea"/>
                <a:cs typeface="+mn-cs"/>
              </a:defRPr>
            </a:lvl4pPr>
            <a:lvl5pPr marL="3174980" algn="l" defTabSz="1587490" rtl="0" eaLnBrk="1" latinLnBrk="0" hangingPunct="1">
              <a:defRPr sz="3125" kern="1200">
                <a:solidFill>
                  <a:schemeClr val="tx1"/>
                </a:solidFill>
                <a:latin typeface="+mn-lt"/>
                <a:ea typeface="+mn-ea"/>
                <a:cs typeface="+mn-cs"/>
              </a:defRPr>
            </a:lvl5pPr>
            <a:lvl6pPr marL="3968725" algn="l" defTabSz="1587490" rtl="0" eaLnBrk="1" latinLnBrk="0" hangingPunct="1">
              <a:defRPr sz="3125" kern="1200">
                <a:solidFill>
                  <a:schemeClr val="tx1"/>
                </a:solidFill>
                <a:latin typeface="+mn-lt"/>
                <a:ea typeface="+mn-ea"/>
                <a:cs typeface="+mn-cs"/>
              </a:defRPr>
            </a:lvl6pPr>
            <a:lvl7pPr marL="4762470" algn="l" defTabSz="1587490" rtl="0" eaLnBrk="1" latinLnBrk="0" hangingPunct="1">
              <a:defRPr sz="3125" kern="1200">
                <a:solidFill>
                  <a:schemeClr val="tx1"/>
                </a:solidFill>
                <a:latin typeface="+mn-lt"/>
                <a:ea typeface="+mn-ea"/>
                <a:cs typeface="+mn-cs"/>
              </a:defRPr>
            </a:lvl7pPr>
            <a:lvl8pPr marL="5556214" algn="l" defTabSz="1587490" rtl="0" eaLnBrk="1" latinLnBrk="0" hangingPunct="1">
              <a:defRPr sz="3125" kern="1200">
                <a:solidFill>
                  <a:schemeClr val="tx1"/>
                </a:solidFill>
                <a:latin typeface="+mn-lt"/>
                <a:ea typeface="+mn-ea"/>
                <a:cs typeface="+mn-cs"/>
              </a:defRPr>
            </a:lvl8pPr>
            <a:lvl9pPr marL="6349959" algn="l" defTabSz="1587490" rtl="0" eaLnBrk="1" latinLnBrk="0" hangingPunct="1">
              <a:defRPr sz="3125" kern="1200">
                <a:solidFill>
                  <a:schemeClr val="tx1"/>
                </a:solidFill>
                <a:latin typeface="+mn-lt"/>
                <a:ea typeface="+mn-ea"/>
                <a:cs typeface="+mn-cs"/>
              </a:defRPr>
            </a:lvl9pPr>
          </a:lstStyle>
          <a:p>
            <a:endParaRPr lang="en-US" sz="4688">
              <a:latin typeface="Calibri" panose="020F0502020204030204" pitchFamily="34" charset="0"/>
              <a:cs typeface="Calibri" panose="020F0502020204030204" pitchFamily="34" charset="0"/>
            </a:endParaRPr>
          </a:p>
        </p:txBody>
      </p:sp>
      <p:grpSp>
        <p:nvGrpSpPr>
          <p:cNvPr id="6" name="Group 6"/>
          <p:cNvGrpSpPr/>
          <p:nvPr/>
        </p:nvGrpSpPr>
        <p:grpSpPr>
          <a:xfrm>
            <a:off x="1295399" y="5790443"/>
            <a:ext cx="9601202" cy="1067558"/>
            <a:chOff x="0" y="0"/>
            <a:chExt cx="2092224" cy="213238"/>
          </a:xfrm>
        </p:grpSpPr>
        <p:sp>
          <p:nvSpPr>
            <p:cNvPr id="7" name="Freeform 7"/>
            <p:cNvSpPr/>
            <p:nvPr/>
          </p:nvSpPr>
          <p:spPr>
            <a:xfrm>
              <a:off x="0" y="0"/>
              <a:ext cx="2092224" cy="213238"/>
            </a:xfrm>
            <a:custGeom>
              <a:avLst/>
              <a:gdLst/>
              <a:ahLst/>
              <a:cxnLst/>
              <a:rect l="l" t="t" r="r" b="b"/>
              <a:pathLst>
                <a:path w="2092224" h="213238">
                  <a:moveTo>
                    <a:pt x="12992" y="0"/>
                  </a:moveTo>
                  <a:lnTo>
                    <a:pt x="2079231" y="0"/>
                  </a:lnTo>
                  <a:cubicBezTo>
                    <a:pt x="2086407" y="0"/>
                    <a:pt x="2092224" y="5817"/>
                    <a:pt x="2092224" y="12992"/>
                  </a:cubicBezTo>
                  <a:lnTo>
                    <a:pt x="2092224" y="200246"/>
                  </a:lnTo>
                  <a:cubicBezTo>
                    <a:pt x="2092224" y="207421"/>
                    <a:pt x="2086407" y="213238"/>
                    <a:pt x="2079231" y="213238"/>
                  </a:cubicBezTo>
                  <a:lnTo>
                    <a:pt x="12992" y="213238"/>
                  </a:lnTo>
                  <a:cubicBezTo>
                    <a:pt x="5817" y="213238"/>
                    <a:pt x="0" y="207421"/>
                    <a:pt x="0" y="200246"/>
                  </a:cubicBezTo>
                  <a:lnTo>
                    <a:pt x="0" y="12992"/>
                  </a:lnTo>
                  <a:cubicBezTo>
                    <a:pt x="0" y="5817"/>
                    <a:pt x="5817" y="0"/>
                    <a:pt x="12992" y="0"/>
                  </a:cubicBezTo>
                  <a:close/>
                </a:path>
              </a:pathLst>
            </a:custGeom>
            <a:solidFill>
              <a:srgbClr val="272953"/>
            </a:solidFill>
            <a:ln cap="sq">
              <a:noFill/>
              <a:prstDash val="solid"/>
              <a:miter/>
            </a:ln>
          </p:spPr>
          <p:txBody>
            <a:bodyPr/>
            <a:lstStyle>
              <a:defPPr>
                <a:defRPr lang="en-US"/>
              </a:defPPr>
              <a:lvl1pPr marL="0" algn="l" defTabSz="1587490" rtl="0" eaLnBrk="1" latinLnBrk="0" hangingPunct="1">
                <a:defRPr sz="3125" kern="1200">
                  <a:solidFill>
                    <a:schemeClr val="tx1"/>
                  </a:solidFill>
                  <a:latin typeface="+mn-lt"/>
                  <a:ea typeface="+mn-ea"/>
                  <a:cs typeface="+mn-cs"/>
                </a:defRPr>
              </a:lvl1pPr>
              <a:lvl2pPr marL="793745" algn="l" defTabSz="1587490" rtl="0" eaLnBrk="1" latinLnBrk="0" hangingPunct="1">
                <a:defRPr sz="3125" kern="1200">
                  <a:solidFill>
                    <a:schemeClr val="tx1"/>
                  </a:solidFill>
                  <a:latin typeface="+mn-lt"/>
                  <a:ea typeface="+mn-ea"/>
                  <a:cs typeface="+mn-cs"/>
                </a:defRPr>
              </a:lvl2pPr>
              <a:lvl3pPr marL="1587490" algn="l" defTabSz="1587490" rtl="0" eaLnBrk="1" latinLnBrk="0" hangingPunct="1">
                <a:defRPr sz="3125" kern="1200">
                  <a:solidFill>
                    <a:schemeClr val="tx1"/>
                  </a:solidFill>
                  <a:latin typeface="+mn-lt"/>
                  <a:ea typeface="+mn-ea"/>
                  <a:cs typeface="+mn-cs"/>
                </a:defRPr>
              </a:lvl3pPr>
              <a:lvl4pPr marL="2381235" algn="l" defTabSz="1587490" rtl="0" eaLnBrk="1" latinLnBrk="0" hangingPunct="1">
                <a:defRPr sz="3125" kern="1200">
                  <a:solidFill>
                    <a:schemeClr val="tx1"/>
                  </a:solidFill>
                  <a:latin typeface="+mn-lt"/>
                  <a:ea typeface="+mn-ea"/>
                  <a:cs typeface="+mn-cs"/>
                </a:defRPr>
              </a:lvl4pPr>
              <a:lvl5pPr marL="3174980" algn="l" defTabSz="1587490" rtl="0" eaLnBrk="1" latinLnBrk="0" hangingPunct="1">
                <a:defRPr sz="3125" kern="1200">
                  <a:solidFill>
                    <a:schemeClr val="tx1"/>
                  </a:solidFill>
                  <a:latin typeface="+mn-lt"/>
                  <a:ea typeface="+mn-ea"/>
                  <a:cs typeface="+mn-cs"/>
                </a:defRPr>
              </a:lvl5pPr>
              <a:lvl6pPr marL="3968725" algn="l" defTabSz="1587490" rtl="0" eaLnBrk="1" latinLnBrk="0" hangingPunct="1">
                <a:defRPr sz="3125" kern="1200">
                  <a:solidFill>
                    <a:schemeClr val="tx1"/>
                  </a:solidFill>
                  <a:latin typeface="+mn-lt"/>
                  <a:ea typeface="+mn-ea"/>
                  <a:cs typeface="+mn-cs"/>
                </a:defRPr>
              </a:lvl6pPr>
              <a:lvl7pPr marL="4762470" algn="l" defTabSz="1587490" rtl="0" eaLnBrk="1" latinLnBrk="0" hangingPunct="1">
                <a:defRPr sz="3125" kern="1200">
                  <a:solidFill>
                    <a:schemeClr val="tx1"/>
                  </a:solidFill>
                  <a:latin typeface="+mn-lt"/>
                  <a:ea typeface="+mn-ea"/>
                  <a:cs typeface="+mn-cs"/>
                </a:defRPr>
              </a:lvl7pPr>
              <a:lvl8pPr marL="5556214" algn="l" defTabSz="1587490" rtl="0" eaLnBrk="1" latinLnBrk="0" hangingPunct="1">
                <a:defRPr sz="3125" kern="1200">
                  <a:solidFill>
                    <a:schemeClr val="tx1"/>
                  </a:solidFill>
                  <a:latin typeface="+mn-lt"/>
                  <a:ea typeface="+mn-ea"/>
                  <a:cs typeface="+mn-cs"/>
                </a:defRPr>
              </a:lvl8pPr>
              <a:lvl9pPr marL="6349959" algn="l" defTabSz="1587490" rtl="0" eaLnBrk="1" latinLnBrk="0" hangingPunct="1">
                <a:defRPr sz="3125" kern="1200">
                  <a:solidFill>
                    <a:schemeClr val="tx1"/>
                  </a:solidFill>
                  <a:latin typeface="+mn-lt"/>
                  <a:ea typeface="+mn-ea"/>
                  <a:cs typeface="+mn-cs"/>
                </a:defRPr>
              </a:lvl9pPr>
            </a:lstStyle>
            <a:p>
              <a:endParaRPr lang="en-US" sz="4688">
                <a:latin typeface="Calibri" panose="020F0502020204030204" pitchFamily="34" charset="0"/>
                <a:cs typeface="Calibri" panose="020F0502020204030204" pitchFamily="34" charset="0"/>
              </a:endParaRPr>
            </a:p>
          </p:txBody>
        </p:sp>
        <p:sp>
          <p:nvSpPr>
            <p:cNvPr id="8" name="TextBox 8"/>
            <p:cNvSpPr txBox="1"/>
            <p:nvPr/>
          </p:nvSpPr>
          <p:spPr>
            <a:xfrm>
              <a:off x="0" y="-19050"/>
              <a:ext cx="2092224" cy="232288"/>
            </a:xfrm>
            <a:prstGeom prst="rect">
              <a:avLst/>
            </a:prstGeom>
          </p:spPr>
          <p:txBody>
            <a:bodyPr lIns="28650" tIns="28650" rIns="28650" bIns="28650" rtlCol="0" anchor="ctr"/>
            <a:lstStyle>
              <a:defPPr>
                <a:defRPr lang="en-US"/>
              </a:defPPr>
              <a:lvl1pPr marL="0" algn="l" defTabSz="1587490" rtl="0" eaLnBrk="1" latinLnBrk="0" hangingPunct="1">
                <a:defRPr sz="3125" kern="1200">
                  <a:solidFill>
                    <a:schemeClr val="tx1"/>
                  </a:solidFill>
                  <a:latin typeface="+mn-lt"/>
                  <a:ea typeface="+mn-ea"/>
                  <a:cs typeface="+mn-cs"/>
                </a:defRPr>
              </a:lvl1pPr>
              <a:lvl2pPr marL="793745" algn="l" defTabSz="1587490" rtl="0" eaLnBrk="1" latinLnBrk="0" hangingPunct="1">
                <a:defRPr sz="3125" kern="1200">
                  <a:solidFill>
                    <a:schemeClr val="tx1"/>
                  </a:solidFill>
                  <a:latin typeface="+mn-lt"/>
                  <a:ea typeface="+mn-ea"/>
                  <a:cs typeface="+mn-cs"/>
                </a:defRPr>
              </a:lvl2pPr>
              <a:lvl3pPr marL="1587490" algn="l" defTabSz="1587490" rtl="0" eaLnBrk="1" latinLnBrk="0" hangingPunct="1">
                <a:defRPr sz="3125" kern="1200">
                  <a:solidFill>
                    <a:schemeClr val="tx1"/>
                  </a:solidFill>
                  <a:latin typeface="+mn-lt"/>
                  <a:ea typeface="+mn-ea"/>
                  <a:cs typeface="+mn-cs"/>
                </a:defRPr>
              </a:lvl3pPr>
              <a:lvl4pPr marL="2381235" algn="l" defTabSz="1587490" rtl="0" eaLnBrk="1" latinLnBrk="0" hangingPunct="1">
                <a:defRPr sz="3125" kern="1200">
                  <a:solidFill>
                    <a:schemeClr val="tx1"/>
                  </a:solidFill>
                  <a:latin typeface="+mn-lt"/>
                  <a:ea typeface="+mn-ea"/>
                  <a:cs typeface="+mn-cs"/>
                </a:defRPr>
              </a:lvl4pPr>
              <a:lvl5pPr marL="3174980" algn="l" defTabSz="1587490" rtl="0" eaLnBrk="1" latinLnBrk="0" hangingPunct="1">
                <a:defRPr sz="3125" kern="1200">
                  <a:solidFill>
                    <a:schemeClr val="tx1"/>
                  </a:solidFill>
                  <a:latin typeface="+mn-lt"/>
                  <a:ea typeface="+mn-ea"/>
                  <a:cs typeface="+mn-cs"/>
                </a:defRPr>
              </a:lvl5pPr>
              <a:lvl6pPr marL="3968725" algn="l" defTabSz="1587490" rtl="0" eaLnBrk="1" latinLnBrk="0" hangingPunct="1">
                <a:defRPr sz="3125" kern="1200">
                  <a:solidFill>
                    <a:schemeClr val="tx1"/>
                  </a:solidFill>
                  <a:latin typeface="+mn-lt"/>
                  <a:ea typeface="+mn-ea"/>
                  <a:cs typeface="+mn-cs"/>
                </a:defRPr>
              </a:lvl6pPr>
              <a:lvl7pPr marL="4762470" algn="l" defTabSz="1587490" rtl="0" eaLnBrk="1" latinLnBrk="0" hangingPunct="1">
                <a:defRPr sz="3125" kern="1200">
                  <a:solidFill>
                    <a:schemeClr val="tx1"/>
                  </a:solidFill>
                  <a:latin typeface="+mn-lt"/>
                  <a:ea typeface="+mn-ea"/>
                  <a:cs typeface="+mn-cs"/>
                </a:defRPr>
              </a:lvl7pPr>
              <a:lvl8pPr marL="5556214" algn="l" defTabSz="1587490" rtl="0" eaLnBrk="1" latinLnBrk="0" hangingPunct="1">
                <a:defRPr sz="3125" kern="1200">
                  <a:solidFill>
                    <a:schemeClr val="tx1"/>
                  </a:solidFill>
                  <a:latin typeface="+mn-lt"/>
                  <a:ea typeface="+mn-ea"/>
                  <a:cs typeface="+mn-cs"/>
                </a:defRPr>
              </a:lvl8pPr>
              <a:lvl9pPr marL="6349959" algn="l" defTabSz="1587490" rtl="0" eaLnBrk="1" latinLnBrk="0" hangingPunct="1">
                <a:defRPr sz="3125" kern="1200">
                  <a:solidFill>
                    <a:schemeClr val="tx1"/>
                  </a:solidFill>
                  <a:latin typeface="+mn-lt"/>
                  <a:ea typeface="+mn-ea"/>
                  <a:cs typeface="+mn-cs"/>
                </a:defRPr>
              </a:lvl9pPr>
            </a:lstStyle>
            <a:p>
              <a:pPr algn="ctr">
                <a:lnSpc>
                  <a:spcPts val="2288"/>
                </a:lnSpc>
              </a:pPr>
              <a:endParaRPr sz="4688">
                <a:latin typeface="Calibri" panose="020F0502020204030204" pitchFamily="34" charset="0"/>
                <a:cs typeface="Calibri" panose="020F0502020204030204" pitchFamily="34" charset="0"/>
              </a:endParaRPr>
            </a:p>
          </p:txBody>
        </p:sp>
      </p:grpSp>
      <p:grpSp>
        <p:nvGrpSpPr>
          <p:cNvPr id="9" name="Group 9"/>
          <p:cNvGrpSpPr/>
          <p:nvPr/>
        </p:nvGrpSpPr>
        <p:grpSpPr>
          <a:xfrm rot="794409">
            <a:off x="1362167" y="2289234"/>
            <a:ext cx="2678730" cy="2644548"/>
            <a:chOff x="0" y="0"/>
            <a:chExt cx="861191" cy="798557"/>
          </a:xfrm>
        </p:grpSpPr>
        <p:sp>
          <p:nvSpPr>
            <p:cNvPr id="10" name="Freeform 10"/>
            <p:cNvSpPr/>
            <p:nvPr/>
          </p:nvSpPr>
          <p:spPr>
            <a:xfrm>
              <a:off x="0" y="0"/>
              <a:ext cx="861191" cy="798557"/>
            </a:xfrm>
            <a:custGeom>
              <a:avLst/>
              <a:gdLst/>
              <a:ahLst/>
              <a:cxnLst/>
              <a:rect l="l" t="t" r="r" b="b"/>
              <a:pathLst>
                <a:path w="861191" h="798557">
                  <a:moveTo>
                    <a:pt x="430596" y="0"/>
                  </a:moveTo>
                  <a:cubicBezTo>
                    <a:pt x="192784" y="0"/>
                    <a:pt x="0" y="178763"/>
                    <a:pt x="0" y="399279"/>
                  </a:cubicBezTo>
                  <a:cubicBezTo>
                    <a:pt x="0" y="619794"/>
                    <a:pt x="192784" y="798557"/>
                    <a:pt x="430596" y="798557"/>
                  </a:cubicBezTo>
                  <a:cubicBezTo>
                    <a:pt x="668407" y="798557"/>
                    <a:pt x="861191" y="619794"/>
                    <a:pt x="861191" y="399279"/>
                  </a:cubicBezTo>
                  <a:cubicBezTo>
                    <a:pt x="861191" y="178763"/>
                    <a:pt x="668407" y="0"/>
                    <a:pt x="430596" y="0"/>
                  </a:cubicBezTo>
                  <a:close/>
                </a:path>
              </a:pathLst>
            </a:custGeom>
            <a:solidFill>
              <a:srgbClr val="FFE7C2"/>
            </a:solidFill>
          </p:spPr>
          <p:txBody>
            <a:bodyPr/>
            <a:lstStyle>
              <a:defPPr>
                <a:defRPr lang="en-US"/>
              </a:defPPr>
              <a:lvl1pPr marL="0" algn="l" defTabSz="1587490" rtl="0" eaLnBrk="1" latinLnBrk="0" hangingPunct="1">
                <a:defRPr sz="3125" kern="1200">
                  <a:solidFill>
                    <a:schemeClr val="tx1"/>
                  </a:solidFill>
                  <a:latin typeface="+mn-lt"/>
                  <a:ea typeface="+mn-ea"/>
                  <a:cs typeface="+mn-cs"/>
                </a:defRPr>
              </a:lvl1pPr>
              <a:lvl2pPr marL="793745" algn="l" defTabSz="1587490" rtl="0" eaLnBrk="1" latinLnBrk="0" hangingPunct="1">
                <a:defRPr sz="3125" kern="1200">
                  <a:solidFill>
                    <a:schemeClr val="tx1"/>
                  </a:solidFill>
                  <a:latin typeface="+mn-lt"/>
                  <a:ea typeface="+mn-ea"/>
                  <a:cs typeface="+mn-cs"/>
                </a:defRPr>
              </a:lvl2pPr>
              <a:lvl3pPr marL="1587490" algn="l" defTabSz="1587490" rtl="0" eaLnBrk="1" latinLnBrk="0" hangingPunct="1">
                <a:defRPr sz="3125" kern="1200">
                  <a:solidFill>
                    <a:schemeClr val="tx1"/>
                  </a:solidFill>
                  <a:latin typeface="+mn-lt"/>
                  <a:ea typeface="+mn-ea"/>
                  <a:cs typeface="+mn-cs"/>
                </a:defRPr>
              </a:lvl3pPr>
              <a:lvl4pPr marL="2381235" algn="l" defTabSz="1587490" rtl="0" eaLnBrk="1" latinLnBrk="0" hangingPunct="1">
                <a:defRPr sz="3125" kern="1200">
                  <a:solidFill>
                    <a:schemeClr val="tx1"/>
                  </a:solidFill>
                  <a:latin typeface="+mn-lt"/>
                  <a:ea typeface="+mn-ea"/>
                  <a:cs typeface="+mn-cs"/>
                </a:defRPr>
              </a:lvl4pPr>
              <a:lvl5pPr marL="3174980" algn="l" defTabSz="1587490" rtl="0" eaLnBrk="1" latinLnBrk="0" hangingPunct="1">
                <a:defRPr sz="3125" kern="1200">
                  <a:solidFill>
                    <a:schemeClr val="tx1"/>
                  </a:solidFill>
                  <a:latin typeface="+mn-lt"/>
                  <a:ea typeface="+mn-ea"/>
                  <a:cs typeface="+mn-cs"/>
                </a:defRPr>
              </a:lvl5pPr>
              <a:lvl6pPr marL="3968725" algn="l" defTabSz="1587490" rtl="0" eaLnBrk="1" latinLnBrk="0" hangingPunct="1">
                <a:defRPr sz="3125" kern="1200">
                  <a:solidFill>
                    <a:schemeClr val="tx1"/>
                  </a:solidFill>
                  <a:latin typeface="+mn-lt"/>
                  <a:ea typeface="+mn-ea"/>
                  <a:cs typeface="+mn-cs"/>
                </a:defRPr>
              </a:lvl6pPr>
              <a:lvl7pPr marL="4762470" algn="l" defTabSz="1587490" rtl="0" eaLnBrk="1" latinLnBrk="0" hangingPunct="1">
                <a:defRPr sz="3125" kern="1200">
                  <a:solidFill>
                    <a:schemeClr val="tx1"/>
                  </a:solidFill>
                  <a:latin typeface="+mn-lt"/>
                  <a:ea typeface="+mn-ea"/>
                  <a:cs typeface="+mn-cs"/>
                </a:defRPr>
              </a:lvl7pPr>
              <a:lvl8pPr marL="5556214" algn="l" defTabSz="1587490" rtl="0" eaLnBrk="1" latinLnBrk="0" hangingPunct="1">
                <a:defRPr sz="3125" kern="1200">
                  <a:solidFill>
                    <a:schemeClr val="tx1"/>
                  </a:solidFill>
                  <a:latin typeface="+mn-lt"/>
                  <a:ea typeface="+mn-ea"/>
                  <a:cs typeface="+mn-cs"/>
                </a:defRPr>
              </a:lvl8pPr>
              <a:lvl9pPr marL="6349959" algn="l" defTabSz="1587490" rtl="0" eaLnBrk="1" latinLnBrk="0" hangingPunct="1">
                <a:defRPr sz="3125" kern="1200">
                  <a:solidFill>
                    <a:schemeClr val="tx1"/>
                  </a:solidFill>
                  <a:latin typeface="+mn-lt"/>
                  <a:ea typeface="+mn-ea"/>
                  <a:cs typeface="+mn-cs"/>
                </a:defRPr>
              </a:lvl9pPr>
            </a:lstStyle>
            <a:p>
              <a:endParaRPr lang="en-US" sz="4688">
                <a:latin typeface="Calibri" panose="020F0502020204030204" pitchFamily="34" charset="0"/>
                <a:cs typeface="Calibri" panose="020F0502020204030204" pitchFamily="34" charset="0"/>
              </a:endParaRPr>
            </a:p>
          </p:txBody>
        </p:sp>
        <p:sp>
          <p:nvSpPr>
            <p:cNvPr id="11" name="TextBox 11"/>
            <p:cNvSpPr txBox="1"/>
            <p:nvPr/>
          </p:nvSpPr>
          <p:spPr>
            <a:xfrm>
              <a:off x="80737" y="55815"/>
              <a:ext cx="699718" cy="667878"/>
            </a:xfrm>
            <a:prstGeom prst="rect">
              <a:avLst/>
            </a:prstGeom>
          </p:spPr>
          <p:txBody>
            <a:bodyPr lIns="64863" tIns="64863" rIns="64863" bIns="64863" rtlCol="0" anchor="ctr"/>
            <a:lstStyle>
              <a:defPPr>
                <a:defRPr lang="en-US"/>
              </a:defPPr>
              <a:lvl1pPr marL="0" algn="l" defTabSz="1587490" rtl="0" eaLnBrk="1" latinLnBrk="0" hangingPunct="1">
                <a:defRPr sz="3125" kern="1200">
                  <a:solidFill>
                    <a:schemeClr val="tx1"/>
                  </a:solidFill>
                  <a:latin typeface="+mn-lt"/>
                  <a:ea typeface="+mn-ea"/>
                  <a:cs typeface="+mn-cs"/>
                </a:defRPr>
              </a:lvl1pPr>
              <a:lvl2pPr marL="793745" algn="l" defTabSz="1587490" rtl="0" eaLnBrk="1" latinLnBrk="0" hangingPunct="1">
                <a:defRPr sz="3125" kern="1200">
                  <a:solidFill>
                    <a:schemeClr val="tx1"/>
                  </a:solidFill>
                  <a:latin typeface="+mn-lt"/>
                  <a:ea typeface="+mn-ea"/>
                  <a:cs typeface="+mn-cs"/>
                </a:defRPr>
              </a:lvl2pPr>
              <a:lvl3pPr marL="1587490" algn="l" defTabSz="1587490" rtl="0" eaLnBrk="1" latinLnBrk="0" hangingPunct="1">
                <a:defRPr sz="3125" kern="1200">
                  <a:solidFill>
                    <a:schemeClr val="tx1"/>
                  </a:solidFill>
                  <a:latin typeface="+mn-lt"/>
                  <a:ea typeface="+mn-ea"/>
                  <a:cs typeface="+mn-cs"/>
                </a:defRPr>
              </a:lvl3pPr>
              <a:lvl4pPr marL="2381235" algn="l" defTabSz="1587490" rtl="0" eaLnBrk="1" latinLnBrk="0" hangingPunct="1">
                <a:defRPr sz="3125" kern="1200">
                  <a:solidFill>
                    <a:schemeClr val="tx1"/>
                  </a:solidFill>
                  <a:latin typeface="+mn-lt"/>
                  <a:ea typeface="+mn-ea"/>
                  <a:cs typeface="+mn-cs"/>
                </a:defRPr>
              </a:lvl4pPr>
              <a:lvl5pPr marL="3174980" algn="l" defTabSz="1587490" rtl="0" eaLnBrk="1" latinLnBrk="0" hangingPunct="1">
                <a:defRPr sz="3125" kern="1200">
                  <a:solidFill>
                    <a:schemeClr val="tx1"/>
                  </a:solidFill>
                  <a:latin typeface="+mn-lt"/>
                  <a:ea typeface="+mn-ea"/>
                  <a:cs typeface="+mn-cs"/>
                </a:defRPr>
              </a:lvl5pPr>
              <a:lvl6pPr marL="3968725" algn="l" defTabSz="1587490" rtl="0" eaLnBrk="1" latinLnBrk="0" hangingPunct="1">
                <a:defRPr sz="3125" kern="1200">
                  <a:solidFill>
                    <a:schemeClr val="tx1"/>
                  </a:solidFill>
                  <a:latin typeface="+mn-lt"/>
                  <a:ea typeface="+mn-ea"/>
                  <a:cs typeface="+mn-cs"/>
                </a:defRPr>
              </a:lvl6pPr>
              <a:lvl7pPr marL="4762470" algn="l" defTabSz="1587490" rtl="0" eaLnBrk="1" latinLnBrk="0" hangingPunct="1">
                <a:defRPr sz="3125" kern="1200">
                  <a:solidFill>
                    <a:schemeClr val="tx1"/>
                  </a:solidFill>
                  <a:latin typeface="+mn-lt"/>
                  <a:ea typeface="+mn-ea"/>
                  <a:cs typeface="+mn-cs"/>
                </a:defRPr>
              </a:lvl7pPr>
              <a:lvl8pPr marL="5556214" algn="l" defTabSz="1587490" rtl="0" eaLnBrk="1" latinLnBrk="0" hangingPunct="1">
                <a:defRPr sz="3125" kern="1200">
                  <a:solidFill>
                    <a:schemeClr val="tx1"/>
                  </a:solidFill>
                  <a:latin typeface="+mn-lt"/>
                  <a:ea typeface="+mn-ea"/>
                  <a:cs typeface="+mn-cs"/>
                </a:defRPr>
              </a:lvl8pPr>
              <a:lvl9pPr marL="6349959" algn="l" defTabSz="1587490" rtl="0" eaLnBrk="1" latinLnBrk="0" hangingPunct="1">
                <a:defRPr sz="3125" kern="1200">
                  <a:solidFill>
                    <a:schemeClr val="tx1"/>
                  </a:solidFill>
                  <a:latin typeface="+mn-lt"/>
                  <a:ea typeface="+mn-ea"/>
                  <a:cs typeface="+mn-cs"/>
                </a:defRPr>
              </a:lvl9pPr>
            </a:lstStyle>
            <a:p>
              <a:pPr algn="ctr">
                <a:lnSpc>
                  <a:spcPts val="1569"/>
                </a:lnSpc>
              </a:pPr>
              <a:endParaRPr sz="4688">
                <a:latin typeface="Calibri" panose="020F0502020204030204" pitchFamily="34" charset="0"/>
                <a:cs typeface="Calibri" panose="020F0502020204030204" pitchFamily="34" charset="0"/>
              </a:endParaRPr>
            </a:p>
          </p:txBody>
        </p:sp>
      </p:grpSp>
      <p:sp>
        <p:nvSpPr>
          <p:cNvPr id="12" name="Freeform 12"/>
          <p:cNvSpPr/>
          <p:nvPr/>
        </p:nvSpPr>
        <p:spPr>
          <a:xfrm>
            <a:off x="8531018" y="246679"/>
            <a:ext cx="996074" cy="996074"/>
          </a:xfrm>
          <a:custGeom>
            <a:avLst/>
            <a:gdLst/>
            <a:ahLst/>
            <a:cxnLst/>
            <a:rect l="l" t="t" r="r" b="b"/>
            <a:pathLst>
              <a:path w="664049" h="664049">
                <a:moveTo>
                  <a:pt x="0" y="0"/>
                </a:moveTo>
                <a:lnTo>
                  <a:pt x="664049" y="0"/>
                </a:lnTo>
                <a:lnTo>
                  <a:pt x="664049" y="664049"/>
                </a:lnTo>
                <a:lnTo>
                  <a:pt x="0" y="664049"/>
                </a:lnTo>
                <a:lnTo>
                  <a:pt x="0" y="0"/>
                </a:lnTo>
                <a:close/>
              </a:path>
            </a:pathLst>
          </a:custGeom>
          <a:blipFill>
            <a:blip r:embed="rId5"/>
            <a:stretch>
              <a:fillRect/>
            </a:stretch>
          </a:blipFill>
        </p:spPr>
        <p:txBody>
          <a:bodyPr/>
          <a:lstStyle>
            <a:defPPr>
              <a:defRPr lang="en-US"/>
            </a:defPPr>
            <a:lvl1pPr marL="0" algn="l" defTabSz="1587490" rtl="0" eaLnBrk="1" latinLnBrk="0" hangingPunct="1">
              <a:defRPr sz="3125" kern="1200">
                <a:solidFill>
                  <a:schemeClr val="tx1"/>
                </a:solidFill>
                <a:latin typeface="+mn-lt"/>
                <a:ea typeface="+mn-ea"/>
                <a:cs typeface="+mn-cs"/>
              </a:defRPr>
            </a:lvl1pPr>
            <a:lvl2pPr marL="793745" algn="l" defTabSz="1587490" rtl="0" eaLnBrk="1" latinLnBrk="0" hangingPunct="1">
              <a:defRPr sz="3125" kern="1200">
                <a:solidFill>
                  <a:schemeClr val="tx1"/>
                </a:solidFill>
                <a:latin typeface="+mn-lt"/>
                <a:ea typeface="+mn-ea"/>
                <a:cs typeface="+mn-cs"/>
              </a:defRPr>
            </a:lvl2pPr>
            <a:lvl3pPr marL="1587490" algn="l" defTabSz="1587490" rtl="0" eaLnBrk="1" latinLnBrk="0" hangingPunct="1">
              <a:defRPr sz="3125" kern="1200">
                <a:solidFill>
                  <a:schemeClr val="tx1"/>
                </a:solidFill>
                <a:latin typeface="+mn-lt"/>
                <a:ea typeface="+mn-ea"/>
                <a:cs typeface="+mn-cs"/>
              </a:defRPr>
            </a:lvl3pPr>
            <a:lvl4pPr marL="2381235" algn="l" defTabSz="1587490" rtl="0" eaLnBrk="1" latinLnBrk="0" hangingPunct="1">
              <a:defRPr sz="3125" kern="1200">
                <a:solidFill>
                  <a:schemeClr val="tx1"/>
                </a:solidFill>
                <a:latin typeface="+mn-lt"/>
                <a:ea typeface="+mn-ea"/>
                <a:cs typeface="+mn-cs"/>
              </a:defRPr>
            </a:lvl4pPr>
            <a:lvl5pPr marL="3174980" algn="l" defTabSz="1587490" rtl="0" eaLnBrk="1" latinLnBrk="0" hangingPunct="1">
              <a:defRPr sz="3125" kern="1200">
                <a:solidFill>
                  <a:schemeClr val="tx1"/>
                </a:solidFill>
                <a:latin typeface="+mn-lt"/>
                <a:ea typeface="+mn-ea"/>
                <a:cs typeface="+mn-cs"/>
              </a:defRPr>
            </a:lvl5pPr>
            <a:lvl6pPr marL="3968725" algn="l" defTabSz="1587490" rtl="0" eaLnBrk="1" latinLnBrk="0" hangingPunct="1">
              <a:defRPr sz="3125" kern="1200">
                <a:solidFill>
                  <a:schemeClr val="tx1"/>
                </a:solidFill>
                <a:latin typeface="+mn-lt"/>
                <a:ea typeface="+mn-ea"/>
                <a:cs typeface="+mn-cs"/>
              </a:defRPr>
            </a:lvl6pPr>
            <a:lvl7pPr marL="4762470" algn="l" defTabSz="1587490" rtl="0" eaLnBrk="1" latinLnBrk="0" hangingPunct="1">
              <a:defRPr sz="3125" kern="1200">
                <a:solidFill>
                  <a:schemeClr val="tx1"/>
                </a:solidFill>
                <a:latin typeface="+mn-lt"/>
                <a:ea typeface="+mn-ea"/>
                <a:cs typeface="+mn-cs"/>
              </a:defRPr>
            </a:lvl7pPr>
            <a:lvl8pPr marL="5556214" algn="l" defTabSz="1587490" rtl="0" eaLnBrk="1" latinLnBrk="0" hangingPunct="1">
              <a:defRPr sz="3125" kern="1200">
                <a:solidFill>
                  <a:schemeClr val="tx1"/>
                </a:solidFill>
                <a:latin typeface="+mn-lt"/>
                <a:ea typeface="+mn-ea"/>
                <a:cs typeface="+mn-cs"/>
              </a:defRPr>
            </a:lvl8pPr>
            <a:lvl9pPr marL="6349959" algn="l" defTabSz="1587490" rtl="0" eaLnBrk="1" latinLnBrk="0" hangingPunct="1">
              <a:defRPr sz="3125" kern="1200">
                <a:solidFill>
                  <a:schemeClr val="tx1"/>
                </a:solidFill>
                <a:latin typeface="+mn-lt"/>
                <a:ea typeface="+mn-ea"/>
                <a:cs typeface="+mn-cs"/>
              </a:defRPr>
            </a:lvl9pPr>
          </a:lstStyle>
          <a:p>
            <a:endParaRPr lang="en-US" sz="4688"/>
          </a:p>
        </p:txBody>
      </p:sp>
      <p:sp>
        <p:nvSpPr>
          <p:cNvPr id="13" name="TextBox 13"/>
          <p:cNvSpPr txBox="1"/>
          <p:nvPr/>
        </p:nvSpPr>
        <p:spPr>
          <a:xfrm>
            <a:off x="520426" y="185890"/>
            <a:ext cx="7575428" cy="1246688"/>
          </a:xfrm>
          <a:prstGeom prst="rect">
            <a:avLst/>
          </a:prstGeom>
        </p:spPr>
        <p:txBody>
          <a:bodyPr wrap="square" lIns="0" tIns="0" rIns="0" bIns="0" rtlCol="0" anchor="t">
            <a:spAutoFit/>
          </a:bodyPr>
          <a:lstStyle>
            <a:defPPr>
              <a:defRPr lang="en-US"/>
            </a:defPPr>
            <a:lvl1pPr marL="0" algn="l" defTabSz="1587490" rtl="0" eaLnBrk="1" latinLnBrk="0" hangingPunct="1">
              <a:defRPr sz="3125" kern="1200">
                <a:solidFill>
                  <a:schemeClr val="tx1"/>
                </a:solidFill>
                <a:latin typeface="+mn-lt"/>
                <a:ea typeface="+mn-ea"/>
                <a:cs typeface="+mn-cs"/>
              </a:defRPr>
            </a:lvl1pPr>
            <a:lvl2pPr marL="793745" algn="l" defTabSz="1587490" rtl="0" eaLnBrk="1" latinLnBrk="0" hangingPunct="1">
              <a:defRPr sz="3125" kern="1200">
                <a:solidFill>
                  <a:schemeClr val="tx1"/>
                </a:solidFill>
                <a:latin typeface="+mn-lt"/>
                <a:ea typeface="+mn-ea"/>
                <a:cs typeface="+mn-cs"/>
              </a:defRPr>
            </a:lvl2pPr>
            <a:lvl3pPr marL="1587490" algn="l" defTabSz="1587490" rtl="0" eaLnBrk="1" latinLnBrk="0" hangingPunct="1">
              <a:defRPr sz="3125" kern="1200">
                <a:solidFill>
                  <a:schemeClr val="tx1"/>
                </a:solidFill>
                <a:latin typeface="+mn-lt"/>
                <a:ea typeface="+mn-ea"/>
                <a:cs typeface="+mn-cs"/>
              </a:defRPr>
            </a:lvl3pPr>
            <a:lvl4pPr marL="2381235" algn="l" defTabSz="1587490" rtl="0" eaLnBrk="1" latinLnBrk="0" hangingPunct="1">
              <a:defRPr sz="3125" kern="1200">
                <a:solidFill>
                  <a:schemeClr val="tx1"/>
                </a:solidFill>
                <a:latin typeface="+mn-lt"/>
                <a:ea typeface="+mn-ea"/>
                <a:cs typeface="+mn-cs"/>
              </a:defRPr>
            </a:lvl4pPr>
            <a:lvl5pPr marL="3174980" algn="l" defTabSz="1587490" rtl="0" eaLnBrk="1" latinLnBrk="0" hangingPunct="1">
              <a:defRPr sz="3125" kern="1200">
                <a:solidFill>
                  <a:schemeClr val="tx1"/>
                </a:solidFill>
                <a:latin typeface="+mn-lt"/>
                <a:ea typeface="+mn-ea"/>
                <a:cs typeface="+mn-cs"/>
              </a:defRPr>
            </a:lvl5pPr>
            <a:lvl6pPr marL="3968725" algn="l" defTabSz="1587490" rtl="0" eaLnBrk="1" latinLnBrk="0" hangingPunct="1">
              <a:defRPr sz="3125" kern="1200">
                <a:solidFill>
                  <a:schemeClr val="tx1"/>
                </a:solidFill>
                <a:latin typeface="+mn-lt"/>
                <a:ea typeface="+mn-ea"/>
                <a:cs typeface="+mn-cs"/>
              </a:defRPr>
            </a:lvl6pPr>
            <a:lvl7pPr marL="4762470" algn="l" defTabSz="1587490" rtl="0" eaLnBrk="1" latinLnBrk="0" hangingPunct="1">
              <a:defRPr sz="3125" kern="1200">
                <a:solidFill>
                  <a:schemeClr val="tx1"/>
                </a:solidFill>
                <a:latin typeface="+mn-lt"/>
                <a:ea typeface="+mn-ea"/>
                <a:cs typeface="+mn-cs"/>
              </a:defRPr>
            </a:lvl7pPr>
            <a:lvl8pPr marL="5556214" algn="l" defTabSz="1587490" rtl="0" eaLnBrk="1" latinLnBrk="0" hangingPunct="1">
              <a:defRPr sz="3125" kern="1200">
                <a:solidFill>
                  <a:schemeClr val="tx1"/>
                </a:solidFill>
                <a:latin typeface="+mn-lt"/>
                <a:ea typeface="+mn-ea"/>
                <a:cs typeface="+mn-cs"/>
              </a:defRPr>
            </a:lvl8pPr>
            <a:lvl9pPr marL="6349959" algn="l" defTabSz="1587490" rtl="0" eaLnBrk="1" latinLnBrk="0" hangingPunct="1">
              <a:defRPr sz="3125" kern="1200">
                <a:solidFill>
                  <a:schemeClr val="tx1"/>
                </a:solidFill>
                <a:latin typeface="+mn-lt"/>
                <a:ea typeface="+mn-ea"/>
                <a:cs typeface="+mn-cs"/>
              </a:defRPr>
            </a:lvl9pPr>
          </a:lstStyle>
          <a:p>
            <a:pPr algn="ctr">
              <a:lnSpc>
                <a:spcPts val="3261"/>
              </a:lnSpc>
            </a:pPr>
            <a:r>
              <a:rPr lang="en-US" sz="2328" dirty="0">
                <a:solidFill>
                  <a:srgbClr val="004AAD"/>
                </a:solidFill>
                <a:latin typeface="Archivo Black"/>
                <a:ea typeface="Archivo Black"/>
                <a:cs typeface="Calibri" panose="020F0502020204030204" pitchFamily="34" charset="0"/>
                <a:sym typeface="Archivo Black"/>
              </a:rPr>
              <a:t>PREFERENCES FOR </a:t>
            </a:r>
          </a:p>
          <a:p>
            <a:pPr algn="ctr">
              <a:lnSpc>
                <a:spcPts val="3261"/>
              </a:lnSpc>
            </a:pPr>
            <a:r>
              <a:rPr lang="en-US" sz="2328" dirty="0">
                <a:solidFill>
                  <a:srgbClr val="004AAD"/>
                </a:solidFill>
                <a:latin typeface="Archivo Black"/>
                <a:ea typeface="Archivo Black"/>
                <a:cs typeface="Calibri" panose="020F0502020204030204" pitchFamily="34" charset="0"/>
                <a:sym typeface="Archivo Black"/>
              </a:rPr>
              <a:t>PARENTING INTERVENTIONS </a:t>
            </a:r>
          </a:p>
          <a:p>
            <a:pPr algn="ctr">
              <a:lnSpc>
                <a:spcPts val="3261"/>
              </a:lnSpc>
              <a:spcBef>
                <a:spcPct val="0"/>
              </a:spcBef>
            </a:pPr>
            <a:r>
              <a:rPr lang="en-US" sz="2328" dirty="0">
                <a:solidFill>
                  <a:srgbClr val="004AAD"/>
                </a:solidFill>
                <a:latin typeface="Archivo Black"/>
                <a:ea typeface="Archivo Black"/>
                <a:cs typeface="Calibri" panose="020F0502020204030204" pitchFamily="34" charset="0"/>
                <a:sym typeface="Archivo Black"/>
              </a:rPr>
              <a:t>RESEARCH STUDY</a:t>
            </a:r>
          </a:p>
        </p:txBody>
      </p:sp>
      <p:sp>
        <p:nvSpPr>
          <p:cNvPr id="14" name="Freeform 14"/>
          <p:cNvSpPr/>
          <p:nvPr/>
        </p:nvSpPr>
        <p:spPr>
          <a:xfrm>
            <a:off x="7445070" y="313396"/>
            <a:ext cx="1014510" cy="851420"/>
          </a:xfrm>
          <a:custGeom>
            <a:avLst/>
            <a:gdLst/>
            <a:ahLst/>
            <a:cxnLst/>
            <a:rect l="l" t="t" r="r" b="b"/>
            <a:pathLst>
              <a:path w="676340" h="567613">
                <a:moveTo>
                  <a:pt x="0" y="0"/>
                </a:moveTo>
                <a:lnTo>
                  <a:pt x="676340" y="0"/>
                </a:lnTo>
                <a:lnTo>
                  <a:pt x="676340" y="567613"/>
                </a:lnTo>
                <a:lnTo>
                  <a:pt x="0" y="567613"/>
                </a:lnTo>
                <a:lnTo>
                  <a:pt x="0" y="0"/>
                </a:lnTo>
                <a:close/>
              </a:path>
            </a:pathLst>
          </a:custGeom>
          <a:blipFill>
            <a:blip r:embed="rId6"/>
            <a:stretch>
              <a:fillRect r="-138989" b="-3021"/>
            </a:stretch>
          </a:blipFill>
        </p:spPr>
        <p:txBody>
          <a:bodyPr/>
          <a:lstStyle>
            <a:defPPr>
              <a:defRPr lang="en-US"/>
            </a:defPPr>
            <a:lvl1pPr marL="0" algn="l" defTabSz="1587490" rtl="0" eaLnBrk="1" latinLnBrk="0" hangingPunct="1">
              <a:defRPr sz="3125" kern="1200">
                <a:solidFill>
                  <a:schemeClr val="tx1"/>
                </a:solidFill>
                <a:latin typeface="+mn-lt"/>
                <a:ea typeface="+mn-ea"/>
                <a:cs typeface="+mn-cs"/>
              </a:defRPr>
            </a:lvl1pPr>
            <a:lvl2pPr marL="793745" algn="l" defTabSz="1587490" rtl="0" eaLnBrk="1" latinLnBrk="0" hangingPunct="1">
              <a:defRPr sz="3125" kern="1200">
                <a:solidFill>
                  <a:schemeClr val="tx1"/>
                </a:solidFill>
                <a:latin typeface="+mn-lt"/>
                <a:ea typeface="+mn-ea"/>
                <a:cs typeface="+mn-cs"/>
              </a:defRPr>
            </a:lvl2pPr>
            <a:lvl3pPr marL="1587490" algn="l" defTabSz="1587490" rtl="0" eaLnBrk="1" latinLnBrk="0" hangingPunct="1">
              <a:defRPr sz="3125" kern="1200">
                <a:solidFill>
                  <a:schemeClr val="tx1"/>
                </a:solidFill>
                <a:latin typeface="+mn-lt"/>
                <a:ea typeface="+mn-ea"/>
                <a:cs typeface="+mn-cs"/>
              </a:defRPr>
            </a:lvl3pPr>
            <a:lvl4pPr marL="2381235" algn="l" defTabSz="1587490" rtl="0" eaLnBrk="1" latinLnBrk="0" hangingPunct="1">
              <a:defRPr sz="3125" kern="1200">
                <a:solidFill>
                  <a:schemeClr val="tx1"/>
                </a:solidFill>
                <a:latin typeface="+mn-lt"/>
                <a:ea typeface="+mn-ea"/>
                <a:cs typeface="+mn-cs"/>
              </a:defRPr>
            </a:lvl4pPr>
            <a:lvl5pPr marL="3174980" algn="l" defTabSz="1587490" rtl="0" eaLnBrk="1" latinLnBrk="0" hangingPunct="1">
              <a:defRPr sz="3125" kern="1200">
                <a:solidFill>
                  <a:schemeClr val="tx1"/>
                </a:solidFill>
                <a:latin typeface="+mn-lt"/>
                <a:ea typeface="+mn-ea"/>
                <a:cs typeface="+mn-cs"/>
              </a:defRPr>
            </a:lvl5pPr>
            <a:lvl6pPr marL="3968725" algn="l" defTabSz="1587490" rtl="0" eaLnBrk="1" latinLnBrk="0" hangingPunct="1">
              <a:defRPr sz="3125" kern="1200">
                <a:solidFill>
                  <a:schemeClr val="tx1"/>
                </a:solidFill>
                <a:latin typeface="+mn-lt"/>
                <a:ea typeface="+mn-ea"/>
                <a:cs typeface="+mn-cs"/>
              </a:defRPr>
            </a:lvl6pPr>
            <a:lvl7pPr marL="4762470" algn="l" defTabSz="1587490" rtl="0" eaLnBrk="1" latinLnBrk="0" hangingPunct="1">
              <a:defRPr sz="3125" kern="1200">
                <a:solidFill>
                  <a:schemeClr val="tx1"/>
                </a:solidFill>
                <a:latin typeface="+mn-lt"/>
                <a:ea typeface="+mn-ea"/>
                <a:cs typeface="+mn-cs"/>
              </a:defRPr>
            </a:lvl7pPr>
            <a:lvl8pPr marL="5556214" algn="l" defTabSz="1587490" rtl="0" eaLnBrk="1" latinLnBrk="0" hangingPunct="1">
              <a:defRPr sz="3125" kern="1200">
                <a:solidFill>
                  <a:schemeClr val="tx1"/>
                </a:solidFill>
                <a:latin typeface="+mn-lt"/>
                <a:ea typeface="+mn-ea"/>
                <a:cs typeface="+mn-cs"/>
              </a:defRPr>
            </a:lvl8pPr>
            <a:lvl9pPr marL="6349959" algn="l" defTabSz="1587490" rtl="0" eaLnBrk="1" latinLnBrk="0" hangingPunct="1">
              <a:defRPr sz="3125" kern="1200">
                <a:solidFill>
                  <a:schemeClr val="tx1"/>
                </a:solidFill>
                <a:latin typeface="+mn-lt"/>
                <a:ea typeface="+mn-ea"/>
                <a:cs typeface="+mn-cs"/>
              </a:defRPr>
            </a:lvl9pPr>
          </a:lstStyle>
          <a:p>
            <a:endParaRPr lang="en-US" sz="4688">
              <a:latin typeface="Calibri" panose="020F0502020204030204" pitchFamily="34" charset="0"/>
              <a:cs typeface="Calibri" panose="020F0502020204030204" pitchFamily="34" charset="0"/>
            </a:endParaRPr>
          </a:p>
        </p:txBody>
      </p:sp>
      <p:sp>
        <p:nvSpPr>
          <p:cNvPr id="16" name="TextBox 16"/>
          <p:cNvSpPr txBox="1"/>
          <p:nvPr/>
        </p:nvSpPr>
        <p:spPr>
          <a:xfrm>
            <a:off x="1546355" y="5892242"/>
            <a:ext cx="3192659" cy="828047"/>
          </a:xfrm>
          <a:prstGeom prst="rect">
            <a:avLst/>
          </a:prstGeom>
        </p:spPr>
        <p:txBody>
          <a:bodyPr wrap="square" lIns="0" tIns="0" rIns="0" bIns="0" rtlCol="0" anchor="t">
            <a:spAutoFit/>
          </a:bodyPr>
          <a:lstStyle>
            <a:defPPr>
              <a:defRPr lang="en-US"/>
            </a:defPPr>
            <a:lvl1pPr marL="0" algn="l" defTabSz="1587490" rtl="0" eaLnBrk="1" latinLnBrk="0" hangingPunct="1">
              <a:defRPr sz="3125" kern="1200">
                <a:solidFill>
                  <a:schemeClr val="tx1"/>
                </a:solidFill>
                <a:latin typeface="+mn-lt"/>
                <a:ea typeface="+mn-ea"/>
                <a:cs typeface="+mn-cs"/>
              </a:defRPr>
            </a:lvl1pPr>
            <a:lvl2pPr marL="793745" algn="l" defTabSz="1587490" rtl="0" eaLnBrk="1" latinLnBrk="0" hangingPunct="1">
              <a:defRPr sz="3125" kern="1200">
                <a:solidFill>
                  <a:schemeClr val="tx1"/>
                </a:solidFill>
                <a:latin typeface="+mn-lt"/>
                <a:ea typeface="+mn-ea"/>
                <a:cs typeface="+mn-cs"/>
              </a:defRPr>
            </a:lvl2pPr>
            <a:lvl3pPr marL="1587490" algn="l" defTabSz="1587490" rtl="0" eaLnBrk="1" latinLnBrk="0" hangingPunct="1">
              <a:defRPr sz="3125" kern="1200">
                <a:solidFill>
                  <a:schemeClr val="tx1"/>
                </a:solidFill>
                <a:latin typeface="+mn-lt"/>
                <a:ea typeface="+mn-ea"/>
                <a:cs typeface="+mn-cs"/>
              </a:defRPr>
            </a:lvl3pPr>
            <a:lvl4pPr marL="2381235" algn="l" defTabSz="1587490" rtl="0" eaLnBrk="1" latinLnBrk="0" hangingPunct="1">
              <a:defRPr sz="3125" kern="1200">
                <a:solidFill>
                  <a:schemeClr val="tx1"/>
                </a:solidFill>
                <a:latin typeface="+mn-lt"/>
                <a:ea typeface="+mn-ea"/>
                <a:cs typeface="+mn-cs"/>
              </a:defRPr>
            </a:lvl4pPr>
            <a:lvl5pPr marL="3174980" algn="l" defTabSz="1587490" rtl="0" eaLnBrk="1" latinLnBrk="0" hangingPunct="1">
              <a:defRPr sz="3125" kern="1200">
                <a:solidFill>
                  <a:schemeClr val="tx1"/>
                </a:solidFill>
                <a:latin typeface="+mn-lt"/>
                <a:ea typeface="+mn-ea"/>
                <a:cs typeface="+mn-cs"/>
              </a:defRPr>
            </a:lvl5pPr>
            <a:lvl6pPr marL="3968725" algn="l" defTabSz="1587490" rtl="0" eaLnBrk="1" latinLnBrk="0" hangingPunct="1">
              <a:defRPr sz="3125" kern="1200">
                <a:solidFill>
                  <a:schemeClr val="tx1"/>
                </a:solidFill>
                <a:latin typeface="+mn-lt"/>
                <a:ea typeface="+mn-ea"/>
                <a:cs typeface="+mn-cs"/>
              </a:defRPr>
            </a:lvl6pPr>
            <a:lvl7pPr marL="4762470" algn="l" defTabSz="1587490" rtl="0" eaLnBrk="1" latinLnBrk="0" hangingPunct="1">
              <a:defRPr sz="3125" kern="1200">
                <a:solidFill>
                  <a:schemeClr val="tx1"/>
                </a:solidFill>
                <a:latin typeface="+mn-lt"/>
                <a:ea typeface="+mn-ea"/>
                <a:cs typeface="+mn-cs"/>
              </a:defRPr>
            </a:lvl7pPr>
            <a:lvl8pPr marL="5556214" algn="l" defTabSz="1587490" rtl="0" eaLnBrk="1" latinLnBrk="0" hangingPunct="1">
              <a:defRPr sz="3125" kern="1200">
                <a:solidFill>
                  <a:schemeClr val="tx1"/>
                </a:solidFill>
                <a:latin typeface="+mn-lt"/>
                <a:ea typeface="+mn-ea"/>
                <a:cs typeface="+mn-cs"/>
              </a:defRPr>
            </a:lvl8pPr>
            <a:lvl9pPr marL="6349959" algn="l" defTabSz="1587490" rtl="0" eaLnBrk="1" latinLnBrk="0" hangingPunct="1">
              <a:defRPr sz="3125" kern="1200">
                <a:solidFill>
                  <a:schemeClr val="tx1"/>
                </a:solidFill>
                <a:latin typeface="+mn-lt"/>
                <a:ea typeface="+mn-ea"/>
                <a:cs typeface="+mn-cs"/>
              </a:defRPr>
            </a:lvl9pPr>
          </a:lstStyle>
          <a:p>
            <a:pPr algn="l">
              <a:lnSpc>
                <a:spcPts val="2160"/>
              </a:lnSpc>
            </a:pPr>
            <a:r>
              <a:rPr lang="en-US" sz="1542" b="1">
                <a:solidFill>
                  <a:srgbClr val="FFFFFF"/>
                </a:solidFill>
                <a:latin typeface="Calibri" panose="020F0502020204030204" pitchFamily="34" charset="0"/>
                <a:ea typeface="Canva Sans 1 Bold"/>
                <a:cs typeface="Calibri" panose="020F0502020204030204" pitchFamily="34" charset="0"/>
                <a:sym typeface="Canva Sans 1 Bold"/>
              </a:rPr>
              <a:t>Contact Us: </a:t>
            </a:r>
          </a:p>
          <a:p>
            <a:pPr algn="l">
              <a:lnSpc>
                <a:spcPts val="2160"/>
              </a:lnSpc>
            </a:pPr>
            <a:r>
              <a:rPr lang="en-US" sz="1542" b="1">
                <a:solidFill>
                  <a:srgbClr val="FFFFFF"/>
                </a:solidFill>
                <a:latin typeface="Calibri" panose="020F0502020204030204" pitchFamily="34" charset="0"/>
                <a:ea typeface="Canva Sans 1 Bold"/>
                <a:cs typeface="Calibri" panose="020F0502020204030204" pitchFamily="34" charset="0"/>
                <a:sym typeface="Canva Sans 1 Bold"/>
              </a:rPr>
              <a:t>Email:</a:t>
            </a:r>
            <a:r>
              <a:rPr lang="en-US" sz="1542">
                <a:solidFill>
                  <a:srgbClr val="FFFFFF"/>
                </a:solidFill>
                <a:latin typeface="Calibri" panose="020F0502020204030204" pitchFamily="34" charset="0"/>
                <a:ea typeface="Canva Sans 1"/>
                <a:cs typeface="Calibri" panose="020F0502020204030204" pitchFamily="34" charset="0"/>
                <a:sym typeface="Canva Sans 1"/>
              </a:rPr>
              <a:t> mah-lab@bcchr.ca</a:t>
            </a:r>
          </a:p>
          <a:p>
            <a:pPr algn="l">
              <a:lnSpc>
                <a:spcPts val="2160"/>
              </a:lnSpc>
              <a:spcBef>
                <a:spcPct val="0"/>
              </a:spcBef>
            </a:pPr>
            <a:r>
              <a:rPr lang="en-US" sz="1542" b="1">
                <a:solidFill>
                  <a:srgbClr val="FFFFFF"/>
                </a:solidFill>
                <a:latin typeface="Calibri" panose="020F0502020204030204" pitchFamily="34" charset="0"/>
                <a:ea typeface="Canva Sans 1 Bold"/>
                <a:cs typeface="Calibri" panose="020F0502020204030204" pitchFamily="34" charset="0"/>
                <a:sym typeface="Canva Sans 1 Bold"/>
              </a:rPr>
              <a:t>Phone: </a:t>
            </a:r>
            <a:r>
              <a:rPr lang="en-US" sz="1542">
                <a:solidFill>
                  <a:srgbClr val="FFFFFF"/>
                </a:solidFill>
                <a:latin typeface="Calibri" panose="020F0502020204030204" pitchFamily="34" charset="0"/>
                <a:ea typeface="Canva Sans 1"/>
                <a:cs typeface="Calibri" panose="020F0502020204030204" pitchFamily="34" charset="0"/>
                <a:sym typeface="Canva Sans 1"/>
              </a:rPr>
              <a:t>604-875-2000 ext. 4726</a:t>
            </a:r>
          </a:p>
        </p:txBody>
      </p:sp>
      <p:sp>
        <p:nvSpPr>
          <p:cNvPr id="17" name="TextBox 17"/>
          <p:cNvSpPr txBox="1"/>
          <p:nvPr/>
        </p:nvSpPr>
        <p:spPr>
          <a:xfrm>
            <a:off x="1133400" y="5926517"/>
            <a:ext cx="9601200" cy="831575"/>
          </a:xfrm>
          <a:prstGeom prst="rect">
            <a:avLst/>
          </a:prstGeom>
        </p:spPr>
        <p:txBody>
          <a:bodyPr wrap="square" lIns="0" tIns="0" rIns="0" bIns="0" rtlCol="0" anchor="t">
            <a:spAutoFit/>
          </a:bodyPr>
          <a:lstStyle>
            <a:defPPr>
              <a:defRPr lang="en-US"/>
            </a:defPPr>
            <a:lvl1pPr marL="0" algn="l" defTabSz="1587490" rtl="0" eaLnBrk="1" latinLnBrk="0" hangingPunct="1">
              <a:defRPr sz="3125" kern="1200">
                <a:solidFill>
                  <a:schemeClr val="tx1"/>
                </a:solidFill>
                <a:latin typeface="+mn-lt"/>
                <a:ea typeface="+mn-ea"/>
                <a:cs typeface="+mn-cs"/>
              </a:defRPr>
            </a:lvl1pPr>
            <a:lvl2pPr marL="793745" algn="l" defTabSz="1587490" rtl="0" eaLnBrk="1" latinLnBrk="0" hangingPunct="1">
              <a:defRPr sz="3125" kern="1200">
                <a:solidFill>
                  <a:schemeClr val="tx1"/>
                </a:solidFill>
                <a:latin typeface="+mn-lt"/>
                <a:ea typeface="+mn-ea"/>
                <a:cs typeface="+mn-cs"/>
              </a:defRPr>
            </a:lvl2pPr>
            <a:lvl3pPr marL="1587490" algn="l" defTabSz="1587490" rtl="0" eaLnBrk="1" latinLnBrk="0" hangingPunct="1">
              <a:defRPr sz="3125" kern="1200">
                <a:solidFill>
                  <a:schemeClr val="tx1"/>
                </a:solidFill>
                <a:latin typeface="+mn-lt"/>
                <a:ea typeface="+mn-ea"/>
                <a:cs typeface="+mn-cs"/>
              </a:defRPr>
            </a:lvl3pPr>
            <a:lvl4pPr marL="2381235" algn="l" defTabSz="1587490" rtl="0" eaLnBrk="1" latinLnBrk="0" hangingPunct="1">
              <a:defRPr sz="3125" kern="1200">
                <a:solidFill>
                  <a:schemeClr val="tx1"/>
                </a:solidFill>
                <a:latin typeface="+mn-lt"/>
                <a:ea typeface="+mn-ea"/>
                <a:cs typeface="+mn-cs"/>
              </a:defRPr>
            </a:lvl4pPr>
            <a:lvl5pPr marL="3174980" algn="l" defTabSz="1587490" rtl="0" eaLnBrk="1" latinLnBrk="0" hangingPunct="1">
              <a:defRPr sz="3125" kern="1200">
                <a:solidFill>
                  <a:schemeClr val="tx1"/>
                </a:solidFill>
                <a:latin typeface="+mn-lt"/>
                <a:ea typeface="+mn-ea"/>
                <a:cs typeface="+mn-cs"/>
              </a:defRPr>
            </a:lvl5pPr>
            <a:lvl6pPr marL="3968725" algn="l" defTabSz="1587490" rtl="0" eaLnBrk="1" latinLnBrk="0" hangingPunct="1">
              <a:defRPr sz="3125" kern="1200">
                <a:solidFill>
                  <a:schemeClr val="tx1"/>
                </a:solidFill>
                <a:latin typeface="+mn-lt"/>
                <a:ea typeface="+mn-ea"/>
                <a:cs typeface="+mn-cs"/>
              </a:defRPr>
            </a:lvl6pPr>
            <a:lvl7pPr marL="4762470" algn="l" defTabSz="1587490" rtl="0" eaLnBrk="1" latinLnBrk="0" hangingPunct="1">
              <a:defRPr sz="3125" kern="1200">
                <a:solidFill>
                  <a:schemeClr val="tx1"/>
                </a:solidFill>
                <a:latin typeface="+mn-lt"/>
                <a:ea typeface="+mn-ea"/>
                <a:cs typeface="+mn-cs"/>
              </a:defRPr>
            </a:lvl7pPr>
            <a:lvl8pPr marL="5556214" algn="l" defTabSz="1587490" rtl="0" eaLnBrk="1" latinLnBrk="0" hangingPunct="1">
              <a:defRPr sz="3125" kern="1200">
                <a:solidFill>
                  <a:schemeClr val="tx1"/>
                </a:solidFill>
                <a:latin typeface="+mn-lt"/>
                <a:ea typeface="+mn-ea"/>
                <a:cs typeface="+mn-cs"/>
              </a:defRPr>
            </a:lvl8pPr>
            <a:lvl9pPr marL="6349959" algn="l" defTabSz="1587490" rtl="0" eaLnBrk="1" latinLnBrk="0" hangingPunct="1">
              <a:defRPr sz="3125" kern="1200">
                <a:solidFill>
                  <a:schemeClr val="tx1"/>
                </a:solidFill>
                <a:latin typeface="+mn-lt"/>
                <a:ea typeface="+mn-ea"/>
                <a:cs typeface="+mn-cs"/>
              </a:defRPr>
            </a:lvl9pPr>
          </a:lstStyle>
          <a:p>
            <a:pPr algn="r">
              <a:lnSpc>
                <a:spcPts val="1578"/>
              </a:lnSpc>
            </a:pPr>
            <a:r>
              <a:rPr lang="en-US" sz="1127" dirty="0">
                <a:solidFill>
                  <a:srgbClr val="FFFFFF"/>
                </a:solidFill>
                <a:latin typeface="Calibri" panose="020F0502020204030204" pitchFamily="34" charset="0"/>
                <a:ea typeface="Canva Sans 1"/>
                <a:cs typeface="Calibri" panose="020F0502020204030204" pitchFamily="34" charset="0"/>
                <a:sym typeface="Canva Sans 1"/>
              </a:rPr>
              <a:t>Study approved by the University of British Columbia / Children’s and Women’s </a:t>
            </a:r>
          </a:p>
          <a:p>
            <a:pPr algn="r">
              <a:lnSpc>
                <a:spcPts val="1578"/>
              </a:lnSpc>
            </a:pPr>
            <a:r>
              <a:rPr lang="en-US" sz="1127" dirty="0">
                <a:solidFill>
                  <a:srgbClr val="FFFFFF"/>
                </a:solidFill>
                <a:latin typeface="Calibri" panose="020F0502020204030204" pitchFamily="34" charset="0"/>
                <a:ea typeface="Canva Sans 1"/>
                <a:cs typeface="Calibri" panose="020F0502020204030204" pitchFamily="34" charset="0"/>
                <a:sym typeface="Canva Sans 1"/>
              </a:rPr>
              <a:t>Health Centre of British Columbia Research Ethics Board (UBC C&amp;W REB)</a:t>
            </a:r>
          </a:p>
          <a:p>
            <a:pPr algn="r">
              <a:lnSpc>
                <a:spcPts val="1578"/>
              </a:lnSpc>
            </a:pPr>
            <a:endParaRPr lang="en-US" sz="1127" dirty="0">
              <a:solidFill>
                <a:srgbClr val="FFFFFF"/>
              </a:solidFill>
              <a:latin typeface="Calibri" panose="020F0502020204030204" pitchFamily="34" charset="0"/>
              <a:ea typeface="Canva Sans 1"/>
              <a:cs typeface="Calibri" panose="020F0502020204030204" pitchFamily="34" charset="0"/>
              <a:sym typeface="Canva Sans 1"/>
            </a:endParaRPr>
          </a:p>
          <a:p>
            <a:pPr algn="r">
              <a:lnSpc>
                <a:spcPts val="1578"/>
              </a:lnSpc>
            </a:pPr>
            <a:r>
              <a:rPr lang="en-US" sz="1127" dirty="0">
                <a:solidFill>
                  <a:srgbClr val="FFFFFF"/>
                </a:solidFill>
                <a:latin typeface="Calibri" panose="020F0502020204030204" pitchFamily="34" charset="0"/>
                <a:ea typeface="Canva Sans 1"/>
                <a:cs typeface="Calibri" panose="020F0502020204030204" pitchFamily="34" charset="0"/>
                <a:sym typeface="Canva Sans 1"/>
              </a:rPr>
              <a:t>H25-04116</a:t>
            </a:r>
          </a:p>
        </p:txBody>
      </p:sp>
      <p:sp>
        <p:nvSpPr>
          <p:cNvPr id="18" name="TextBox 18"/>
          <p:cNvSpPr txBox="1"/>
          <p:nvPr/>
        </p:nvSpPr>
        <p:spPr>
          <a:xfrm>
            <a:off x="1520220" y="2711062"/>
            <a:ext cx="2366319" cy="1680525"/>
          </a:xfrm>
          <a:prstGeom prst="rect">
            <a:avLst/>
          </a:prstGeom>
        </p:spPr>
        <p:txBody>
          <a:bodyPr wrap="square" lIns="0" tIns="0" rIns="0" bIns="0" rtlCol="0" anchor="t">
            <a:spAutoFit/>
          </a:bodyPr>
          <a:lstStyle>
            <a:defPPr>
              <a:defRPr lang="en-US"/>
            </a:defPPr>
            <a:lvl1pPr marL="0" algn="l" defTabSz="1587490" rtl="0" eaLnBrk="1" latinLnBrk="0" hangingPunct="1">
              <a:defRPr sz="3125" kern="1200">
                <a:solidFill>
                  <a:schemeClr val="tx1"/>
                </a:solidFill>
                <a:latin typeface="+mn-lt"/>
                <a:ea typeface="+mn-ea"/>
                <a:cs typeface="+mn-cs"/>
              </a:defRPr>
            </a:lvl1pPr>
            <a:lvl2pPr marL="793745" algn="l" defTabSz="1587490" rtl="0" eaLnBrk="1" latinLnBrk="0" hangingPunct="1">
              <a:defRPr sz="3125" kern="1200">
                <a:solidFill>
                  <a:schemeClr val="tx1"/>
                </a:solidFill>
                <a:latin typeface="+mn-lt"/>
                <a:ea typeface="+mn-ea"/>
                <a:cs typeface="+mn-cs"/>
              </a:defRPr>
            </a:lvl2pPr>
            <a:lvl3pPr marL="1587490" algn="l" defTabSz="1587490" rtl="0" eaLnBrk="1" latinLnBrk="0" hangingPunct="1">
              <a:defRPr sz="3125" kern="1200">
                <a:solidFill>
                  <a:schemeClr val="tx1"/>
                </a:solidFill>
                <a:latin typeface="+mn-lt"/>
                <a:ea typeface="+mn-ea"/>
                <a:cs typeface="+mn-cs"/>
              </a:defRPr>
            </a:lvl3pPr>
            <a:lvl4pPr marL="2381235" algn="l" defTabSz="1587490" rtl="0" eaLnBrk="1" latinLnBrk="0" hangingPunct="1">
              <a:defRPr sz="3125" kern="1200">
                <a:solidFill>
                  <a:schemeClr val="tx1"/>
                </a:solidFill>
                <a:latin typeface="+mn-lt"/>
                <a:ea typeface="+mn-ea"/>
                <a:cs typeface="+mn-cs"/>
              </a:defRPr>
            </a:lvl4pPr>
            <a:lvl5pPr marL="3174980" algn="l" defTabSz="1587490" rtl="0" eaLnBrk="1" latinLnBrk="0" hangingPunct="1">
              <a:defRPr sz="3125" kern="1200">
                <a:solidFill>
                  <a:schemeClr val="tx1"/>
                </a:solidFill>
                <a:latin typeface="+mn-lt"/>
                <a:ea typeface="+mn-ea"/>
                <a:cs typeface="+mn-cs"/>
              </a:defRPr>
            </a:lvl5pPr>
            <a:lvl6pPr marL="3968725" algn="l" defTabSz="1587490" rtl="0" eaLnBrk="1" latinLnBrk="0" hangingPunct="1">
              <a:defRPr sz="3125" kern="1200">
                <a:solidFill>
                  <a:schemeClr val="tx1"/>
                </a:solidFill>
                <a:latin typeface="+mn-lt"/>
                <a:ea typeface="+mn-ea"/>
                <a:cs typeface="+mn-cs"/>
              </a:defRPr>
            </a:lvl6pPr>
            <a:lvl7pPr marL="4762470" algn="l" defTabSz="1587490" rtl="0" eaLnBrk="1" latinLnBrk="0" hangingPunct="1">
              <a:defRPr sz="3125" kern="1200">
                <a:solidFill>
                  <a:schemeClr val="tx1"/>
                </a:solidFill>
                <a:latin typeface="+mn-lt"/>
                <a:ea typeface="+mn-ea"/>
                <a:cs typeface="+mn-cs"/>
              </a:defRPr>
            </a:lvl7pPr>
            <a:lvl8pPr marL="5556214" algn="l" defTabSz="1587490" rtl="0" eaLnBrk="1" latinLnBrk="0" hangingPunct="1">
              <a:defRPr sz="3125" kern="1200">
                <a:solidFill>
                  <a:schemeClr val="tx1"/>
                </a:solidFill>
                <a:latin typeface="+mn-lt"/>
                <a:ea typeface="+mn-ea"/>
                <a:cs typeface="+mn-cs"/>
              </a:defRPr>
            </a:lvl8pPr>
            <a:lvl9pPr marL="6349959" algn="l" defTabSz="1587490" rtl="0" eaLnBrk="1" latinLnBrk="0" hangingPunct="1">
              <a:defRPr sz="3125" kern="1200">
                <a:solidFill>
                  <a:schemeClr val="tx1"/>
                </a:solidFill>
                <a:latin typeface="+mn-lt"/>
                <a:ea typeface="+mn-ea"/>
                <a:cs typeface="+mn-cs"/>
              </a:defRPr>
            </a:lvl9pPr>
          </a:lstStyle>
          <a:p>
            <a:pPr algn="ctr">
              <a:lnSpc>
                <a:spcPts val="2820"/>
              </a:lnSpc>
            </a:pPr>
            <a:r>
              <a:rPr lang="en-US" sz="2100" b="1" dirty="0">
                <a:solidFill>
                  <a:srgbClr val="000000"/>
                </a:solidFill>
                <a:latin typeface="Calibri" panose="020F0502020204030204" pitchFamily="34" charset="0"/>
                <a:ea typeface="League Spartan"/>
                <a:cs typeface="Calibri" panose="020F0502020204030204" pitchFamily="34" charset="0"/>
                <a:sym typeface="League Spartan"/>
              </a:rPr>
              <a:t>Earn a $25 </a:t>
            </a:r>
          </a:p>
          <a:p>
            <a:pPr algn="ctr">
              <a:lnSpc>
                <a:spcPts val="2573"/>
              </a:lnSpc>
            </a:pPr>
            <a:r>
              <a:rPr lang="en-US" sz="2100" b="1" dirty="0">
                <a:solidFill>
                  <a:srgbClr val="000000"/>
                </a:solidFill>
                <a:latin typeface="Calibri" panose="020F0502020204030204" pitchFamily="34" charset="0"/>
                <a:ea typeface="League Spartan"/>
                <a:cs typeface="Calibri" panose="020F0502020204030204" pitchFamily="34" charset="0"/>
                <a:sym typeface="League Spartan"/>
              </a:rPr>
              <a:t>e-gift card and </a:t>
            </a:r>
          </a:p>
          <a:p>
            <a:pPr algn="ctr">
              <a:lnSpc>
                <a:spcPts val="2573"/>
              </a:lnSpc>
            </a:pPr>
            <a:r>
              <a:rPr lang="en-US" sz="2100" b="1" dirty="0">
                <a:solidFill>
                  <a:srgbClr val="000000"/>
                </a:solidFill>
                <a:latin typeface="Calibri" panose="020F0502020204030204" pitchFamily="34" charset="0"/>
                <a:ea typeface="League Spartan"/>
                <a:cs typeface="Calibri" panose="020F0502020204030204" pitchFamily="34" charset="0"/>
                <a:sym typeface="League Spartan"/>
              </a:rPr>
              <a:t>receive a personalized </a:t>
            </a:r>
          </a:p>
          <a:p>
            <a:pPr algn="ctr">
              <a:lnSpc>
                <a:spcPts val="2573"/>
              </a:lnSpc>
              <a:spcBef>
                <a:spcPct val="0"/>
              </a:spcBef>
            </a:pPr>
            <a:r>
              <a:rPr lang="en-US" sz="2100" b="1" dirty="0">
                <a:solidFill>
                  <a:srgbClr val="000000"/>
                </a:solidFill>
                <a:latin typeface="Calibri" panose="020F0502020204030204" pitchFamily="34" charset="0"/>
                <a:ea typeface="League Spartan"/>
                <a:cs typeface="Calibri" panose="020F0502020204030204" pitchFamily="34" charset="0"/>
                <a:sym typeface="League Spartan"/>
              </a:rPr>
              <a:t>preference profile</a:t>
            </a:r>
          </a:p>
        </p:txBody>
      </p:sp>
      <p:grpSp>
        <p:nvGrpSpPr>
          <p:cNvPr id="27" name="Group 9">
            <a:extLst>
              <a:ext uri="{FF2B5EF4-FFF2-40B4-BE49-F238E27FC236}">
                <a16:creationId xmlns:a16="http://schemas.microsoft.com/office/drawing/2014/main" id="{4A8861D5-BC6E-7397-7E64-409440EE2972}"/>
              </a:ext>
            </a:extLst>
          </p:cNvPr>
          <p:cNvGrpSpPr/>
          <p:nvPr/>
        </p:nvGrpSpPr>
        <p:grpSpPr>
          <a:xfrm rot="794409">
            <a:off x="8593952" y="1568475"/>
            <a:ext cx="2283044" cy="2339496"/>
            <a:chOff x="0" y="0"/>
            <a:chExt cx="861191" cy="798557"/>
          </a:xfrm>
        </p:grpSpPr>
        <p:sp>
          <p:nvSpPr>
            <p:cNvPr id="28" name="Freeform 10">
              <a:extLst>
                <a:ext uri="{FF2B5EF4-FFF2-40B4-BE49-F238E27FC236}">
                  <a16:creationId xmlns:a16="http://schemas.microsoft.com/office/drawing/2014/main" id="{52FCF332-A321-1DCA-EF57-4CDE2E36C220}"/>
                </a:ext>
              </a:extLst>
            </p:cNvPr>
            <p:cNvSpPr/>
            <p:nvPr/>
          </p:nvSpPr>
          <p:spPr>
            <a:xfrm>
              <a:off x="0" y="0"/>
              <a:ext cx="861191" cy="798557"/>
            </a:xfrm>
            <a:custGeom>
              <a:avLst/>
              <a:gdLst/>
              <a:ahLst/>
              <a:cxnLst/>
              <a:rect l="l" t="t" r="r" b="b"/>
              <a:pathLst>
                <a:path w="861191" h="798557">
                  <a:moveTo>
                    <a:pt x="430596" y="0"/>
                  </a:moveTo>
                  <a:cubicBezTo>
                    <a:pt x="192784" y="0"/>
                    <a:pt x="0" y="178763"/>
                    <a:pt x="0" y="399279"/>
                  </a:cubicBezTo>
                  <a:cubicBezTo>
                    <a:pt x="0" y="619794"/>
                    <a:pt x="192784" y="798557"/>
                    <a:pt x="430596" y="798557"/>
                  </a:cubicBezTo>
                  <a:cubicBezTo>
                    <a:pt x="668407" y="798557"/>
                    <a:pt x="861191" y="619794"/>
                    <a:pt x="861191" y="399279"/>
                  </a:cubicBezTo>
                  <a:cubicBezTo>
                    <a:pt x="861191" y="178763"/>
                    <a:pt x="668407" y="0"/>
                    <a:pt x="430596" y="0"/>
                  </a:cubicBezTo>
                  <a:close/>
                </a:path>
              </a:pathLst>
            </a:custGeom>
            <a:solidFill>
              <a:srgbClr val="FFE7C2"/>
            </a:solidFill>
          </p:spPr>
          <p:txBody>
            <a:bodyPr/>
            <a:lstStyle>
              <a:defPPr>
                <a:defRPr lang="en-US"/>
              </a:defPPr>
              <a:lvl1pPr marL="0" algn="l" defTabSz="1587490" rtl="0" eaLnBrk="1" latinLnBrk="0" hangingPunct="1">
                <a:defRPr sz="3125" kern="1200">
                  <a:solidFill>
                    <a:schemeClr val="tx1"/>
                  </a:solidFill>
                  <a:latin typeface="+mn-lt"/>
                  <a:ea typeface="+mn-ea"/>
                  <a:cs typeface="+mn-cs"/>
                </a:defRPr>
              </a:lvl1pPr>
              <a:lvl2pPr marL="793745" algn="l" defTabSz="1587490" rtl="0" eaLnBrk="1" latinLnBrk="0" hangingPunct="1">
                <a:defRPr sz="3125" kern="1200">
                  <a:solidFill>
                    <a:schemeClr val="tx1"/>
                  </a:solidFill>
                  <a:latin typeface="+mn-lt"/>
                  <a:ea typeface="+mn-ea"/>
                  <a:cs typeface="+mn-cs"/>
                </a:defRPr>
              </a:lvl2pPr>
              <a:lvl3pPr marL="1587490" algn="l" defTabSz="1587490" rtl="0" eaLnBrk="1" latinLnBrk="0" hangingPunct="1">
                <a:defRPr sz="3125" kern="1200">
                  <a:solidFill>
                    <a:schemeClr val="tx1"/>
                  </a:solidFill>
                  <a:latin typeface="+mn-lt"/>
                  <a:ea typeface="+mn-ea"/>
                  <a:cs typeface="+mn-cs"/>
                </a:defRPr>
              </a:lvl3pPr>
              <a:lvl4pPr marL="2381235" algn="l" defTabSz="1587490" rtl="0" eaLnBrk="1" latinLnBrk="0" hangingPunct="1">
                <a:defRPr sz="3125" kern="1200">
                  <a:solidFill>
                    <a:schemeClr val="tx1"/>
                  </a:solidFill>
                  <a:latin typeface="+mn-lt"/>
                  <a:ea typeface="+mn-ea"/>
                  <a:cs typeface="+mn-cs"/>
                </a:defRPr>
              </a:lvl4pPr>
              <a:lvl5pPr marL="3174980" algn="l" defTabSz="1587490" rtl="0" eaLnBrk="1" latinLnBrk="0" hangingPunct="1">
                <a:defRPr sz="3125" kern="1200">
                  <a:solidFill>
                    <a:schemeClr val="tx1"/>
                  </a:solidFill>
                  <a:latin typeface="+mn-lt"/>
                  <a:ea typeface="+mn-ea"/>
                  <a:cs typeface="+mn-cs"/>
                </a:defRPr>
              </a:lvl5pPr>
              <a:lvl6pPr marL="3968725" algn="l" defTabSz="1587490" rtl="0" eaLnBrk="1" latinLnBrk="0" hangingPunct="1">
                <a:defRPr sz="3125" kern="1200">
                  <a:solidFill>
                    <a:schemeClr val="tx1"/>
                  </a:solidFill>
                  <a:latin typeface="+mn-lt"/>
                  <a:ea typeface="+mn-ea"/>
                  <a:cs typeface="+mn-cs"/>
                </a:defRPr>
              </a:lvl6pPr>
              <a:lvl7pPr marL="4762470" algn="l" defTabSz="1587490" rtl="0" eaLnBrk="1" latinLnBrk="0" hangingPunct="1">
                <a:defRPr sz="3125" kern="1200">
                  <a:solidFill>
                    <a:schemeClr val="tx1"/>
                  </a:solidFill>
                  <a:latin typeface="+mn-lt"/>
                  <a:ea typeface="+mn-ea"/>
                  <a:cs typeface="+mn-cs"/>
                </a:defRPr>
              </a:lvl7pPr>
              <a:lvl8pPr marL="5556214" algn="l" defTabSz="1587490" rtl="0" eaLnBrk="1" latinLnBrk="0" hangingPunct="1">
                <a:defRPr sz="3125" kern="1200">
                  <a:solidFill>
                    <a:schemeClr val="tx1"/>
                  </a:solidFill>
                  <a:latin typeface="+mn-lt"/>
                  <a:ea typeface="+mn-ea"/>
                  <a:cs typeface="+mn-cs"/>
                </a:defRPr>
              </a:lvl8pPr>
              <a:lvl9pPr marL="6349959" algn="l" defTabSz="1587490" rtl="0" eaLnBrk="1" latinLnBrk="0" hangingPunct="1">
                <a:defRPr sz="3125" kern="1200">
                  <a:solidFill>
                    <a:schemeClr val="tx1"/>
                  </a:solidFill>
                  <a:latin typeface="+mn-lt"/>
                  <a:ea typeface="+mn-ea"/>
                  <a:cs typeface="+mn-cs"/>
                </a:defRPr>
              </a:lvl9pPr>
            </a:lstStyle>
            <a:p>
              <a:endParaRPr lang="en-US" sz="4688">
                <a:latin typeface="Calibri" panose="020F0502020204030204" pitchFamily="34" charset="0"/>
                <a:cs typeface="Calibri" panose="020F0502020204030204" pitchFamily="34" charset="0"/>
              </a:endParaRPr>
            </a:p>
          </p:txBody>
        </p:sp>
        <p:sp>
          <p:nvSpPr>
            <p:cNvPr id="29" name="TextBox 11">
              <a:extLst>
                <a:ext uri="{FF2B5EF4-FFF2-40B4-BE49-F238E27FC236}">
                  <a16:creationId xmlns:a16="http://schemas.microsoft.com/office/drawing/2014/main" id="{9E5D071F-AA51-78C4-53E3-095782DB6ABD}"/>
                </a:ext>
              </a:extLst>
            </p:cNvPr>
            <p:cNvSpPr txBox="1"/>
            <p:nvPr/>
          </p:nvSpPr>
          <p:spPr>
            <a:xfrm>
              <a:off x="80737" y="55815"/>
              <a:ext cx="699718" cy="667878"/>
            </a:xfrm>
            <a:prstGeom prst="rect">
              <a:avLst/>
            </a:prstGeom>
          </p:spPr>
          <p:txBody>
            <a:bodyPr lIns="64863" tIns="64863" rIns="64863" bIns="64863" rtlCol="0" anchor="ctr"/>
            <a:lstStyle>
              <a:defPPr>
                <a:defRPr lang="en-US"/>
              </a:defPPr>
              <a:lvl1pPr marL="0" algn="l" defTabSz="1587490" rtl="0" eaLnBrk="1" latinLnBrk="0" hangingPunct="1">
                <a:defRPr sz="3125" kern="1200">
                  <a:solidFill>
                    <a:schemeClr val="tx1"/>
                  </a:solidFill>
                  <a:latin typeface="+mn-lt"/>
                  <a:ea typeface="+mn-ea"/>
                  <a:cs typeface="+mn-cs"/>
                </a:defRPr>
              </a:lvl1pPr>
              <a:lvl2pPr marL="793745" algn="l" defTabSz="1587490" rtl="0" eaLnBrk="1" latinLnBrk="0" hangingPunct="1">
                <a:defRPr sz="3125" kern="1200">
                  <a:solidFill>
                    <a:schemeClr val="tx1"/>
                  </a:solidFill>
                  <a:latin typeface="+mn-lt"/>
                  <a:ea typeface="+mn-ea"/>
                  <a:cs typeface="+mn-cs"/>
                </a:defRPr>
              </a:lvl2pPr>
              <a:lvl3pPr marL="1587490" algn="l" defTabSz="1587490" rtl="0" eaLnBrk="1" latinLnBrk="0" hangingPunct="1">
                <a:defRPr sz="3125" kern="1200">
                  <a:solidFill>
                    <a:schemeClr val="tx1"/>
                  </a:solidFill>
                  <a:latin typeface="+mn-lt"/>
                  <a:ea typeface="+mn-ea"/>
                  <a:cs typeface="+mn-cs"/>
                </a:defRPr>
              </a:lvl3pPr>
              <a:lvl4pPr marL="2381235" algn="l" defTabSz="1587490" rtl="0" eaLnBrk="1" latinLnBrk="0" hangingPunct="1">
                <a:defRPr sz="3125" kern="1200">
                  <a:solidFill>
                    <a:schemeClr val="tx1"/>
                  </a:solidFill>
                  <a:latin typeface="+mn-lt"/>
                  <a:ea typeface="+mn-ea"/>
                  <a:cs typeface="+mn-cs"/>
                </a:defRPr>
              </a:lvl4pPr>
              <a:lvl5pPr marL="3174980" algn="l" defTabSz="1587490" rtl="0" eaLnBrk="1" latinLnBrk="0" hangingPunct="1">
                <a:defRPr sz="3125" kern="1200">
                  <a:solidFill>
                    <a:schemeClr val="tx1"/>
                  </a:solidFill>
                  <a:latin typeface="+mn-lt"/>
                  <a:ea typeface="+mn-ea"/>
                  <a:cs typeface="+mn-cs"/>
                </a:defRPr>
              </a:lvl5pPr>
              <a:lvl6pPr marL="3968725" algn="l" defTabSz="1587490" rtl="0" eaLnBrk="1" latinLnBrk="0" hangingPunct="1">
                <a:defRPr sz="3125" kern="1200">
                  <a:solidFill>
                    <a:schemeClr val="tx1"/>
                  </a:solidFill>
                  <a:latin typeface="+mn-lt"/>
                  <a:ea typeface="+mn-ea"/>
                  <a:cs typeface="+mn-cs"/>
                </a:defRPr>
              </a:lvl6pPr>
              <a:lvl7pPr marL="4762470" algn="l" defTabSz="1587490" rtl="0" eaLnBrk="1" latinLnBrk="0" hangingPunct="1">
                <a:defRPr sz="3125" kern="1200">
                  <a:solidFill>
                    <a:schemeClr val="tx1"/>
                  </a:solidFill>
                  <a:latin typeface="+mn-lt"/>
                  <a:ea typeface="+mn-ea"/>
                  <a:cs typeface="+mn-cs"/>
                </a:defRPr>
              </a:lvl7pPr>
              <a:lvl8pPr marL="5556214" algn="l" defTabSz="1587490" rtl="0" eaLnBrk="1" latinLnBrk="0" hangingPunct="1">
                <a:defRPr sz="3125" kern="1200">
                  <a:solidFill>
                    <a:schemeClr val="tx1"/>
                  </a:solidFill>
                  <a:latin typeface="+mn-lt"/>
                  <a:ea typeface="+mn-ea"/>
                  <a:cs typeface="+mn-cs"/>
                </a:defRPr>
              </a:lvl8pPr>
              <a:lvl9pPr marL="6349959" algn="l" defTabSz="1587490" rtl="0" eaLnBrk="1" latinLnBrk="0" hangingPunct="1">
                <a:defRPr sz="3125" kern="1200">
                  <a:solidFill>
                    <a:schemeClr val="tx1"/>
                  </a:solidFill>
                  <a:latin typeface="+mn-lt"/>
                  <a:ea typeface="+mn-ea"/>
                  <a:cs typeface="+mn-cs"/>
                </a:defRPr>
              </a:lvl9pPr>
            </a:lstStyle>
            <a:p>
              <a:pPr algn="ctr">
                <a:lnSpc>
                  <a:spcPts val="1569"/>
                </a:lnSpc>
              </a:pPr>
              <a:endParaRPr sz="4688">
                <a:latin typeface="Calibri" panose="020F0502020204030204" pitchFamily="34" charset="0"/>
                <a:cs typeface="Calibri" panose="020F0502020204030204" pitchFamily="34" charset="0"/>
              </a:endParaRPr>
            </a:p>
          </p:txBody>
        </p:sp>
      </p:grpSp>
      <p:sp>
        <p:nvSpPr>
          <p:cNvPr id="30" name="TextBox 18">
            <a:extLst>
              <a:ext uri="{FF2B5EF4-FFF2-40B4-BE49-F238E27FC236}">
                <a16:creationId xmlns:a16="http://schemas.microsoft.com/office/drawing/2014/main" id="{0A1B94CB-90E6-E94E-7711-9861DFD3E4E9}"/>
              </a:ext>
            </a:extLst>
          </p:cNvPr>
          <p:cNvSpPr txBox="1"/>
          <p:nvPr/>
        </p:nvSpPr>
        <p:spPr>
          <a:xfrm>
            <a:off x="8651517" y="2121516"/>
            <a:ext cx="2167911" cy="1292661"/>
          </a:xfrm>
          <a:prstGeom prst="rect">
            <a:avLst/>
          </a:prstGeom>
        </p:spPr>
        <p:txBody>
          <a:bodyPr wrap="square" lIns="0" tIns="0" rIns="0" bIns="0" rtlCol="0" anchor="t">
            <a:spAutoFit/>
          </a:bodyPr>
          <a:lstStyle>
            <a:defPPr>
              <a:defRPr lang="en-US"/>
            </a:defPPr>
            <a:lvl1pPr marL="0" algn="l" defTabSz="1587490" rtl="0" eaLnBrk="1" latinLnBrk="0" hangingPunct="1">
              <a:defRPr sz="3125" kern="1200">
                <a:solidFill>
                  <a:schemeClr val="tx1"/>
                </a:solidFill>
                <a:latin typeface="+mn-lt"/>
                <a:ea typeface="+mn-ea"/>
                <a:cs typeface="+mn-cs"/>
              </a:defRPr>
            </a:lvl1pPr>
            <a:lvl2pPr marL="793745" algn="l" defTabSz="1587490" rtl="0" eaLnBrk="1" latinLnBrk="0" hangingPunct="1">
              <a:defRPr sz="3125" kern="1200">
                <a:solidFill>
                  <a:schemeClr val="tx1"/>
                </a:solidFill>
                <a:latin typeface="+mn-lt"/>
                <a:ea typeface="+mn-ea"/>
                <a:cs typeface="+mn-cs"/>
              </a:defRPr>
            </a:lvl2pPr>
            <a:lvl3pPr marL="1587490" algn="l" defTabSz="1587490" rtl="0" eaLnBrk="1" latinLnBrk="0" hangingPunct="1">
              <a:defRPr sz="3125" kern="1200">
                <a:solidFill>
                  <a:schemeClr val="tx1"/>
                </a:solidFill>
                <a:latin typeface="+mn-lt"/>
                <a:ea typeface="+mn-ea"/>
                <a:cs typeface="+mn-cs"/>
              </a:defRPr>
            </a:lvl3pPr>
            <a:lvl4pPr marL="2381235" algn="l" defTabSz="1587490" rtl="0" eaLnBrk="1" latinLnBrk="0" hangingPunct="1">
              <a:defRPr sz="3125" kern="1200">
                <a:solidFill>
                  <a:schemeClr val="tx1"/>
                </a:solidFill>
                <a:latin typeface="+mn-lt"/>
                <a:ea typeface="+mn-ea"/>
                <a:cs typeface="+mn-cs"/>
              </a:defRPr>
            </a:lvl4pPr>
            <a:lvl5pPr marL="3174980" algn="l" defTabSz="1587490" rtl="0" eaLnBrk="1" latinLnBrk="0" hangingPunct="1">
              <a:defRPr sz="3125" kern="1200">
                <a:solidFill>
                  <a:schemeClr val="tx1"/>
                </a:solidFill>
                <a:latin typeface="+mn-lt"/>
                <a:ea typeface="+mn-ea"/>
                <a:cs typeface="+mn-cs"/>
              </a:defRPr>
            </a:lvl5pPr>
            <a:lvl6pPr marL="3968725" algn="l" defTabSz="1587490" rtl="0" eaLnBrk="1" latinLnBrk="0" hangingPunct="1">
              <a:defRPr sz="3125" kern="1200">
                <a:solidFill>
                  <a:schemeClr val="tx1"/>
                </a:solidFill>
                <a:latin typeface="+mn-lt"/>
                <a:ea typeface="+mn-ea"/>
                <a:cs typeface="+mn-cs"/>
              </a:defRPr>
            </a:lvl6pPr>
            <a:lvl7pPr marL="4762470" algn="l" defTabSz="1587490" rtl="0" eaLnBrk="1" latinLnBrk="0" hangingPunct="1">
              <a:defRPr sz="3125" kern="1200">
                <a:solidFill>
                  <a:schemeClr val="tx1"/>
                </a:solidFill>
                <a:latin typeface="+mn-lt"/>
                <a:ea typeface="+mn-ea"/>
                <a:cs typeface="+mn-cs"/>
              </a:defRPr>
            </a:lvl7pPr>
            <a:lvl8pPr marL="5556214" algn="l" defTabSz="1587490" rtl="0" eaLnBrk="1" latinLnBrk="0" hangingPunct="1">
              <a:defRPr sz="3125" kern="1200">
                <a:solidFill>
                  <a:schemeClr val="tx1"/>
                </a:solidFill>
                <a:latin typeface="+mn-lt"/>
                <a:ea typeface="+mn-ea"/>
                <a:cs typeface="+mn-cs"/>
              </a:defRPr>
            </a:lvl8pPr>
            <a:lvl9pPr marL="6349959" algn="l" defTabSz="1587490" rtl="0" eaLnBrk="1" latinLnBrk="0" hangingPunct="1">
              <a:defRPr sz="3125" kern="1200">
                <a:solidFill>
                  <a:schemeClr val="tx1"/>
                </a:solidFill>
                <a:latin typeface="+mn-lt"/>
                <a:ea typeface="+mn-ea"/>
                <a:cs typeface="+mn-cs"/>
              </a:defRPr>
            </a:lvl9pPr>
          </a:lstStyle>
          <a:p>
            <a:pPr algn="ctr"/>
            <a:r>
              <a:rPr lang="en-US" sz="2100" b="1" dirty="0">
                <a:latin typeface="Calibri" panose="020F0502020204030204" pitchFamily="34" charset="0"/>
                <a:cs typeface="Calibri" panose="020F0502020204030204" pitchFamily="34" charset="0"/>
              </a:rPr>
              <a:t>Participate in a one-time online survey (30-60 minutes)</a:t>
            </a:r>
            <a:endParaRPr lang="en-US" sz="2100" b="1" kern="100" dirty="0">
              <a:latin typeface="Calibri" panose="020F0502020204030204" pitchFamily="34" charset="0"/>
              <a:ea typeface="DengXian" panose="02010600030101010101" pitchFamily="2" charset="-122"/>
              <a:cs typeface="Calibri" panose="020F0502020204030204" pitchFamily="34" charset="0"/>
              <a:hlinkClick r:id="rId7">
                <a:extLst>
                  <a:ext uri="{A12FA001-AC4F-418D-AE19-62706E023703}">
                    <ahyp:hlinkClr xmlns:ahyp="http://schemas.microsoft.com/office/drawing/2018/hyperlinkcolor" val="tx"/>
                  </a:ext>
                </a:extLst>
              </a:hlinkClick>
            </a:endParaRPr>
          </a:p>
        </p:txBody>
      </p:sp>
      <p:sp>
        <p:nvSpPr>
          <p:cNvPr id="4" name="TextBox 4"/>
          <p:cNvSpPr txBox="1"/>
          <p:nvPr/>
        </p:nvSpPr>
        <p:spPr>
          <a:xfrm>
            <a:off x="3607532" y="1626326"/>
            <a:ext cx="5047203" cy="1107996"/>
          </a:xfrm>
          <a:prstGeom prst="rect">
            <a:avLst/>
          </a:prstGeom>
        </p:spPr>
        <p:txBody>
          <a:bodyPr wrap="square" lIns="0" tIns="0" rIns="0" bIns="0" rtlCol="0" anchor="t">
            <a:spAutoFit/>
          </a:bodyPr>
          <a:lstStyle>
            <a:defPPr>
              <a:defRPr lang="en-US"/>
            </a:defPPr>
            <a:lvl1pPr marL="0" algn="l" defTabSz="1587490" rtl="0" eaLnBrk="1" latinLnBrk="0" hangingPunct="1">
              <a:defRPr sz="3125" kern="1200">
                <a:solidFill>
                  <a:schemeClr val="tx1"/>
                </a:solidFill>
                <a:latin typeface="+mn-lt"/>
                <a:ea typeface="+mn-ea"/>
                <a:cs typeface="+mn-cs"/>
              </a:defRPr>
            </a:lvl1pPr>
            <a:lvl2pPr marL="793745" algn="l" defTabSz="1587490" rtl="0" eaLnBrk="1" latinLnBrk="0" hangingPunct="1">
              <a:defRPr sz="3125" kern="1200">
                <a:solidFill>
                  <a:schemeClr val="tx1"/>
                </a:solidFill>
                <a:latin typeface="+mn-lt"/>
                <a:ea typeface="+mn-ea"/>
                <a:cs typeface="+mn-cs"/>
              </a:defRPr>
            </a:lvl2pPr>
            <a:lvl3pPr marL="1587490" algn="l" defTabSz="1587490" rtl="0" eaLnBrk="1" latinLnBrk="0" hangingPunct="1">
              <a:defRPr sz="3125" kern="1200">
                <a:solidFill>
                  <a:schemeClr val="tx1"/>
                </a:solidFill>
                <a:latin typeface="+mn-lt"/>
                <a:ea typeface="+mn-ea"/>
                <a:cs typeface="+mn-cs"/>
              </a:defRPr>
            </a:lvl3pPr>
            <a:lvl4pPr marL="2381235" algn="l" defTabSz="1587490" rtl="0" eaLnBrk="1" latinLnBrk="0" hangingPunct="1">
              <a:defRPr sz="3125" kern="1200">
                <a:solidFill>
                  <a:schemeClr val="tx1"/>
                </a:solidFill>
                <a:latin typeface="+mn-lt"/>
                <a:ea typeface="+mn-ea"/>
                <a:cs typeface="+mn-cs"/>
              </a:defRPr>
            </a:lvl4pPr>
            <a:lvl5pPr marL="3174980" algn="l" defTabSz="1587490" rtl="0" eaLnBrk="1" latinLnBrk="0" hangingPunct="1">
              <a:defRPr sz="3125" kern="1200">
                <a:solidFill>
                  <a:schemeClr val="tx1"/>
                </a:solidFill>
                <a:latin typeface="+mn-lt"/>
                <a:ea typeface="+mn-ea"/>
                <a:cs typeface="+mn-cs"/>
              </a:defRPr>
            </a:lvl5pPr>
            <a:lvl6pPr marL="3968725" algn="l" defTabSz="1587490" rtl="0" eaLnBrk="1" latinLnBrk="0" hangingPunct="1">
              <a:defRPr sz="3125" kern="1200">
                <a:solidFill>
                  <a:schemeClr val="tx1"/>
                </a:solidFill>
                <a:latin typeface="+mn-lt"/>
                <a:ea typeface="+mn-ea"/>
                <a:cs typeface="+mn-cs"/>
              </a:defRPr>
            </a:lvl6pPr>
            <a:lvl7pPr marL="4762470" algn="l" defTabSz="1587490" rtl="0" eaLnBrk="1" latinLnBrk="0" hangingPunct="1">
              <a:defRPr sz="3125" kern="1200">
                <a:solidFill>
                  <a:schemeClr val="tx1"/>
                </a:solidFill>
                <a:latin typeface="+mn-lt"/>
                <a:ea typeface="+mn-ea"/>
                <a:cs typeface="+mn-cs"/>
              </a:defRPr>
            </a:lvl7pPr>
            <a:lvl8pPr marL="5556214" algn="l" defTabSz="1587490" rtl="0" eaLnBrk="1" latinLnBrk="0" hangingPunct="1">
              <a:defRPr sz="3125" kern="1200">
                <a:solidFill>
                  <a:schemeClr val="tx1"/>
                </a:solidFill>
                <a:latin typeface="+mn-lt"/>
                <a:ea typeface="+mn-ea"/>
                <a:cs typeface="+mn-cs"/>
              </a:defRPr>
            </a:lvl8pPr>
            <a:lvl9pPr marL="6349959" algn="l" defTabSz="1587490" rtl="0" eaLnBrk="1" latinLnBrk="0" hangingPunct="1">
              <a:defRPr sz="3125" kern="1200">
                <a:solidFill>
                  <a:schemeClr val="tx1"/>
                </a:solidFill>
                <a:latin typeface="+mn-lt"/>
                <a:ea typeface="+mn-ea"/>
                <a:cs typeface="+mn-cs"/>
              </a:defRPr>
            </a:lvl9pPr>
          </a:lstStyle>
          <a:p>
            <a:pPr algn="ctr">
              <a:spcBef>
                <a:spcPct val="0"/>
              </a:spcBef>
            </a:pPr>
            <a:r>
              <a:rPr lang="en-US" sz="1800" dirty="0">
                <a:solidFill>
                  <a:srgbClr val="272953"/>
                </a:solidFill>
                <a:latin typeface="Calibri" panose="020F0502020204030204" pitchFamily="34" charset="0"/>
                <a:ea typeface="Canva Sans 1"/>
                <a:cs typeface="Calibri" panose="020F0502020204030204" pitchFamily="34" charset="0"/>
                <a:sym typeface="Canva Sans 1"/>
              </a:rPr>
              <a:t>We want to better understand </a:t>
            </a:r>
            <a:r>
              <a:rPr lang="en-US" sz="1800" b="1" dirty="0">
                <a:solidFill>
                  <a:srgbClr val="272953"/>
                </a:solidFill>
                <a:latin typeface="Calibri" panose="020F0502020204030204" pitchFamily="34" charset="0"/>
                <a:ea typeface="Canva Sans 1 Bold"/>
                <a:cs typeface="Calibri" panose="020F0502020204030204" pitchFamily="34" charset="0"/>
                <a:sym typeface="Canva Sans 1 Bold"/>
              </a:rPr>
              <a:t>caregivers’ preferences and needs for parenting programs</a:t>
            </a:r>
            <a:r>
              <a:rPr lang="en-US" sz="1800" dirty="0">
                <a:solidFill>
                  <a:srgbClr val="272953"/>
                </a:solidFill>
                <a:latin typeface="Calibri" panose="020F0502020204030204" pitchFamily="34" charset="0"/>
                <a:ea typeface="Canva Sans 1"/>
                <a:cs typeface="Calibri" panose="020F0502020204030204" pitchFamily="34" charset="0"/>
                <a:sym typeface="Canva Sans 1"/>
              </a:rPr>
              <a:t>. Your input will help us improve treatment matching, engagement, and outcomes in the future!</a:t>
            </a:r>
          </a:p>
        </p:txBody>
      </p:sp>
      <p:cxnSp>
        <p:nvCxnSpPr>
          <p:cNvPr id="31" name="Straight Arrow Connector 30">
            <a:extLst>
              <a:ext uri="{FF2B5EF4-FFF2-40B4-BE49-F238E27FC236}">
                <a16:creationId xmlns:a16="http://schemas.microsoft.com/office/drawing/2014/main" id="{4CF9A8D9-1E76-FDF9-C867-E92E227BC6CF}"/>
              </a:ext>
            </a:extLst>
          </p:cNvPr>
          <p:cNvCxnSpPr>
            <a:cxnSpLocks/>
          </p:cNvCxnSpPr>
          <p:nvPr/>
        </p:nvCxnSpPr>
        <p:spPr>
          <a:xfrm flipH="1">
            <a:off x="8459580" y="3624633"/>
            <a:ext cx="1139112" cy="10616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4" name="TextBox 33">
            <a:extLst>
              <a:ext uri="{FF2B5EF4-FFF2-40B4-BE49-F238E27FC236}">
                <a16:creationId xmlns:a16="http://schemas.microsoft.com/office/drawing/2014/main" id="{4B6FCFA6-F6FE-6858-C417-9BC574C3BAC7}"/>
              </a:ext>
            </a:extLst>
          </p:cNvPr>
          <p:cNvSpPr txBox="1"/>
          <p:nvPr/>
        </p:nvSpPr>
        <p:spPr>
          <a:xfrm>
            <a:off x="4344695" y="2897693"/>
            <a:ext cx="3749411" cy="784830"/>
          </a:xfrm>
          <a:prstGeom prst="rect">
            <a:avLst/>
          </a:prstGeom>
          <a:noFill/>
        </p:spPr>
        <p:txBody>
          <a:bodyPr wrap="square">
            <a:spAutoFit/>
          </a:bodyPr>
          <a:lstStyle>
            <a:defPPr>
              <a:defRPr lang="en-US"/>
            </a:defPPr>
            <a:lvl1pPr marL="0" algn="l" defTabSz="1587490" rtl="0" eaLnBrk="1" latinLnBrk="0" hangingPunct="1">
              <a:defRPr sz="3125" kern="1200">
                <a:solidFill>
                  <a:schemeClr val="tx1"/>
                </a:solidFill>
                <a:latin typeface="+mn-lt"/>
                <a:ea typeface="+mn-ea"/>
                <a:cs typeface="+mn-cs"/>
              </a:defRPr>
            </a:lvl1pPr>
            <a:lvl2pPr marL="793745" algn="l" defTabSz="1587490" rtl="0" eaLnBrk="1" latinLnBrk="0" hangingPunct="1">
              <a:defRPr sz="3125" kern="1200">
                <a:solidFill>
                  <a:schemeClr val="tx1"/>
                </a:solidFill>
                <a:latin typeface="+mn-lt"/>
                <a:ea typeface="+mn-ea"/>
                <a:cs typeface="+mn-cs"/>
              </a:defRPr>
            </a:lvl2pPr>
            <a:lvl3pPr marL="1587490" algn="l" defTabSz="1587490" rtl="0" eaLnBrk="1" latinLnBrk="0" hangingPunct="1">
              <a:defRPr sz="3125" kern="1200">
                <a:solidFill>
                  <a:schemeClr val="tx1"/>
                </a:solidFill>
                <a:latin typeface="+mn-lt"/>
                <a:ea typeface="+mn-ea"/>
                <a:cs typeface="+mn-cs"/>
              </a:defRPr>
            </a:lvl3pPr>
            <a:lvl4pPr marL="2381235" algn="l" defTabSz="1587490" rtl="0" eaLnBrk="1" latinLnBrk="0" hangingPunct="1">
              <a:defRPr sz="3125" kern="1200">
                <a:solidFill>
                  <a:schemeClr val="tx1"/>
                </a:solidFill>
                <a:latin typeface="+mn-lt"/>
                <a:ea typeface="+mn-ea"/>
                <a:cs typeface="+mn-cs"/>
              </a:defRPr>
            </a:lvl4pPr>
            <a:lvl5pPr marL="3174980" algn="l" defTabSz="1587490" rtl="0" eaLnBrk="1" latinLnBrk="0" hangingPunct="1">
              <a:defRPr sz="3125" kern="1200">
                <a:solidFill>
                  <a:schemeClr val="tx1"/>
                </a:solidFill>
                <a:latin typeface="+mn-lt"/>
                <a:ea typeface="+mn-ea"/>
                <a:cs typeface="+mn-cs"/>
              </a:defRPr>
            </a:lvl5pPr>
            <a:lvl6pPr marL="3968725" algn="l" defTabSz="1587490" rtl="0" eaLnBrk="1" latinLnBrk="0" hangingPunct="1">
              <a:defRPr sz="3125" kern="1200">
                <a:solidFill>
                  <a:schemeClr val="tx1"/>
                </a:solidFill>
                <a:latin typeface="+mn-lt"/>
                <a:ea typeface="+mn-ea"/>
                <a:cs typeface="+mn-cs"/>
              </a:defRPr>
            </a:lvl6pPr>
            <a:lvl7pPr marL="4762470" algn="l" defTabSz="1587490" rtl="0" eaLnBrk="1" latinLnBrk="0" hangingPunct="1">
              <a:defRPr sz="3125" kern="1200">
                <a:solidFill>
                  <a:schemeClr val="tx1"/>
                </a:solidFill>
                <a:latin typeface="+mn-lt"/>
                <a:ea typeface="+mn-ea"/>
                <a:cs typeface="+mn-cs"/>
              </a:defRPr>
            </a:lvl7pPr>
            <a:lvl8pPr marL="5556214" algn="l" defTabSz="1587490" rtl="0" eaLnBrk="1" latinLnBrk="0" hangingPunct="1">
              <a:defRPr sz="3125" kern="1200">
                <a:solidFill>
                  <a:schemeClr val="tx1"/>
                </a:solidFill>
                <a:latin typeface="+mn-lt"/>
                <a:ea typeface="+mn-ea"/>
                <a:cs typeface="+mn-cs"/>
              </a:defRPr>
            </a:lvl8pPr>
            <a:lvl9pPr marL="6349959" algn="l" defTabSz="1587490" rtl="0" eaLnBrk="1" latinLnBrk="0" hangingPunct="1">
              <a:defRPr sz="3125" kern="1200">
                <a:solidFill>
                  <a:schemeClr val="tx1"/>
                </a:solidFill>
                <a:latin typeface="+mn-lt"/>
                <a:ea typeface="+mn-ea"/>
                <a:cs typeface="+mn-cs"/>
              </a:defRPr>
            </a:lvl9pPr>
          </a:lstStyle>
          <a:p>
            <a:pPr algn="ctr"/>
            <a:r>
              <a:rPr lang="en-US" sz="1500" dirty="0"/>
              <a:t>Seeking parents of children aged 3 to 8 whose child has received professional mental health care within the past year.</a:t>
            </a:r>
          </a:p>
        </p:txBody>
      </p:sp>
      <p:pic>
        <p:nvPicPr>
          <p:cNvPr id="15" name="Picture 14" descr="A qr code on a white background&#10;&#10;AI-generated content may be incorrect.">
            <a:extLst>
              <a:ext uri="{FF2B5EF4-FFF2-40B4-BE49-F238E27FC236}">
                <a16:creationId xmlns:a16="http://schemas.microsoft.com/office/drawing/2014/main" id="{0ED08897-0079-C7E7-7E73-6646D7D6FC8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92040" y="4006590"/>
            <a:ext cx="1654872" cy="1654872"/>
          </a:xfrm>
          <a:prstGeom prst="rect">
            <a:avLst/>
          </a:prstGeom>
        </p:spPr>
      </p:pic>
    </p:spTree>
    <p:extLst>
      <p:ext uri="{BB962C8B-B14F-4D97-AF65-F5344CB8AC3E}">
        <p14:creationId xmlns:p14="http://schemas.microsoft.com/office/powerpoint/2010/main" val="2403493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21626" y="261476"/>
            <a:ext cx="3950374" cy="1386471"/>
          </a:xfrm>
          <a:custGeom>
            <a:avLst/>
            <a:gdLst/>
            <a:ahLst/>
            <a:cxnLst/>
            <a:rect l="l" t="t" r="r" b="b"/>
            <a:pathLst>
              <a:path w="5157673" h="2079707">
                <a:moveTo>
                  <a:pt x="0" y="0"/>
                </a:moveTo>
                <a:lnTo>
                  <a:pt x="5157673" y="0"/>
                </a:lnTo>
                <a:lnTo>
                  <a:pt x="5157673" y="2079707"/>
                </a:lnTo>
                <a:lnTo>
                  <a:pt x="0" y="2079707"/>
                </a:lnTo>
                <a:lnTo>
                  <a:pt x="0" y="0"/>
                </a:lnTo>
                <a:close/>
              </a:path>
            </a:pathLst>
          </a:custGeom>
          <a:blipFill>
            <a:blip r:embed="rId2"/>
            <a:stretch>
              <a:fillRect/>
            </a:stretch>
          </a:blipFill>
        </p:spPr>
        <p:txBody>
          <a:bodyPr/>
          <a:lstStyle/>
          <a:p>
            <a:endParaRPr lang="en-CA"/>
          </a:p>
        </p:txBody>
      </p:sp>
      <p:sp>
        <p:nvSpPr>
          <p:cNvPr id="3" name="Freeform 3"/>
          <p:cNvSpPr/>
          <p:nvPr/>
        </p:nvSpPr>
        <p:spPr>
          <a:xfrm>
            <a:off x="7685941" y="2743605"/>
            <a:ext cx="6037349" cy="6037349"/>
          </a:xfrm>
          <a:custGeom>
            <a:avLst/>
            <a:gdLst/>
            <a:ahLst/>
            <a:cxnLst/>
            <a:rect l="l" t="t" r="r" b="b"/>
            <a:pathLst>
              <a:path w="9056023" h="9056023">
                <a:moveTo>
                  <a:pt x="0" y="0"/>
                </a:moveTo>
                <a:lnTo>
                  <a:pt x="9056023" y="0"/>
                </a:lnTo>
                <a:lnTo>
                  <a:pt x="9056023" y="9056023"/>
                </a:lnTo>
                <a:lnTo>
                  <a:pt x="0" y="9056023"/>
                </a:lnTo>
                <a:lnTo>
                  <a:pt x="0" y="0"/>
                </a:lnTo>
                <a:close/>
              </a:path>
            </a:pathLst>
          </a:custGeom>
          <a:blipFill>
            <a:blip r:embed="rId3"/>
            <a:stretch>
              <a:fillRect/>
            </a:stretch>
          </a:blipFill>
        </p:spPr>
        <p:txBody>
          <a:bodyPr/>
          <a:lstStyle/>
          <a:p>
            <a:endParaRPr lang="en-CA"/>
          </a:p>
        </p:txBody>
      </p:sp>
      <p:grpSp>
        <p:nvGrpSpPr>
          <p:cNvPr id="4" name="Group 4"/>
          <p:cNvGrpSpPr/>
          <p:nvPr/>
        </p:nvGrpSpPr>
        <p:grpSpPr>
          <a:xfrm>
            <a:off x="715411" y="4105910"/>
            <a:ext cx="451022" cy="45102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8424"/>
            </a:solidFill>
          </p:spPr>
          <p:txBody>
            <a:bodyPr/>
            <a:lstStyle/>
            <a:p>
              <a:endParaRPr lang="en-CA"/>
            </a:p>
          </p:txBody>
        </p:sp>
        <p:sp>
          <p:nvSpPr>
            <p:cNvPr id="6" name="TextBox 6"/>
            <p:cNvSpPr txBox="1"/>
            <p:nvPr/>
          </p:nvSpPr>
          <p:spPr>
            <a:xfrm>
              <a:off x="76200" y="0"/>
              <a:ext cx="660400" cy="736600"/>
            </a:xfrm>
            <a:prstGeom prst="rect">
              <a:avLst/>
            </a:prstGeom>
          </p:spPr>
          <p:txBody>
            <a:bodyPr lIns="33867" tIns="33867" rIns="33867" bIns="33867" rtlCol="0" anchor="ctr"/>
            <a:lstStyle/>
            <a:p>
              <a:pPr algn="ctr">
                <a:lnSpc>
                  <a:spcPts val="1773"/>
                </a:lnSpc>
              </a:pPr>
              <a:endParaRPr sz="1200"/>
            </a:p>
          </p:txBody>
        </p:sp>
      </p:grpSp>
      <p:grpSp>
        <p:nvGrpSpPr>
          <p:cNvPr id="7" name="Group 7"/>
          <p:cNvGrpSpPr/>
          <p:nvPr/>
        </p:nvGrpSpPr>
        <p:grpSpPr>
          <a:xfrm>
            <a:off x="715411" y="4741210"/>
            <a:ext cx="451022" cy="451022"/>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8424"/>
            </a:solidFill>
          </p:spPr>
          <p:txBody>
            <a:bodyPr/>
            <a:lstStyle/>
            <a:p>
              <a:endParaRPr lang="en-CA"/>
            </a:p>
          </p:txBody>
        </p:sp>
        <p:sp>
          <p:nvSpPr>
            <p:cNvPr id="9" name="TextBox 9"/>
            <p:cNvSpPr txBox="1"/>
            <p:nvPr/>
          </p:nvSpPr>
          <p:spPr>
            <a:xfrm>
              <a:off x="76200" y="0"/>
              <a:ext cx="660400" cy="736600"/>
            </a:xfrm>
            <a:prstGeom prst="rect">
              <a:avLst/>
            </a:prstGeom>
          </p:spPr>
          <p:txBody>
            <a:bodyPr lIns="33867" tIns="33867" rIns="33867" bIns="33867" rtlCol="0" anchor="ctr"/>
            <a:lstStyle/>
            <a:p>
              <a:pPr algn="ctr">
                <a:lnSpc>
                  <a:spcPts val="1773"/>
                </a:lnSpc>
              </a:pPr>
              <a:endParaRPr sz="1200"/>
            </a:p>
          </p:txBody>
        </p:sp>
      </p:grpSp>
      <p:grpSp>
        <p:nvGrpSpPr>
          <p:cNvPr id="10" name="Group 10"/>
          <p:cNvGrpSpPr/>
          <p:nvPr/>
        </p:nvGrpSpPr>
        <p:grpSpPr>
          <a:xfrm>
            <a:off x="715411" y="5376510"/>
            <a:ext cx="451022" cy="451022"/>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8424"/>
            </a:solidFill>
          </p:spPr>
          <p:txBody>
            <a:bodyPr/>
            <a:lstStyle/>
            <a:p>
              <a:endParaRPr lang="en-CA"/>
            </a:p>
          </p:txBody>
        </p:sp>
        <p:sp>
          <p:nvSpPr>
            <p:cNvPr id="12" name="TextBox 12"/>
            <p:cNvSpPr txBox="1"/>
            <p:nvPr/>
          </p:nvSpPr>
          <p:spPr>
            <a:xfrm>
              <a:off x="76200" y="0"/>
              <a:ext cx="660400" cy="736600"/>
            </a:xfrm>
            <a:prstGeom prst="rect">
              <a:avLst/>
            </a:prstGeom>
          </p:spPr>
          <p:txBody>
            <a:bodyPr lIns="33867" tIns="33867" rIns="33867" bIns="33867" rtlCol="0" anchor="ctr"/>
            <a:lstStyle/>
            <a:p>
              <a:pPr algn="ctr">
                <a:lnSpc>
                  <a:spcPts val="1773"/>
                </a:lnSpc>
              </a:pPr>
              <a:endParaRPr sz="1200"/>
            </a:p>
          </p:txBody>
        </p:sp>
      </p:grpSp>
      <p:sp>
        <p:nvSpPr>
          <p:cNvPr id="13" name="Freeform 13"/>
          <p:cNvSpPr/>
          <p:nvPr/>
        </p:nvSpPr>
        <p:spPr>
          <a:xfrm>
            <a:off x="762442" y="6087882"/>
            <a:ext cx="403991" cy="403991"/>
          </a:xfrm>
          <a:custGeom>
            <a:avLst/>
            <a:gdLst/>
            <a:ahLst/>
            <a:cxnLst/>
            <a:rect l="l" t="t" r="r" b="b"/>
            <a:pathLst>
              <a:path w="605986" h="605986">
                <a:moveTo>
                  <a:pt x="0" y="0"/>
                </a:moveTo>
                <a:lnTo>
                  <a:pt x="605986" y="0"/>
                </a:lnTo>
                <a:lnTo>
                  <a:pt x="605986" y="605985"/>
                </a:lnTo>
                <a:lnTo>
                  <a:pt x="0" y="605985"/>
                </a:lnTo>
                <a:lnTo>
                  <a:pt x="0" y="0"/>
                </a:lnTo>
                <a:close/>
              </a:path>
            </a:pathLst>
          </a:custGeom>
          <a:blipFill>
            <a:blip r:embed="rId4"/>
            <a:stretch>
              <a:fillRect/>
            </a:stretch>
          </a:blipFill>
        </p:spPr>
        <p:txBody>
          <a:bodyPr/>
          <a:lstStyle/>
          <a:p>
            <a:endParaRPr lang="en-CA"/>
          </a:p>
        </p:txBody>
      </p:sp>
      <p:sp>
        <p:nvSpPr>
          <p:cNvPr id="14" name="Freeform 14"/>
          <p:cNvSpPr/>
          <p:nvPr/>
        </p:nvSpPr>
        <p:spPr>
          <a:xfrm>
            <a:off x="1283903" y="6087882"/>
            <a:ext cx="403991" cy="403991"/>
          </a:xfrm>
          <a:custGeom>
            <a:avLst/>
            <a:gdLst/>
            <a:ahLst/>
            <a:cxnLst/>
            <a:rect l="l" t="t" r="r" b="b"/>
            <a:pathLst>
              <a:path w="605986" h="605986">
                <a:moveTo>
                  <a:pt x="0" y="0"/>
                </a:moveTo>
                <a:lnTo>
                  <a:pt x="605986" y="0"/>
                </a:lnTo>
                <a:lnTo>
                  <a:pt x="605986" y="605985"/>
                </a:lnTo>
                <a:lnTo>
                  <a:pt x="0" y="605985"/>
                </a:lnTo>
                <a:lnTo>
                  <a:pt x="0" y="0"/>
                </a:lnTo>
                <a:close/>
              </a:path>
            </a:pathLst>
          </a:custGeom>
          <a:blipFill>
            <a:blip r:embed="rId5"/>
            <a:stretch>
              <a:fillRect/>
            </a:stretch>
          </a:blipFill>
        </p:spPr>
        <p:txBody>
          <a:bodyPr/>
          <a:lstStyle/>
          <a:p>
            <a:endParaRPr lang="en-CA"/>
          </a:p>
        </p:txBody>
      </p:sp>
      <p:sp>
        <p:nvSpPr>
          <p:cNvPr id="15" name="Freeform 15"/>
          <p:cNvSpPr/>
          <p:nvPr/>
        </p:nvSpPr>
        <p:spPr>
          <a:xfrm>
            <a:off x="2340851" y="6116272"/>
            <a:ext cx="466837" cy="347210"/>
          </a:xfrm>
          <a:custGeom>
            <a:avLst/>
            <a:gdLst/>
            <a:ahLst/>
            <a:cxnLst/>
            <a:rect l="l" t="t" r="r" b="b"/>
            <a:pathLst>
              <a:path w="700255" h="520815">
                <a:moveTo>
                  <a:pt x="0" y="0"/>
                </a:moveTo>
                <a:lnTo>
                  <a:pt x="700255" y="0"/>
                </a:lnTo>
                <a:lnTo>
                  <a:pt x="700255" y="520815"/>
                </a:lnTo>
                <a:lnTo>
                  <a:pt x="0" y="520815"/>
                </a:lnTo>
                <a:lnTo>
                  <a:pt x="0" y="0"/>
                </a:lnTo>
                <a:close/>
              </a:path>
            </a:pathLst>
          </a:custGeom>
          <a:blipFill>
            <a:blip r:embed="rId6"/>
            <a:stretch>
              <a:fillRect/>
            </a:stretch>
          </a:blipFill>
        </p:spPr>
        <p:txBody>
          <a:bodyPr/>
          <a:lstStyle/>
          <a:p>
            <a:endParaRPr lang="en-CA"/>
          </a:p>
        </p:txBody>
      </p:sp>
      <p:sp>
        <p:nvSpPr>
          <p:cNvPr id="16" name="Freeform 16"/>
          <p:cNvSpPr/>
          <p:nvPr/>
        </p:nvSpPr>
        <p:spPr>
          <a:xfrm>
            <a:off x="1802194" y="6077699"/>
            <a:ext cx="424357" cy="424357"/>
          </a:xfrm>
          <a:custGeom>
            <a:avLst/>
            <a:gdLst/>
            <a:ahLst/>
            <a:cxnLst/>
            <a:rect l="l" t="t" r="r" b="b"/>
            <a:pathLst>
              <a:path w="636535" h="636535">
                <a:moveTo>
                  <a:pt x="0" y="0"/>
                </a:moveTo>
                <a:lnTo>
                  <a:pt x="636535" y="0"/>
                </a:lnTo>
                <a:lnTo>
                  <a:pt x="636535" y="636535"/>
                </a:lnTo>
                <a:lnTo>
                  <a:pt x="0" y="636535"/>
                </a:lnTo>
                <a:lnTo>
                  <a:pt x="0" y="0"/>
                </a:lnTo>
                <a:close/>
              </a:path>
            </a:pathLst>
          </a:custGeom>
          <a:blipFill>
            <a:blip r:embed="rId7"/>
            <a:stretch>
              <a:fillRect/>
            </a:stretch>
          </a:blipFill>
        </p:spPr>
        <p:txBody>
          <a:bodyPr/>
          <a:lstStyle/>
          <a:p>
            <a:endParaRPr lang="en-CA"/>
          </a:p>
        </p:txBody>
      </p:sp>
      <p:sp>
        <p:nvSpPr>
          <p:cNvPr id="17" name="TextBox 17"/>
          <p:cNvSpPr txBox="1"/>
          <p:nvPr/>
        </p:nvSpPr>
        <p:spPr>
          <a:xfrm>
            <a:off x="685800" y="1842777"/>
            <a:ext cx="11086301" cy="666849"/>
          </a:xfrm>
          <a:prstGeom prst="rect">
            <a:avLst/>
          </a:prstGeom>
        </p:spPr>
        <p:txBody>
          <a:bodyPr lIns="0" tIns="0" rIns="0" bIns="0" rtlCol="0" anchor="t">
            <a:spAutoFit/>
          </a:bodyPr>
          <a:lstStyle/>
          <a:p>
            <a:pPr>
              <a:lnSpc>
                <a:spcPts val="2613"/>
              </a:lnSpc>
            </a:pPr>
            <a:r>
              <a:rPr lang="en-US" sz="1866">
                <a:solidFill>
                  <a:srgbClr val="000000"/>
                </a:solidFill>
                <a:latin typeface="Avenir LT Std 2"/>
              </a:rPr>
              <a:t>The BC Children’s Kelty Mental Health Resource Centre provides mental health and substance use information, resources, and personalized peer support to parents and caregivers from across B.C.</a:t>
            </a:r>
          </a:p>
        </p:txBody>
      </p:sp>
      <p:sp>
        <p:nvSpPr>
          <p:cNvPr id="18" name="TextBox 18"/>
          <p:cNvSpPr txBox="1"/>
          <p:nvPr/>
        </p:nvSpPr>
        <p:spPr>
          <a:xfrm>
            <a:off x="685800" y="2695364"/>
            <a:ext cx="9646196" cy="666849"/>
          </a:xfrm>
          <a:prstGeom prst="rect">
            <a:avLst/>
          </a:prstGeom>
        </p:spPr>
        <p:txBody>
          <a:bodyPr lIns="0" tIns="0" rIns="0" bIns="0" rtlCol="0" anchor="t">
            <a:spAutoFit/>
          </a:bodyPr>
          <a:lstStyle/>
          <a:p>
            <a:pPr>
              <a:lnSpc>
                <a:spcPts val="2613"/>
              </a:lnSpc>
            </a:pPr>
            <a:r>
              <a:rPr lang="en-US" sz="1866">
                <a:solidFill>
                  <a:srgbClr val="000000"/>
                </a:solidFill>
                <a:latin typeface="Avenir LT Std 1"/>
              </a:rPr>
              <a:t>Connect with us to discover resources, learn about support options, and to find a listening ear. All services are free and no referrals are required. </a:t>
            </a:r>
          </a:p>
        </p:txBody>
      </p:sp>
      <p:sp>
        <p:nvSpPr>
          <p:cNvPr id="19" name="TextBox 19"/>
          <p:cNvSpPr txBox="1"/>
          <p:nvPr/>
        </p:nvSpPr>
        <p:spPr>
          <a:xfrm>
            <a:off x="762442" y="4180292"/>
            <a:ext cx="356959" cy="282129"/>
          </a:xfrm>
          <a:prstGeom prst="rect">
            <a:avLst/>
          </a:prstGeom>
        </p:spPr>
        <p:txBody>
          <a:bodyPr lIns="0" tIns="0" rIns="0" bIns="0" rtlCol="0" anchor="t">
            <a:spAutoFit/>
          </a:bodyPr>
          <a:lstStyle/>
          <a:p>
            <a:pPr algn="ctr">
              <a:lnSpc>
                <a:spcPts val="2239"/>
              </a:lnSpc>
            </a:pPr>
            <a:r>
              <a:rPr lang="en-US" sz="1600">
                <a:solidFill>
                  <a:srgbClr val="FFFFFF"/>
                </a:solidFill>
                <a:latin typeface="Avenir LT Std 2"/>
              </a:rPr>
              <a:t>TF</a:t>
            </a:r>
          </a:p>
        </p:txBody>
      </p:sp>
      <p:sp>
        <p:nvSpPr>
          <p:cNvPr id="20" name="TextBox 20"/>
          <p:cNvSpPr txBox="1"/>
          <p:nvPr/>
        </p:nvSpPr>
        <p:spPr>
          <a:xfrm>
            <a:off x="762442" y="4815591"/>
            <a:ext cx="356959" cy="282129"/>
          </a:xfrm>
          <a:prstGeom prst="rect">
            <a:avLst/>
          </a:prstGeom>
        </p:spPr>
        <p:txBody>
          <a:bodyPr lIns="0" tIns="0" rIns="0" bIns="0" rtlCol="0" anchor="t">
            <a:spAutoFit/>
          </a:bodyPr>
          <a:lstStyle/>
          <a:p>
            <a:pPr algn="ctr">
              <a:lnSpc>
                <a:spcPts val="2239"/>
              </a:lnSpc>
            </a:pPr>
            <a:r>
              <a:rPr lang="en-US" sz="1600">
                <a:solidFill>
                  <a:srgbClr val="FFFFFF"/>
                </a:solidFill>
                <a:latin typeface="Avenir LT Std 2"/>
              </a:rPr>
              <a:t>W</a:t>
            </a:r>
          </a:p>
        </p:txBody>
      </p:sp>
      <p:sp>
        <p:nvSpPr>
          <p:cNvPr id="21" name="TextBox 21"/>
          <p:cNvSpPr txBox="1"/>
          <p:nvPr/>
        </p:nvSpPr>
        <p:spPr>
          <a:xfrm>
            <a:off x="762442" y="5450891"/>
            <a:ext cx="356959" cy="282129"/>
          </a:xfrm>
          <a:prstGeom prst="rect">
            <a:avLst/>
          </a:prstGeom>
        </p:spPr>
        <p:txBody>
          <a:bodyPr lIns="0" tIns="0" rIns="0" bIns="0" rtlCol="0" anchor="t">
            <a:spAutoFit/>
          </a:bodyPr>
          <a:lstStyle/>
          <a:p>
            <a:pPr algn="ctr">
              <a:lnSpc>
                <a:spcPts val="2239"/>
              </a:lnSpc>
            </a:pPr>
            <a:r>
              <a:rPr lang="en-US" sz="1600">
                <a:solidFill>
                  <a:srgbClr val="FFFFFF"/>
                </a:solidFill>
                <a:latin typeface="Avenir LT Std 2"/>
              </a:rPr>
              <a:t>E</a:t>
            </a:r>
          </a:p>
        </p:txBody>
      </p:sp>
      <p:sp>
        <p:nvSpPr>
          <p:cNvPr id="22" name="TextBox 22"/>
          <p:cNvSpPr txBox="1"/>
          <p:nvPr/>
        </p:nvSpPr>
        <p:spPr>
          <a:xfrm>
            <a:off x="1351526" y="4138554"/>
            <a:ext cx="1658989" cy="333425"/>
          </a:xfrm>
          <a:prstGeom prst="rect">
            <a:avLst/>
          </a:prstGeom>
        </p:spPr>
        <p:txBody>
          <a:bodyPr lIns="0" tIns="0" rIns="0" bIns="0" rtlCol="0" anchor="t">
            <a:spAutoFit/>
          </a:bodyPr>
          <a:lstStyle/>
          <a:p>
            <a:pPr algn="ctr">
              <a:lnSpc>
                <a:spcPts val="2613"/>
              </a:lnSpc>
            </a:pPr>
            <a:r>
              <a:rPr lang="en-US" sz="1866">
                <a:solidFill>
                  <a:srgbClr val="000000"/>
                </a:solidFill>
                <a:latin typeface="Avenir LT Std 1"/>
              </a:rPr>
              <a:t>1 800 665 1822</a:t>
            </a:r>
          </a:p>
        </p:txBody>
      </p:sp>
      <p:sp>
        <p:nvSpPr>
          <p:cNvPr id="23" name="TextBox 23"/>
          <p:cNvSpPr txBox="1"/>
          <p:nvPr/>
        </p:nvSpPr>
        <p:spPr>
          <a:xfrm>
            <a:off x="1351526" y="4771141"/>
            <a:ext cx="2265211" cy="333425"/>
          </a:xfrm>
          <a:prstGeom prst="rect">
            <a:avLst/>
          </a:prstGeom>
        </p:spPr>
        <p:txBody>
          <a:bodyPr lIns="0" tIns="0" rIns="0" bIns="0" rtlCol="0" anchor="t">
            <a:spAutoFit/>
          </a:bodyPr>
          <a:lstStyle/>
          <a:p>
            <a:pPr>
              <a:lnSpc>
                <a:spcPts val="2613"/>
              </a:lnSpc>
            </a:pPr>
            <a:r>
              <a:rPr lang="en-US" sz="1866">
                <a:solidFill>
                  <a:srgbClr val="000000"/>
                </a:solidFill>
                <a:latin typeface="Avenir LT Std 1"/>
              </a:rPr>
              <a:t>keltymentalhealth.ca</a:t>
            </a:r>
          </a:p>
        </p:txBody>
      </p:sp>
      <p:sp>
        <p:nvSpPr>
          <p:cNvPr id="24" name="TextBox 24"/>
          <p:cNvSpPr txBox="1"/>
          <p:nvPr/>
        </p:nvSpPr>
        <p:spPr>
          <a:xfrm>
            <a:off x="1351526" y="5403729"/>
            <a:ext cx="2348502" cy="333425"/>
          </a:xfrm>
          <a:prstGeom prst="rect">
            <a:avLst/>
          </a:prstGeom>
        </p:spPr>
        <p:txBody>
          <a:bodyPr lIns="0" tIns="0" rIns="0" bIns="0" rtlCol="0" anchor="t">
            <a:spAutoFit/>
          </a:bodyPr>
          <a:lstStyle/>
          <a:p>
            <a:pPr>
              <a:lnSpc>
                <a:spcPts val="2613"/>
              </a:lnSpc>
            </a:pPr>
            <a:r>
              <a:rPr lang="en-US" sz="1866">
                <a:solidFill>
                  <a:srgbClr val="000000"/>
                </a:solidFill>
                <a:latin typeface="Avenir LT Std 1"/>
              </a:rPr>
              <a:t>keltycentre@cw.bc.ca</a:t>
            </a:r>
          </a:p>
        </p:txBody>
      </p:sp>
      <p:sp>
        <p:nvSpPr>
          <p:cNvPr id="25" name="TextBox 25"/>
          <p:cNvSpPr txBox="1"/>
          <p:nvPr/>
        </p:nvSpPr>
        <p:spPr>
          <a:xfrm>
            <a:off x="715411" y="3549651"/>
            <a:ext cx="2669665" cy="333425"/>
          </a:xfrm>
          <a:prstGeom prst="rect">
            <a:avLst/>
          </a:prstGeom>
        </p:spPr>
        <p:txBody>
          <a:bodyPr lIns="0" tIns="0" rIns="0" bIns="0" rtlCol="0" anchor="t">
            <a:spAutoFit/>
          </a:bodyPr>
          <a:lstStyle/>
          <a:p>
            <a:pPr>
              <a:lnSpc>
                <a:spcPts val="2613"/>
              </a:lnSpc>
            </a:pPr>
            <a:r>
              <a:rPr lang="en-US" sz="1866" u="sng">
                <a:solidFill>
                  <a:srgbClr val="000000"/>
                </a:solidFill>
                <a:latin typeface="Avenir LT Std 1"/>
              </a:rPr>
              <a:t>How to reach us:</a:t>
            </a:r>
          </a:p>
        </p:txBody>
      </p:sp>
      <p:pic>
        <p:nvPicPr>
          <p:cNvPr id="28" name="Picture 2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52926" y="3547951"/>
            <a:ext cx="2974490" cy="2974490"/>
          </a:xfrm>
          <a:prstGeom prst="rect">
            <a:avLst/>
          </a:prstGeom>
        </p:spPr>
      </p:pic>
    </p:spTree>
    <p:extLst>
      <p:ext uri="{BB962C8B-B14F-4D97-AF65-F5344CB8AC3E}">
        <p14:creationId xmlns:p14="http://schemas.microsoft.com/office/powerpoint/2010/main" val="3719652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11"/>
        <p:cNvGrpSpPr/>
        <p:nvPr/>
      </p:nvGrpSpPr>
      <p:grpSpPr>
        <a:xfrm>
          <a:off x="0" y="0"/>
          <a:ext cx="0" cy="0"/>
          <a:chOff x="0" y="0"/>
          <a:chExt cx="0" cy="0"/>
        </a:xfrm>
      </p:grpSpPr>
      <p:sp useBgFill="1">
        <p:nvSpPr>
          <p:cNvPr id="218" name="Rectangle 217">
            <a:extLst>
              <a:ext uri="{FF2B5EF4-FFF2-40B4-BE49-F238E27FC236}">
                <a16:creationId xmlns:a16="http://schemas.microsoft.com/office/drawing/2014/main" id="{4BE9D4C4-9FA3-4885-A769-301639CC7A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20" name="Freeform: Shape 219">
            <a:extLst>
              <a:ext uri="{FF2B5EF4-FFF2-40B4-BE49-F238E27FC236}">
                <a16:creationId xmlns:a16="http://schemas.microsoft.com/office/drawing/2014/main" id="{4524F065-9F7C-400C-9A20-B343BFAA6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2627" y="-4"/>
            <a:ext cx="8139373" cy="6858000"/>
          </a:xfrm>
          <a:custGeom>
            <a:avLst/>
            <a:gdLst>
              <a:gd name="connsiteX0" fmla="*/ 5181344 w 8139373"/>
              <a:gd name="connsiteY0" fmla="*/ 0 h 6858000"/>
              <a:gd name="connsiteX1" fmla="*/ 8139373 w 8139373"/>
              <a:gd name="connsiteY1" fmla="*/ 0 h 6858000"/>
              <a:gd name="connsiteX2" fmla="*/ 8139373 w 8139373"/>
              <a:gd name="connsiteY2" fmla="*/ 6858000 h 6858000"/>
              <a:gd name="connsiteX3" fmla="*/ 0 w 813937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39373" h="6858000">
                <a:moveTo>
                  <a:pt x="5181344" y="0"/>
                </a:moveTo>
                <a:lnTo>
                  <a:pt x="8139373" y="0"/>
                </a:lnTo>
                <a:lnTo>
                  <a:pt x="8139373"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2" name="Google Shape;212;g23a029da4a5_2_6"/>
          <p:cNvSpPr txBox="1">
            <a:spLocks noGrp="1"/>
          </p:cNvSpPr>
          <p:nvPr>
            <p:ph type="title"/>
          </p:nvPr>
        </p:nvSpPr>
        <p:spPr>
          <a:xfrm>
            <a:off x="677334" y="1176489"/>
            <a:ext cx="3749061" cy="1508469"/>
          </a:xfrm>
          <a:prstGeom prst="rect">
            <a:avLst/>
          </a:prstGeom>
        </p:spPr>
        <p:txBody>
          <a:bodyPr spcFirstLastPara="1" vert="horz" lIns="19352" tIns="9673" rIns="19352" bIns="9673" rtlCol="0" anchor="ctr" anchorCtr="0">
            <a:normAutofit/>
          </a:bodyPr>
          <a:lstStyle/>
          <a:p>
            <a:pPr>
              <a:spcBef>
                <a:spcPts val="0"/>
              </a:spcBef>
            </a:pPr>
            <a:r>
              <a:rPr lang="en-US" sz="3200">
                <a:latin typeface="Calibri" panose="020F0502020204030204" pitchFamily="34" charset="0"/>
                <a:cs typeface="Calibri" panose="020F0502020204030204" pitchFamily="34" charset="0"/>
              </a:rPr>
              <a:t>What is ‘Rolling with ADHD’?</a:t>
            </a:r>
          </a:p>
          <a:p>
            <a:pPr>
              <a:spcBef>
                <a:spcPts val="0"/>
              </a:spcBef>
            </a:pPr>
            <a:endParaRPr lang="en-US" sz="3200">
              <a:latin typeface="Calibri" panose="020F0502020204030204" pitchFamily="34" charset="0"/>
              <a:cs typeface="Calibri" panose="020F0502020204030204" pitchFamily="34" charset="0"/>
            </a:endParaRPr>
          </a:p>
        </p:txBody>
      </p:sp>
      <p:sp>
        <p:nvSpPr>
          <p:cNvPr id="222" name="Isosceles Triangle 221">
            <a:extLst>
              <a:ext uri="{FF2B5EF4-FFF2-40B4-BE49-F238E27FC236}">
                <a16:creationId xmlns:a16="http://schemas.microsoft.com/office/drawing/2014/main" id="{7EB6695E-BED5-4DA3-8C9B-AD301AEF47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35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13" name="Google Shape;213;g23a029da4a5_2_6"/>
          <p:cNvSpPr txBox="1">
            <a:spLocks noGrp="1"/>
          </p:cNvSpPr>
          <p:nvPr>
            <p:ph idx="1"/>
          </p:nvPr>
        </p:nvSpPr>
        <p:spPr>
          <a:xfrm>
            <a:off x="677334" y="2795618"/>
            <a:ext cx="3749061" cy="3005289"/>
          </a:xfrm>
          <a:prstGeom prst="rect">
            <a:avLst/>
          </a:prstGeom>
        </p:spPr>
        <p:txBody>
          <a:bodyPr spcFirstLastPara="1" vert="horz" lIns="19352" tIns="9673" rIns="19352" bIns="9673" rtlCol="0" anchorCtr="0">
            <a:normAutofit/>
          </a:bodyPr>
          <a:lstStyle/>
          <a:p>
            <a:pPr marL="23189" indent="-11763">
              <a:lnSpc>
                <a:spcPct val="90000"/>
              </a:lnSpc>
              <a:spcBef>
                <a:spcPts val="916"/>
              </a:spcBef>
              <a:buNone/>
            </a:pPr>
            <a:r>
              <a:rPr lang="en-US" sz="1200" dirty="0">
                <a:latin typeface="Calibri" panose="020F0502020204030204" pitchFamily="34" charset="0"/>
                <a:cs typeface="Calibri" panose="020F0502020204030204" pitchFamily="34" charset="0"/>
              </a:rPr>
              <a:t>Free, online resources to support children and teens with ADHD, and their caregivers and teachers:</a:t>
            </a:r>
          </a:p>
          <a:p>
            <a:pPr marL="96789" indent="0">
              <a:lnSpc>
                <a:spcPct val="90000"/>
              </a:lnSpc>
              <a:spcBef>
                <a:spcPts val="916"/>
              </a:spcBef>
              <a:buNone/>
            </a:pPr>
            <a:endParaRPr lang="en-US" sz="1200" dirty="0">
              <a:latin typeface="Calibri" panose="020F0502020204030204" pitchFamily="34" charset="0"/>
              <a:cs typeface="Calibri" panose="020F0502020204030204" pitchFamily="34" charset="0"/>
            </a:endParaRPr>
          </a:p>
          <a:p>
            <a:pPr marL="0" indent="0">
              <a:lnSpc>
                <a:spcPct val="90000"/>
              </a:lnSpc>
              <a:spcBef>
                <a:spcPts val="0"/>
              </a:spcBef>
              <a:buSzPts val="12100"/>
              <a:buNone/>
            </a:pPr>
            <a:r>
              <a:rPr lang="en-US" sz="1200" b="1" dirty="0">
                <a:latin typeface="Calibri" panose="020F0502020204030204" pitchFamily="34" charset="0"/>
                <a:cs typeface="Calibri" panose="020F0502020204030204" pitchFamily="34" charset="0"/>
              </a:rPr>
              <a:t>  ADHD Basics 	</a:t>
            </a:r>
            <a:r>
              <a:rPr lang="en-US" sz="1200" dirty="0">
                <a:latin typeface="Calibri" panose="020F0502020204030204" pitchFamily="34" charset="0"/>
                <a:cs typeface="Calibri" panose="020F0502020204030204" pitchFamily="34" charset="0"/>
              </a:rPr>
              <a:t>		1 video (20 minutes) </a:t>
            </a:r>
          </a:p>
          <a:p>
            <a:pPr marL="0" indent="0">
              <a:lnSpc>
                <a:spcPct val="90000"/>
              </a:lnSpc>
              <a:spcBef>
                <a:spcPts val="0"/>
              </a:spcBef>
              <a:buSzPts val="12100"/>
              <a:buNone/>
            </a:pPr>
            <a:endParaRPr lang="en-US" sz="1200" dirty="0">
              <a:latin typeface="Calibri" panose="020F0502020204030204" pitchFamily="34" charset="0"/>
              <a:cs typeface="Calibri" panose="020F0502020204030204" pitchFamily="34" charset="0"/>
            </a:endParaRPr>
          </a:p>
          <a:p>
            <a:pPr marL="0" indent="0">
              <a:lnSpc>
                <a:spcPct val="90000"/>
              </a:lnSpc>
              <a:spcBef>
                <a:spcPts val="0"/>
              </a:spcBef>
              <a:buSzPts val="12100"/>
              <a:buNone/>
            </a:pPr>
            <a:r>
              <a:rPr lang="en-US" sz="1200" b="1" dirty="0">
                <a:latin typeface="Calibri" panose="020F0502020204030204" pitchFamily="34" charset="0"/>
                <a:cs typeface="Calibri" panose="020F0502020204030204" pitchFamily="34" charset="0"/>
              </a:rPr>
              <a:t>  Parent series	</a:t>
            </a:r>
            <a:r>
              <a:rPr lang="en-US" sz="1200" dirty="0">
                <a:latin typeface="Calibri" panose="020F0502020204030204" pitchFamily="34" charset="0"/>
                <a:cs typeface="Calibri" panose="020F0502020204030204" pitchFamily="34" charset="0"/>
              </a:rPr>
              <a:t>		8 videos (15 min each)</a:t>
            </a:r>
          </a:p>
          <a:p>
            <a:pPr marL="0" indent="0">
              <a:lnSpc>
                <a:spcPct val="90000"/>
              </a:lnSpc>
              <a:spcBef>
                <a:spcPts val="0"/>
              </a:spcBef>
              <a:buSzPts val="12100"/>
              <a:buNone/>
            </a:pPr>
            <a:endParaRPr lang="en-US" sz="1200" dirty="0">
              <a:latin typeface="Calibri" panose="020F0502020204030204" pitchFamily="34" charset="0"/>
              <a:cs typeface="Calibri" panose="020F0502020204030204" pitchFamily="34" charset="0"/>
            </a:endParaRPr>
          </a:p>
          <a:p>
            <a:pPr marL="0" indent="0">
              <a:lnSpc>
                <a:spcPct val="90000"/>
              </a:lnSpc>
              <a:spcBef>
                <a:spcPts val="0"/>
              </a:spcBef>
              <a:buSzPts val="12100"/>
              <a:buNone/>
            </a:pPr>
            <a:r>
              <a:rPr lang="en-US" sz="1200" b="1" dirty="0">
                <a:latin typeface="Calibri" panose="020F0502020204030204" pitchFamily="34" charset="0"/>
                <a:cs typeface="Calibri" panose="020F0502020204030204" pitchFamily="34" charset="0"/>
              </a:rPr>
              <a:t>  Teacher series    </a:t>
            </a:r>
            <a:r>
              <a:rPr lang="en-US" sz="1200" dirty="0">
                <a:latin typeface="Calibri" panose="020F0502020204030204" pitchFamily="34" charset="0"/>
                <a:cs typeface="Calibri" panose="020F0502020204030204" pitchFamily="34" charset="0"/>
              </a:rPr>
              <a:t>    		10 videos (2-7 min each)</a:t>
            </a:r>
          </a:p>
          <a:p>
            <a:pPr marL="0" indent="0">
              <a:lnSpc>
                <a:spcPct val="90000"/>
              </a:lnSpc>
              <a:spcBef>
                <a:spcPts val="0"/>
              </a:spcBef>
              <a:buSzPts val="12100"/>
              <a:buNone/>
            </a:pPr>
            <a:endParaRPr lang="en-US" sz="1200" dirty="0">
              <a:latin typeface="Calibri" panose="020F0502020204030204" pitchFamily="34" charset="0"/>
              <a:cs typeface="Calibri" panose="020F0502020204030204" pitchFamily="34" charset="0"/>
            </a:endParaRPr>
          </a:p>
          <a:p>
            <a:pPr marL="0" indent="0">
              <a:lnSpc>
                <a:spcPct val="90000"/>
              </a:lnSpc>
              <a:spcBef>
                <a:spcPts val="0"/>
              </a:spcBef>
              <a:buSzPts val="12100"/>
              <a:buNone/>
            </a:pPr>
            <a:r>
              <a:rPr lang="en-US" sz="1200" b="1" dirty="0">
                <a:latin typeface="Calibri"/>
                <a:cs typeface="Calibri"/>
              </a:rPr>
              <a:t>  Teen resource</a:t>
            </a:r>
            <a:r>
              <a:rPr lang="en-US" sz="1200" dirty="0">
                <a:latin typeface="Calibri"/>
                <a:cs typeface="Calibri"/>
              </a:rPr>
              <a:t> 		Workbook</a:t>
            </a:r>
          </a:p>
          <a:p>
            <a:pPr>
              <a:lnSpc>
                <a:spcPct val="90000"/>
              </a:lnSpc>
              <a:spcBef>
                <a:spcPts val="0"/>
              </a:spcBef>
              <a:buSzPts val="12100"/>
            </a:pPr>
            <a:endParaRPr lang="en-US" sz="1200" dirty="0">
              <a:latin typeface="Calibri"/>
              <a:cs typeface="Calibri"/>
            </a:endParaRPr>
          </a:p>
          <a:p>
            <a:pPr marL="0" indent="0">
              <a:lnSpc>
                <a:spcPct val="90000"/>
              </a:lnSpc>
              <a:spcBef>
                <a:spcPts val="0"/>
              </a:spcBef>
              <a:buSzPts val="12100"/>
              <a:buNone/>
            </a:pPr>
            <a:r>
              <a:rPr lang="en-US" sz="1200" dirty="0">
                <a:latin typeface="Calibri"/>
                <a:cs typeface="Calibri"/>
              </a:rPr>
              <a:t>All resources are accessible in one central hub:  </a:t>
            </a:r>
            <a:r>
              <a:rPr lang="en-US" sz="1200" dirty="0">
                <a:latin typeface="Calibri"/>
                <a:cs typeface="Calibri"/>
                <a:hlinkClick r:id="rId3"/>
              </a:rPr>
              <a:t>https://healthymindslearning.ca/</a:t>
            </a:r>
            <a:r>
              <a:rPr lang="en-US" sz="1200" dirty="0">
                <a:latin typeface="Calibri"/>
                <a:cs typeface="Calibri"/>
              </a:rPr>
              <a:t> </a:t>
            </a:r>
          </a:p>
        </p:txBody>
      </p:sp>
      <p:sp>
        <p:nvSpPr>
          <p:cNvPr id="224" name="Freeform: Shape 223">
            <a:extLst>
              <a:ext uri="{FF2B5EF4-FFF2-40B4-BE49-F238E27FC236}">
                <a16:creationId xmlns:a16="http://schemas.microsoft.com/office/drawing/2014/main" id="{46DB9E65-E072-43AF-A8C9-9744BA0CC2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6867" y="6"/>
            <a:ext cx="4831627" cy="4520011"/>
          </a:xfrm>
          <a:custGeom>
            <a:avLst/>
            <a:gdLst>
              <a:gd name="connsiteX0" fmla="*/ 0 w 4831627"/>
              <a:gd name="connsiteY0" fmla="*/ 0 h 4520011"/>
              <a:gd name="connsiteX1" fmla="*/ 4831627 w 4831627"/>
              <a:gd name="connsiteY1" fmla="*/ 0 h 4520011"/>
              <a:gd name="connsiteX2" fmla="*/ 1416677 w 4831627"/>
              <a:gd name="connsiteY2" fmla="*/ 4520011 h 4520011"/>
            </a:gdLst>
            <a:ahLst/>
            <a:cxnLst>
              <a:cxn ang="0">
                <a:pos x="connsiteX0" y="connsiteY0"/>
              </a:cxn>
              <a:cxn ang="0">
                <a:pos x="connsiteX1" y="connsiteY1"/>
              </a:cxn>
              <a:cxn ang="0">
                <a:pos x="connsiteX2" y="connsiteY2"/>
              </a:cxn>
            </a:cxnLst>
            <a:rect l="l" t="t" r="r" b="b"/>
            <a:pathLst>
              <a:path w="4831627" h="4520011">
                <a:moveTo>
                  <a:pt x="0" y="0"/>
                </a:moveTo>
                <a:lnTo>
                  <a:pt x="4831627" y="0"/>
                </a:lnTo>
                <a:lnTo>
                  <a:pt x="1416677" y="452001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Google Shape;164;p1" descr="A logo for children&amp;#39;s hospital&#10;&#10;Description automatically generated">
            <a:extLst>
              <a:ext uri="{FF2B5EF4-FFF2-40B4-BE49-F238E27FC236}">
                <a16:creationId xmlns:a16="http://schemas.microsoft.com/office/drawing/2014/main" id="{BF6055D2-5B16-A654-8040-7E77E68930DC}"/>
              </a:ext>
            </a:extLst>
          </p:cNvPr>
          <p:cNvPicPr preferRelativeResize="0"/>
          <p:nvPr/>
        </p:nvPicPr>
        <p:blipFill rotWithShape="1">
          <a:blip r:embed="rId4"/>
          <a:stretch/>
        </p:blipFill>
        <p:spPr>
          <a:xfrm>
            <a:off x="5168778" y="664625"/>
            <a:ext cx="2104587" cy="1183830"/>
          </a:xfrm>
          <a:prstGeom prst="rect">
            <a:avLst/>
          </a:prstGeom>
          <a:noFill/>
        </p:spPr>
      </p:pic>
      <p:pic>
        <p:nvPicPr>
          <p:cNvPr id="4" name="Picture 3" descr="A qr code on a white background&#10;&#10;Description automatically generated">
            <a:extLst>
              <a:ext uri="{FF2B5EF4-FFF2-40B4-BE49-F238E27FC236}">
                <a16:creationId xmlns:a16="http://schemas.microsoft.com/office/drawing/2014/main" id="{89952D66-4C6E-2416-AD89-655B5A2E94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98767" y="2312894"/>
            <a:ext cx="3579906" cy="3579906"/>
          </a:xfrm>
          <a:prstGeom prst="rect">
            <a:avLst/>
          </a:prstGeom>
        </p:spPr>
      </p:pic>
    </p:spTree>
    <p:extLst>
      <p:ext uri="{BB962C8B-B14F-4D97-AF65-F5344CB8AC3E}">
        <p14:creationId xmlns:p14="http://schemas.microsoft.com/office/powerpoint/2010/main" val="1355340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298941" y="150829"/>
            <a:ext cx="8947995" cy="6707171"/>
          </a:xfrm>
          <a:prstGeom prst="rect">
            <a:avLst/>
          </a:prstGeom>
        </p:spPr>
      </p:pic>
      <p:pic>
        <p:nvPicPr>
          <p:cNvPr id="3" name="Picture 2" descr="A qr code on a white background&#10;&#10;Description automatically generated">
            <a:extLst>
              <a:ext uri="{FF2B5EF4-FFF2-40B4-BE49-F238E27FC236}">
                <a16:creationId xmlns:a16="http://schemas.microsoft.com/office/drawing/2014/main" id="{D0B6E475-7F04-958A-8A03-B247643547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2445" y="5421511"/>
            <a:ext cx="1143160" cy="1143160"/>
          </a:xfrm>
          <a:prstGeom prst="rect">
            <a:avLst/>
          </a:prstGeom>
        </p:spPr>
      </p:pic>
    </p:spTree>
    <p:extLst>
      <p:ext uri="{BB962C8B-B14F-4D97-AF65-F5344CB8AC3E}">
        <p14:creationId xmlns:p14="http://schemas.microsoft.com/office/powerpoint/2010/main" val="3321412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1872C1-7D90-9392-F3AE-BCBAB59D4EE0}"/>
              </a:ext>
            </a:extLst>
          </p:cNvPr>
          <p:cNvSpPr txBox="1"/>
          <p:nvPr/>
        </p:nvSpPr>
        <p:spPr>
          <a:xfrm>
            <a:off x="653143" y="911886"/>
            <a:ext cx="10885713" cy="5262979"/>
          </a:xfrm>
          <a:prstGeom prst="rect">
            <a:avLst/>
          </a:prstGeom>
          <a:noFill/>
        </p:spPr>
        <p:txBody>
          <a:bodyPr wrap="square" rtlCol="0">
            <a:spAutoFit/>
          </a:bodyPr>
          <a:lstStyle/>
          <a:p>
            <a:pPr algn="ctr"/>
            <a:r>
              <a:rPr lang="en-US" sz="2400" b="1"/>
              <a:t>Ministry of Children and Family Development (MCFD)</a:t>
            </a:r>
          </a:p>
          <a:p>
            <a:pPr algn="ctr"/>
            <a:r>
              <a:rPr lang="en-US" sz="2400" b="1"/>
              <a:t>Child and Youth Mental Health (CYMH) Teams</a:t>
            </a:r>
          </a:p>
          <a:p>
            <a:pPr algn="ctr"/>
            <a:endParaRPr lang="en-US" sz="1200" b="1"/>
          </a:p>
          <a:p>
            <a:pPr algn="ctr"/>
            <a:r>
              <a:rPr lang="en-US" sz="1600" b="0" i="0">
                <a:solidFill>
                  <a:srgbClr val="292929"/>
                </a:solidFill>
                <a:effectLst/>
                <a:latin typeface="BC Sans"/>
              </a:rPr>
              <a:t>Community-Based Mental Health Services for Children, Youth and Families</a:t>
            </a:r>
          </a:p>
          <a:p>
            <a:pPr algn="l"/>
            <a:endParaRPr lang="en-US" sz="1600" b="1" i="0">
              <a:solidFill>
                <a:srgbClr val="292929"/>
              </a:solidFill>
              <a:effectLst/>
              <a:latin typeface="BC Sans"/>
            </a:endParaRPr>
          </a:p>
          <a:p>
            <a:pPr algn="l"/>
            <a:r>
              <a:rPr lang="en-US" sz="1600" b="1" i="0">
                <a:solidFill>
                  <a:srgbClr val="292929"/>
                </a:solidFill>
                <a:effectLst/>
                <a:latin typeface="BC Sans"/>
              </a:rPr>
              <a:t>Who We Are</a:t>
            </a:r>
          </a:p>
          <a:p>
            <a:pPr algn="l"/>
            <a:r>
              <a:rPr lang="en-US" sz="1600" b="0" i="0">
                <a:solidFill>
                  <a:srgbClr val="292929"/>
                </a:solidFill>
                <a:effectLst/>
                <a:latin typeface="BC Sans"/>
              </a:rPr>
              <a:t>The Ministry of Children and Family Development's</a:t>
            </a:r>
            <a:r>
              <a:rPr lang="en-US" sz="1600" b="1" i="0">
                <a:solidFill>
                  <a:srgbClr val="292929"/>
                </a:solidFill>
                <a:effectLst/>
                <a:latin typeface="BC Sans"/>
              </a:rPr>
              <a:t> Child and Youth Mental Health (CYMH)</a:t>
            </a:r>
            <a:r>
              <a:rPr lang="en-US" sz="1600" b="0" i="0">
                <a:solidFill>
                  <a:srgbClr val="292929"/>
                </a:solidFill>
                <a:effectLst/>
                <a:latin typeface="BC Sans"/>
              </a:rPr>
              <a:t> teams located across B.C. provide a range of mental health assessment and treatment options for children and youth (0-18 years of age) and their families at no cost. Our clinics are staffed by mental health clinicians, psychologists, and psychiatrists.</a:t>
            </a:r>
          </a:p>
          <a:p>
            <a:pPr algn="l"/>
            <a:endParaRPr lang="en-US" sz="1600">
              <a:solidFill>
                <a:srgbClr val="292929"/>
              </a:solidFill>
              <a:latin typeface="BC Sans"/>
            </a:endParaRPr>
          </a:p>
          <a:p>
            <a:pPr algn="l"/>
            <a:endParaRPr lang="en-US" sz="1600">
              <a:solidFill>
                <a:srgbClr val="292929"/>
              </a:solidFill>
              <a:latin typeface="BC Sans"/>
            </a:endParaRPr>
          </a:p>
          <a:p>
            <a:pPr algn="ctr"/>
            <a:endParaRPr lang="en-US" sz="1200" b="1"/>
          </a:p>
          <a:p>
            <a:pPr algn="ctr"/>
            <a:endParaRPr lang="en-US" sz="1200" b="1"/>
          </a:p>
          <a:p>
            <a:pPr algn="ctr"/>
            <a:endParaRPr lang="en-US" sz="1200" b="1"/>
          </a:p>
          <a:p>
            <a:pPr algn="ctr"/>
            <a:endParaRPr lang="en-CA" sz="2400" b="1"/>
          </a:p>
          <a:p>
            <a:pPr algn="ctr"/>
            <a:endParaRPr lang="en-CA" sz="2400" b="1"/>
          </a:p>
          <a:p>
            <a:r>
              <a:rPr lang="en-CA" sz="1200" b="1"/>
              <a:t>Updates on CYSN and Autism Funding (New Disability Benefit): </a:t>
            </a:r>
          </a:p>
          <a:p>
            <a:endParaRPr lang="en-CA" sz="2400" b="1" dirty="0"/>
          </a:p>
        </p:txBody>
      </p:sp>
      <p:pic>
        <p:nvPicPr>
          <p:cNvPr id="3" name="Picture 2">
            <a:extLst>
              <a:ext uri="{FF2B5EF4-FFF2-40B4-BE49-F238E27FC236}">
                <a16:creationId xmlns:a16="http://schemas.microsoft.com/office/drawing/2014/main" id="{5CB8AD94-2870-30DE-0A66-4CFC695AF827}"/>
              </a:ext>
            </a:extLst>
          </p:cNvPr>
          <p:cNvPicPr>
            <a:picLocks noChangeAspect="1"/>
          </p:cNvPicPr>
          <p:nvPr/>
        </p:nvPicPr>
        <p:blipFill>
          <a:blip r:embed="rId2"/>
          <a:stretch>
            <a:fillRect/>
          </a:stretch>
        </p:blipFill>
        <p:spPr>
          <a:xfrm>
            <a:off x="653143" y="3681635"/>
            <a:ext cx="1428750" cy="1428750"/>
          </a:xfrm>
          <a:prstGeom prst="rect">
            <a:avLst/>
          </a:prstGeom>
        </p:spPr>
      </p:pic>
      <p:pic>
        <p:nvPicPr>
          <p:cNvPr id="5" name="Picture 4">
            <a:extLst>
              <a:ext uri="{FF2B5EF4-FFF2-40B4-BE49-F238E27FC236}">
                <a16:creationId xmlns:a16="http://schemas.microsoft.com/office/drawing/2014/main" id="{70E9773F-D6DE-E9B3-09BF-67FAAE80D4EB}"/>
              </a:ext>
            </a:extLst>
          </p:cNvPr>
          <p:cNvPicPr>
            <a:picLocks noChangeAspect="1"/>
          </p:cNvPicPr>
          <p:nvPr/>
        </p:nvPicPr>
        <p:blipFill>
          <a:blip r:embed="rId3"/>
          <a:stretch>
            <a:fillRect/>
          </a:stretch>
        </p:blipFill>
        <p:spPr>
          <a:xfrm>
            <a:off x="5610631" y="4396010"/>
            <a:ext cx="2122859" cy="2198451"/>
          </a:xfrm>
          <a:prstGeom prst="rect">
            <a:avLst/>
          </a:prstGeom>
        </p:spPr>
      </p:pic>
    </p:spTree>
    <p:extLst>
      <p:ext uri="{BB962C8B-B14F-4D97-AF65-F5344CB8AC3E}">
        <p14:creationId xmlns:p14="http://schemas.microsoft.com/office/powerpoint/2010/main" val="1810559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4075107" y="1588919"/>
            <a:ext cx="3925407" cy="3341715"/>
          </a:xfrm>
          <a:prstGeom prst="ellipse">
            <a:avLst/>
          </a:prstGeom>
          <a:ln>
            <a:solidFill>
              <a:srgbClr val="2778AF"/>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7200" b="1" dirty="0">
                <a:ln w="9525">
                  <a:solidFill>
                    <a:schemeClr val="bg1"/>
                  </a:solidFill>
                  <a:prstDash val="solid"/>
                </a:ln>
                <a:solidFill>
                  <a:srgbClr val="2C6798"/>
                </a:solidFill>
                <a:effectLst>
                  <a:outerShdw blurRad="12700" dist="38100" dir="2700000" algn="tl" rotWithShape="0">
                    <a:schemeClr val="accent5">
                      <a:lumMod val="60000"/>
                      <a:lumOff val="40000"/>
                    </a:schemeClr>
                  </a:outerShdw>
                </a:effectLst>
              </a:rPr>
              <a:t>ADHD</a:t>
            </a:r>
            <a:r>
              <a:rPr lang="en-US" sz="7200" dirty="0"/>
              <a:t> </a:t>
            </a:r>
          </a:p>
          <a:p>
            <a:pPr algn="ctr"/>
            <a:r>
              <a:rPr lang="en-US" dirty="0">
                <a:ln w="0"/>
                <a:solidFill>
                  <a:schemeClr val="accent1"/>
                </a:solidFill>
                <a:effectLst>
                  <a:outerShdw blurRad="38100" dist="25400" dir="5400000" algn="ctr" rotWithShape="0">
                    <a:srgbClr val="6E747A">
                      <a:alpha val="43000"/>
                    </a:srgbClr>
                  </a:outerShdw>
                </a:effectLst>
              </a:rPr>
              <a:t>Child &amp; Youth Mental Health Program</a:t>
            </a:r>
          </a:p>
          <a:p>
            <a:pPr algn="ctr"/>
            <a:endParaRPr lang="en-US" dirty="0">
              <a:ln w="0"/>
              <a:solidFill>
                <a:schemeClr val="accent1"/>
              </a:solidFill>
              <a:effectLst>
                <a:outerShdw blurRad="38100" dist="25400" dir="5400000" algn="ctr" rotWithShape="0">
                  <a:srgbClr val="6E747A">
                    <a:alpha val="43000"/>
                  </a:srgbClr>
                </a:outerShdw>
              </a:effectLst>
            </a:endParaRPr>
          </a:p>
          <a:p>
            <a:pPr algn="ctr"/>
            <a:r>
              <a:rPr lang="en-US" sz="1400" dirty="0">
                <a:ln w="0"/>
                <a:solidFill>
                  <a:schemeClr val="accent1"/>
                </a:solidFill>
                <a:effectLst>
                  <a:outerShdw blurRad="38100" dist="25400" dir="5400000" algn="ctr" rotWithShape="0">
                    <a:srgbClr val="6E747A">
                      <a:alpha val="43000"/>
                    </a:srgbClr>
                  </a:outerShdw>
                </a:effectLst>
              </a:rPr>
              <a:t>Family-based services for children &amp; youth diagnosed with Attention-Deficit/Hyperactivity Disorder in Vancouver</a:t>
            </a:r>
            <a:endParaRPr lang="en-CA" sz="1400" dirty="0">
              <a:ln w="0"/>
              <a:solidFill>
                <a:schemeClr val="accent1"/>
              </a:solidFill>
              <a:effectLst>
                <a:outerShdw blurRad="38100" dist="25400" dir="5400000" algn="ctr" rotWithShape="0">
                  <a:srgbClr val="6E747A">
                    <a:alpha val="43000"/>
                  </a:srgbClr>
                </a:outerShdw>
              </a:effectLst>
            </a:endParaRPr>
          </a:p>
        </p:txBody>
      </p:sp>
      <p:pic>
        <p:nvPicPr>
          <p:cNvPr id="3" name="Picture 2"/>
          <p:cNvPicPr>
            <a:picLocks noChangeAspect="1"/>
          </p:cNvPicPr>
          <p:nvPr/>
        </p:nvPicPr>
        <p:blipFill>
          <a:blip r:embed="rId2"/>
          <a:stretch>
            <a:fillRect/>
          </a:stretch>
        </p:blipFill>
        <p:spPr>
          <a:xfrm>
            <a:off x="4511906" y="479766"/>
            <a:ext cx="3188484" cy="865707"/>
          </a:xfrm>
          <a:prstGeom prst="rect">
            <a:avLst/>
          </a:prstGeom>
        </p:spPr>
      </p:pic>
      <p:pic>
        <p:nvPicPr>
          <p:cNvPr id="4" name="Picture 3"/>
          <p:cNvPicPr>
            <a:picLocks noChangeAspect="1"/>
          </p:cNvPicPr>
          <p:nvPr/>
        </p:nvPicPr>
        <p:blipFill>
          <a:blip r:embed="rId3"/>
          <a:stretch>
            <a:fillRect/>
          </a:stretch>
        </p:blipFill>
        <p:spPr>
          <a:xfrm>
            <a:off x="5012130" y="5174080"/>
            <a:ext cx="2121592" cy="1316850"/>
          </a:xfrm>
          <a:prstGeom prst="rect">
            <a:avLst/>
          </a:prstGeom>
        </p:spPr>
      </p:pic>
      <p:sp>
        <p:nvSpPr>
          <p:cNvPr id="8" name="Rounded Rectangle 7"/>
          <p:cNvSpPr/>
          <p:nvPr/>
        </p:nvSpPr>
        <p:spPr>
          <a:xfrm>
            <a:off x="8229600" y="337264"/>
            <a:ext cx="3416531" cy="86570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800" dirty="0">
                <a:solidFill>
                  <a:schemeClr val="tx2"/>
                </a:solidFill>
              </a:rPr>
              <a:t>Making a Referral</a:t>
            </a:r>
            <a:endParaRPr lang="en-CA" sz="2800" dirty="0">
              <a:solidFill>
                <a:schemeClr val="tx2"/>
              </a:solidFill>
            </a:endParaRPr>
          </a:p>
        </p:txBody>
      </p:sp>
      <p:sp>
        <p:nvSpPr>
          <p:cNvPr id="9" name="Rectangle 8"/>
          <p:cNvSpPr/>
          <p:nvPr/>
        </p:nvSpPr>
        <p:spPr>
          <a:xfrm>
            <a:off x="8229600" y="1280159"/>
            <a:ext cx="3507971" cy="541158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b="1" dirty="0"/>
              <a:t>Who can refer:</a:t>
            </a:r>
          </a:p>
          <a:p>
            <a:pPr marL="285750" indent="-285750">
              <a:buFont typeface="Arial" panose="020B0604020202020204" pitchFamily="34" charset="0"/>
              <a:buChar char="•"/>
            </a:pPr>
            <a:r>
              <a:rPr lang="en-US" dirty="0"/>
              <a:t>Caregivers, health professionals, school counsellors &amp; social workers.</a:t>
            </a:r>
          </a:p>
          <a:p>
            <a:pPr algn="ctr"/>
            <a:r>
              <a:rPr lang="en-US" dirty="0"/>
              <a:t>*Consent is required if making a referral on behalf of a family.*</a:t>
            </a:r>
          </a:p>
          <a:p>
            <a:pPr algn="ctr"/>
            <a:endParaRPr lang="en-US" dirty="0"/>
          </a:p>
          <a:p>
            <a:r>
              <a:rPr lang="en-US" b="1" dirty="0"/>
              <a:t>How to refer?</a:t>
            </a:r>
          </a:p>
          <a:p>
            <a:pPr marL="285750" indent="-285750">
              <a:buFont typeface="Arial" panose="020B0604020202020204" pitchFamily="34" charset="0"/>
              <a:buChar char="•"/>
            </a:pPr>
            <a:r>
              <a:rPr lang="en-US" dirty="0"/>
              <a:t>Email: </a:t>
            </a:r>
            <a:r>
              <a:rPr lang="en-US" dirty="0">
                <a:hlinkClick r:id="rId4"/>
              </a:rPr>
              <a:t>adhd@vch.ca</a:t>
            </a:r>
            <a:endParaRPr lang="en-US" dirty="0"/>
          </a:p>
          <a:p>
            <a:pPr marL="285750" indent="-285750">
              <a:buFont typeface="Arial" panose="020B0604020202020204" pitchFamily="34" charset="0"/>
              <a:buChar char="•"/>
            </a:pPr>
            <a:r>
              <a:rPr lang="en-US" dirty="0"/>
              <a:t>Phone: 604-675-3896</a:t>
            </a:r>
          </a:p>
          <a:p>
            <a:endParaRPr lang="en-US" dirty="0"/>
          </a:p>
          <a:p>
            <a:r>
              <a:rPr lang="en-US" b="1" dirty="0"/>
              <a:t>Information required:</a:t>
            </a:r>
          </a:p>
          <a:p>
            <a:pPr marL="285750" indent="-285750">
              <a:buFont typeface="Arial" panose="020B0604020202020204" pitchFamily="34" charset="0"/>
              <a:buChar char="•"/>
            </a:pPr>
            <a:r>
              <a:rPr lang="en-US" dirty="0"/>
              <a:t>Child’s first and last name with diagnosis of ADHD</a:t>
            </a:r>
          </a:p>
          <a:p>
            <a:pPr marL="285750" indent="-285750">
              <a:buFont typeface="Arial" panose="020B0604020202020204" pitchFamily="34" charset="0"/>
              <a:buChar char="•"/>
            </a:pPr>
            <a:r>
              <a:rPr lang="en-US" dirty="0"/>
              <a:t>DOB, PHN, or PARIS ID (if available)</a:t>
            </a:r>
          </a:p>
          <a:p>
            <a:pPr marL="285750" indent="-285750">
              <a:buFont typeface="Arial" panose="020B0604020202020204" pitchFamily="34" charset="0"/>
              <a:buChar char="•"/>
            </a:pPr>
            <a:r>
              <a:rPr lang="en-US" dirty="0"/>
              <a:t>Name or caregiver(s) and contact (phone and email address)</a:t>
            </a:r>
          </a:p>
        </p:txBody>
      </p:sp>
      <p:sp>
        <p:nvSpPr>
          <p:cNvPr id="11" name="Rectangle 10"/>
          <p:cNvSpPr/>
          <p:nvPr/>
        </p:nvSpPr>
        <p:spPr>
          <a:xfrm>
            <a:off x="249382" y="337264"/>
            <a:ext cx="3596639" cy="205680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b="1" dirty="0">
                <a:solidFill>
                  <a:srgbClr val="0070C0"/>
                </a:solidFill>
              </a:rPr>
              <a:t>8-Week Parent Psychoeducation Program</a:t>
            </a:r>
          </a:p>
          <a:p>
            <a:pPr algn="ctr"/>
            <a:endParaRPr lang="en-US" b="1" dirty="0">
              <a:solidFill>
                <a:srgbClr val="0070C0"/>
              </a:solidFill>
            </a:endParaRPr>
          </a:p>
          <a:p>
            <a:pPr algn="ctr"/>
            <a:r>
              <a:rPr lang="en-US" dirty="0"/>
              <a:t>A mixture of education, discussion, videos, and practice is presented for 2 hours a week for 8-weeks to parents (virtual).</a:t>
            </a:r>
            <a:endParaRPr lang="en-CA" dirty="0"/>
          </a:p>
        </p:txBody>
      </p:sp>
      <p:sp>
        <p:nvSpPr>
          <p:cNvPr id="12" name="Rounded Rectangle 11"/>
          <p:cNvSpPr/>
          <p:nvPr/>
        </p:nvSpPr>
        <p:spPr>
          <a:xfrm>
            <a:off x="249382" y="2502130"/>
            <a:ext cx="3596639" cy="224443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solidFill>
                  <a:srgbClr val="0070C0"/>
                </a:solidFill>
              </a:rPr>
              <a:t>Community Workshops</a:t>
            </a:r>
          </a:p>
          <a:p>
            <a:pPr algn="ctr"/>
            <a:endParaRPr lang="en-US" dirty="0"/>
          </a:p>
          <a:p>
            <a:pPr algn="ctr"/>
            <a:r>
              <a:rPr lang="en-US" sz="1600" dirty="0"/>
              <a:t>ADHD information sessions are held regularly across the city of Vancouver and are open to all community members- including parents, teachers, health providers, and other service professionals. </a:t>
            </a:r>
            <a:endParaRPr lang="en-CA" sz="1600" dirty="0"/>
          </a:p>
        </p:txBody>
      </p:sp>
      <p:sp>
        <p:nvSpPr>
          <p:cNvPr id="13" name="Rectangle 12"/>
          <p:cNvSpPr/>
          <p:nvPr/>
        </p:nvSpPr>
        <p:spPr>
          <a:xfrm>
            <a:off x="238297" y="4930634"/>
            <a:ext cx="3607724" cy="176111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dirty="0">
                <a:solidFill>
                  <a:srgbClr val="0070C0"/>
                </a:solidFill>
              </a:rPr>
              <a:t>School-Based Supports</a:t>
            </a:r>
          </a:p>
          <a:p>
            <a:pPr algn="ctr"/>
            <a:endParaRPr lang="en-US" sz="1600" dirty="0">
              <a:solidFill>
                <a:srgbClr val="0070C0"/>
              </a:solidFill>
            </a:endParaRPr>
          </a:p>
          <a:p>
            <a:pPr algn="ctr"/>
            <a:r>
              <a:rPr lang="en-US" dirty="0"/>
              <a:t>Educational workshops are available to Vancouver school staff upon request.</a:t>
            </a:r>
            <a:endParaRPr lang="en-CA" dirty="0"/>
          </a:p>
        </p:txBody>
      </p:sp>
    </p:spTree>
    <p:extLst>
      <p:ext uri="{BB962C8B-B14F-4D97-AF65-F5344CB8AC3E}">
        <p14:creationId xmlns:p14="http://schemas.microsoft.com/office/powerpoint/2010/main" val="741578494"/>
      </p:ext>
    </p:extLst>
  </p:cSld>
  <p:clrMapOvr>
    <a:masterClrMapping/>
  </p:clrMapOvr>
  <mc:AlternateContent xmlns:mc="http://schemas.openxmlformats.org/markup-compatibility/2006" xmlns:p14="http://schemas.microsoft.com/office/powerpoint/2010/main">
    <mc:Choice Requires="p14">
      <p:transition spd="slow" p14:dur="1250" advClick="0" advTm="3000">
        <p:pull/>
      </p:transition>
    </mc:Choice>
    <mc:Fallback xmlns="">
      <p:transition spd="slow" advClick="0" advTm="3000">
        <p:pull/>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D79D32-867D-245C-0766-BB1972BDE1A4}"/>
              </a:ext>
            </a:extLst>
          </p:cNvPr>
          <p:cNvSpPr>
            <a:spLocks noGrp="1"/>
          </p:cNvSpPr>
          <p:nvPr>
            <p:ph type="title"/>
          </p:nvPr>
        </p:nvSpPr>
        <p:spPr/>
        <p:txBody>
          <a:bodyPr>
            <a:normAutofit/>
          </a:bodyPr>
          <a:lstStyle/>
          <a:p>
            <a:r>
              <a:rPr lang="en-US" dirty="0">
                <a:latin typeface="Aptos" panose="020B0004020202020204" pitchFamily="34" charset="0"/>
              </a:rPr>
              <a:t>Foundry British Columbia</a:t>
            </a:r>
            <a:endParaRPr lang="en-CA">
              <a:latin typeface="Aptos" panose="020B0004020202020204" pitchFamily="34" charset="0"/>
            </a:endParaRPr>
          </a:p>
        </p:txBody>
      </p:sp>
      <p:sp>
        <p:nvSpPr>
          <p:cNvPr id="6" name="Rectangle 2">
            <a:extLst>
              <a:ext uri="{FF2B5EF4-FFF2-40B4-BE49-F238E27FC236}">
                <a16:creationId xmlns:a16="http://schemas.microsoft.com/office/drawing/2014/main" id="{5F2050F5-501C-3571-3C82-C3A254EF30BE}"/>
              </a:ext>
            </a:extLst>
          </p:cNvPr>
          <p:cNvSpPr>
            <a:spLocks noGrp="1" noChangeArrowheads="1"/>
          </p:cNvSpPr>
          <p:nvPr>
            <p:ph idx="1"/>
          </p:nvPr>
        </p:nvSpPr>
        <p:spPr bwMode="auto">
          <a:xfrm>
            <a:off x="4772025" y="2011680"/>
            <a:ext cx="6524625" cy="4206240"/>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63480" rIns="0" bIns="126960" numCol="1"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spcBef>
                <a:spcPct val="0"/>
              </a:spcBef>
              <a:spcAft>
                <a:spcPts val="600"/>
              </a:spcAft>
              <a:buClrTx/>
              <a:buSzTx/>
              <a:buFontTx/>
              <a:buNone/>
              <a:tabLst/>
            </a:pPr>
            <a:r>
              <a:rPr kumimoji="0" lang="en-US" altLang="en-US" sz="1200" b="0" i="0" u="none" strike="noStrike" cap="none" normalizeH="0" baseline="0" dirty="0">
                <a:ln>
                  <a:noFill/>
                </a:ln>
                <a:effectLst/>
                <a:latin typeface="Aptos" panose="020B0004020202020204" pitchFamily="34" charset="0"/>
              </a:rPr>
              <a:t>Foundry provides a range of free and confidential services for youth aged 12-24 and their families in British Columbia, including mental health care, </a:t>
            </a:r>
          </a:p>
          <a:p>
            <a:pPr marL="0" marR="0" lvl="0" indent="0" defTabSz="914400" rtl="0" eaLnBrk="0" fontAlgn="base" latinLnBrk="0" hangingPunct="0">
              <a:spcBef>
                <a:spcPct val="0"/>
              </a:spcBef>
              <a:spcAft>
                <a:spcPts val="600"/>
              </a:spcAft>
              <a:buClrTx/>
              <a:buSzTx/>
              <a:buFontTx/>
              <a:buNone/>
              <a:tabLst/>
            </a:pPr>
            <a:r>
              <a:rPr kumimoji="0" lang="en-US" altLang="en-US" sz="1200" b="0" i="0" u="none" strike="noStrike" cap="none" normalizeH="0" baseline="0" dirty="0">
                <a:ln>
                  <a:noFill/>
                </a:ln>
                <a:effectLst/>
                <a:latin typeface="Aptos" panose="020B0004020202020204" pitchFamily="34" charset="0"/>
              </a:rPr>
              <a:t>substance use services, physical and sexual health care, and social services. Services are available in person at local </a:t>
            </a:r>
            <a:r>
              <a:rPr kumimoji="0" lang="en-US" altLang="en-US" sz="1200" b="0" i="0" u="none" strike="noStrike" cap="none" normalizeH="0" baseline="0" dirty="0" err="1">
                <a:ln>
                  <a:noFill/>
                </a:ln>
                <a:effectLst/>
                <a:latin typeface="Aptos" panose="020B0004020202020204" pitchFamily="34" charset="0"/>
              </a:rPr>
              <a:t>centres</a:t>
            </a:r>
            <a:r>
              <a:rPr kumimoji="0" lang="en-US" altLang="en-US" sz="1200" b="0" i="0" u="none" strike="noStrike" cap="none" normalizeH="0" baseline="0" dirty="0">
                <a:ln>
                  <a:noFill/>
                </a:ln>
                <a:effectLst/>
                <a:latin typeface="Aptos" panose="020B0004020202020204" pitchFamily="34" charset="0"/>
              </a:rPr>
              <a:t> or virtually through the </a:t>
            </a:r>
            <a:r>
              <a:rPr kumimoji="0" lang="en-US" altLang="en-US" sz="1200" b="0" i="0" u="none" strike="noStrike" cap="none" normalizeH="0" baseline="0" dirty="0">
                <a:ln>
                  <a:noFill/>
                </a:ln>
                <a:effectLst/>
                <a:latin typeface="Aptos" panose="020B0004020202020204" pitchFamily="34" charset="0"/>
                <a:hlinkClick r:id="rId2"/>
              </a:rPr>
              <a:t>Foundry BC app</a:t>
            </a:r>
            <a:r>
              <a:rPr kumimoji="0" lang="en-US" altLang="en-US" sz="1200" b="0" i="0" u="none" strike="noStrike" cap="none" normalizeH="0" baseline="0" dirty="0">
                <a:ln>
                  <a:noFill/>
                </a:ln>
                <a:effectLst/>
                <a:latin typeface="Aptos" panose="020B0004020202020204" pitchFamily="34" charset="0"/>
              </a:rPr>
              <a:t>, and include both in-person and virtual support such as counselling, peer support, and workshops. </a:t>
            </a:r>
          </a:p>
          <a:p>
            <a:pPr marL="0" marR="0" lvl="0" indent="0" defTabSz="914400" rtl="0" eaLnBrk="0" fontAlgn="base" latinLnBrk="0" hangingPunct="0">
              <a:spcBef>
                <a:spcPct val="0"/>
              </a:spcBef>
              <a:spcAft>
                <a:spcPts val="600"/>
              </a:spcAft>
              <a:buClrTx/>
              <a:buSzTx/>
              <a:buFontTx/>
              <a:buNone/>
              <a:tabLst/>
            </a:pPr>
            <a:endParaRPr kumimoji="0" lang="en-US" altLang="en-US" sz="1200" b="0" i="0" u="none" strike="noStrike" cap="none" normalizeH="0" baseline="0" dirty="0">
              <a:ln>
                <a:noFill/>
              </a:ln>
              <a:effectLst/>
              <a:latin typeface="Aptos" panose="020B0004020202020204" pitchFamily="34" charset="0"/>
            </a:endParaRPr>
          </a:p>
          <a:p>
            <a:pPr marL="0" marR="0" lvl="0" indent="0" defTabSz="914400" rtl="0" eaLnBrk="0" fontAlgn="base" latinLnBrk="0" hangingPunct="0">
              <a:spcBef>
                <a:spcPct val="0"/>
              </a:spcBef>
              <a:spcAft>
                <a:spcPts val="600"/>
              </a:spcAft>
              <a:buClrTx/>
              <a:buSzTx/>
              <a:buFontTx/>
              <a:buNone/>
              <a:tabLst/>
            </a:pPr>
            <a:r>
              <a:rPr kumimoji="0" lang="en-US" altLang="en-US" sz="1200" b="0" i="0" u="sng" strike="noStrike" cap="none" normalizeH="0" baseline="0" dirty="0">
                <a:ln>
                  <a:noFill/>
                </a:ln>
                <a:effectLst/>
                <a:latin typeface="Aptos" panose="020B0004020202020204" pitchFamily="34" charset="0"/>
              </a:rPr>
              <a:t>Key services:</a:t>
            </a:r>
          </a:p>
          <a:p>
            <a:pPr marL="0" marR="0" lvl="0" indent="0" defTabSz="914400" rtl="0" eaLnBrk="0" fontAlgn="base" latinLnBrk="0" hangingPunct="0">
              <a:spcBef>
                <a:spcPct val="0"/>
              </a:spcBef>
              <a:spcAft>
                <a:spcPts val="600"/>
              </a:spcAft>
              <a:buClrTx/>
              <a:buSzTx/>
              <a:buFontTx/>
              <a:buChar char="•"/>
              <a:tabLst/>
            </a:pPr>
            <a:r>
              <a:rPr kumimoji="0" lang="en-US" altLang="en-US" sz="1200" b="1" i="0" u="none" strike="noStrike" cap="none" normalizeH="0" baseline="0" dirty="0">
                <a:ln>
                  <a:noFill/>
                </a:ln>
                <a:effectLst/>
                <a:latin typeface="Aptos" panose="020B0004020202020204" pitchFamily="34" charset="0"/>
              </a:rPr>
              <a:t>Mental health care:</a:t>
            </a:r>
            <a:r>
              <a:rPr kumimoji="0" lang="en-US" altLang="en-US" sz="1200" b="0" i="0" u="none" strike="noStrike" cap="none" normalizeH="0" baseline="0" dirty="0">
                <a:ln>
                  <a:noFill/>
                </a:ln>
                <a:effectLst/>
                <a:latin typeface="Aptos" panose="020B0004020202020204" pitchFamily="34" charset="0"/>
              </a:rPr>
              <a:t> Individualized support for mental health, including counselling.</a:t>
            </a:r>
          </a:p>
          <a:p>
            <a:pPr marL="0" marR="0" lvl="0" indent="0" defTabSz="914400" rtl="0" eaLnBrk="0" fontAlgn="base" latinLnBrk="0" hangingPunct="0">
              <a:spcBef>
                <a:spcPct val="0"/>
              </a:spcBef>
              <a:spcAft>
                <a:spcPts val="600"/>
              </a:spcAft>
              <a:buClrTx/>
              <a:buSzTx/>
              <a:buFontTx/>
              <a:buChar char="•"/>
              <a:tabLst/>
            </a:pPr>
            <a:r>
              <a:rPr kumimoji="0" lang="en-US" altLang="en-US" sz="1200" b="1" i="0" u="none" strike="noStrike" cap="none" normalizeH="0" baseline="0" dirty="0">
                <a:ln>
                  <a:noFill/>
                </a:ln>
                <a:effectLst/>
                <a:latin typeface="Aptos" panose="020B0004020202020204" pitchFamily="34" charset="0"/>
              </a:rPr>
              <a:t>Substance use services:</a:t>
            </a:r>
            <a:r>
              <a:rPr kumimoji="0" lang="en-US" altLang="en-US" sz="1200" b="0" i="0" u="none" strike="noStrike" cap="none" normalizeH="0" baseline="0" dirty="0">
                <a:ln>
                  <a:noFill/>
                </a:ln>
                <a:effectLst/>
                <a:latin typeface="Aptos" panose="020B0004020202020204" pitchFamily="34" charset="0"/>
              </a:rPr>
              <a:t> Support for substance use issues.</a:t>
            </a:r>
          </a:p>
          <a:p>
            <a:pPr marL="0" marR="0" lvl="0" indent="0" defTabSz="914400" rtl="0" eaLnBrk="0" fontAlgn="base" latinLnBrk="0" hangingPunct="0">
              <a:spcBef>
                <a:spcPct val="0"/>
              </a:spcBef>
              <a:spcAft>
                <a:spcPts val="600"/>
              </a:spcAft>
              <a:buClrTx/>
              <a:buSzTx/>
              <a:buFontTx/>
              <a:buChar char="•"/>
              <a:tabLst/>
            </a:pPr>
            <a:r>
              <a:rPr kumimoji="0" lang="en-US" altLang="en-US" sz="1200" b="1" i="0" u="none" strike="noStrike" cap="none" normalizeH="0" baseline="0" dirty="0">
                <a:ln>
                  <a:noFill/>
                </a:ln>
                <a:effectLst/>
                <a:latin typeface="Aptos" panose="020B0004020202020204" pitchFamily="34" charset="0"/>
              </a:rPr>
              <a:t>Physical and sexual health care:</a:t>
            </a:r>
            <a:r>
              <a:rPr kumimoji="0" lang="en-US" altLang="en-US" sz="1200" b="0" i="0" u="none" strike="noStrike" cap="none" normalizeH="0" baseline="0" dirty="0">
                <a:ln>
                  <a:noFill/>
                </a:ln>
                <a:effectLst/>
                <a:latin typeface="Aptos" panose="020B0004020202020204" pitchFamily="34" charset="0"/>
              </a:rPr>
              <a:t> Services like STI testing, birth control, and general medical care through its primary care clinics.</a:t>
            </a:r>
          </a:p>
          <a:p>
            <a:pPr marL="0" marR="0" lvl="0" indent="0" defTabSz="914400" rtl="0" eaLnBrk="0" fontAlgn="base" latinLnBrk="0" hangingPunct="0">
              <a:spcBef>
                <a:spcPct val="0"/>
              </a:spcBef>
              <a:spcAft>
                <a:spcPts val="600"/>
              </a:spcAft>
              <a:buClrTx/>
              <a:buSzTx/>
              <a:buFontTx/>
              <a:buChar char="•"/>
              <a:tabLst/>
            </a:pPr>
            <a:r>
              <a:rPr kumimoji="0" lang="en-US" altLang="en-US" sz="1200" b="1" i="0" u="none" strike="noStrike" cap="none" normalizeH="0" baseline="0" dirty="0">
                <a:ln>
                  <a:noFill/>
                </a:ln>
                <a:effectLst/>
                <a:latin typeface="Aptos" panose="020B0004020202020204" pitchFamily="34" charset="0"/>
              </a:rPr>
              <a:t>Social services:</a:t>
            </a:r>
            <a:r>
              <a:rPr kumimoji="0" lang="en-US" altLang="en-US" sz="1200" b="0" i="0" u="none" strike="noStrike" cap="none" normalizeH="0" baseline="0" dirty="0">
                <a:ln>
                  <a:noFill/>
                </a:ln>
                <a:effectLst/>
                <a:latin typeface="Aptos" panose="020B0004020202020204" pitchFamily="34" charset="0"/>
              </a:rPr>
              <a:t> Assistance with social support needs.</a:t>
            </a:r>
          </a:p>
          <a:p>
            <a:pPr marL="0" marR="0" lvl="0" indent="0" defTabSz="914400" rtl="0" eaLnBrk="0" fontAlgn="base" latinLnBrk="0" hangingPunct="0">
              <a:spcBef>
                <a:spcPct val="0"/>
              </a:spcBef>
              <a:spcAft>
                <a:spcPts val="600"/>
              </a:spcAft>
              <a:buClrTx/>
              <a:buSzTx/>
              <a:buFontTx/>
              <a:buChar char="•"/>
              <a:tabLst/>
            </a:pPr>
            <a:r>
              <a:rPr kumimoji="0" lang="en-US" altLang="en-US" sz="1200" b="1" i="0" u="none" strike="noStrike" cap="none" normalizeH="0" baseline="0" dirty="0">
                <a:ln>
                  <a:noFill/>
                </a:ln>
                <a:effectLst/>
                <a:latin typeface="Aptos" panose="020B0004020202020204" pitchFamily="34" charset="0"/>
              </a:rPr>
              <a:t>Youth and family peer support:</a:t>
            </a:r>
            <a:r>
              <a:rPr kumimoji="0" lang="en-US" altLang="en-US" sz="1200" b="0" i="0" u="none" strike="noStrike" cap="none" normalizeH="0" baseline="0" dirty="0">
                <a:ln>
                  <a:noFill/>
                </a:ln>
                <a:effectLst/>
                <a:latin typeface="Aptos" panose="020B0004020202020204" pitchFamily="34" charset="0"/>
              </a:rPr>
              <a:t> Support from peers who have lived experience.</a:t>
            </a:r>
          </a:p>
          <a:p>
            <a:pPr marL="0" marR="0" lvl="0" indent="0" defTabSz="914400" rtl="0" eaLnBrk="0" fontAlgn="base" latinLnBrk="0" hangingPunct="0">
              <a:spcBef>
                <a:spcPct val="0"/>
              </a:spcBef>
              <a:spcAft>
                <a:spcPts val="600"/>
              </a:spcAft>
              <a:buClrTx/>
              <a:buSzTx/>
              <a:buFontTx/>
              <a:buChar char="•"/>
              <a:tabLst/>
            </a:pPr>
            <a:r>
              <a:rPr kumimoji="0" lang="en-US" altLang="en-US" sz="1200" b="1" i="0" u="none" strike="noStrike" cap="none" normalizeH="0" baseline="0" dirty="0">
                <a:ln>
                  <a:noFill/>
                </a:ln>
                <a:effectLst/>
                <a:latin typeface="Aptos" panose="020B0004020202020204" pitchFamily="34" charset="0"/>
              </a:rPr>
              <a:t>Employment and education:</a:t>
            </a:r>
            <a:r>
              <a:rPr kumimoji="0" lang="en-US" altLang="en-US" sz="1200" b="0" i="0" u="none" strike="noStrike" cap="none" normalizeH="0" baseline="0" dirty="0">
                <a:ln>
                  <a:noFill/>
                </a:ln>
                <a:effectLst/>
                <a:latin typeface="Aptos" panose="020B0004020202020204" pitchFamily="34" charset="0"/>
              </a:rPr>
              <a:t> Programs to help youth with employment and education goals.</a:t>
            </a:r>
          </a:p>
          <a:p>
            <a:pPr marL="0" marR="0" lvl="0" indent="0" defTabSz="914400" rtl="0" eaLnBrk="0" fontAlgn="base" latinLnBrk="0" hangingPunct="0">
              <a:spcBef>
                <a:spcPct val="0"/>
              </a:spcBef>
              <a:spcAft>
                <a:spcPts val="600"/>
              </a:spcAft>
              <a:buClrTx/>
              <a:buSzTx/>
              <a:buFontTx/>
              <a:buChar char="•"/>
              <a:tabLst/>
            </a:pPr>
            <a:r>
              <a:rPr kumimoji="0" lang="en-US" altLang="en-US" sz="1200" b="1" i="0" u="none" strike="noStrike" cap="none" normalizeH="0" baseline="0" dirty="0">
                <a:ln>
                  <a:noFill/>
                </a:ln>
                <a:effectLst/>
                <a:latin typeface="Aptos" panose="020B0004020202020204" pitchFamily="34" charset="0"/>
              </a:rPr>
              <a:t>Family services:</a:t>
            </a:r>
            <a:r>
              <a:rPr kumimoji="0" lang="en-US" altLang="en-US" sz="1200" b="0" i="0" u="none" strike="noStrike" cap="none" normalizeH="0" baseline="0" dirty="0">
                <a:ln>
                  <a:noFill/>
                </a:ln>
                <a:effectLst/>
                <a:latin typeface="Aptos" panose="020B0004020202020204" pitchFamily="34" charset="0"/>
              </a:rPr>
              <a:t> Support for families and caregivers. </a:t>
            </a:r>
          </a:p>
          <a:p>
            <a:pPr marL="0" marR="0" lvl="0" indent="0" defTabSz="914400" rtl="0" eaLnBrk="0" fontAlgn="base" latinLnBrk="0" hangingPunct="0">
              <a:spcBef>
                <a:spcPct val="0"/>
              </a:spcBef>
              <a:spcAft>
                <a:spcPts val="600"/>
              </a:spcAft>
              <a:buClrTx/>
              <a:buSzTx/>
              <a:buFontTx/>
              <a:buNone/>
              <a:tabLst/>
            </a:pPr>
            <a:endParaRPr kumimoji="0" lang="en-US" altLang="en-US" sz="1200" b="0" i="0" u="none" strike="noStrike" cap="none" normalizeH="0" baseline="0" dirty="0">
              <a:ln>
                <a:noFill/>
              </a:ln>
              <a:effectLst/>
              <a:latin typeface="Arial" panose="020B0604020202020204" pitchFamily="34" charset="0"/>
            </a:endParaRPr>
          </a:p>
        </p:txBody>
      </p:sp>
      <p:pic>
        <p:nvPicPr>
          <p:cNvPr id="9" name="Picture 8">
            <a:extLst>
              <a:ext uri="{FF2B5EF4-FFF2-40B4-BE49-F238E27FC236}">
                <a16:creationId xmlns:a16="http://schemas.microsoft.com/office/drawing/2014/main" id="{70807B89-6F81-E14E-4590-DB5FC0D0B614}"/>
              </a:ext>
            </a:extLst>
          </p:cNvPr>
          <p:cNvPicPr>
            <a:picLocks noChangeAspect="1"/>
          </p:cNvPicPr>
          <p:nvPr/>
        </p:nvPicPr>
        <p:blipFill>
          <a:blip r:embed="rId3"/>
          <a:stretch>
            <a:fillRect/>
          </a:stretch>
        </p:blipFill>
        <p:spPr>
          <a:xfrm>
            <a:off x="1311486" y="2483632"/>
            <a:ext cx="3045384" cy="3045384"/>
          </a:xfrm>
          <a:prstGeom prst="rect">
            <a:avLst/>
          </a:prstGeom>
        </p:spPr>
      </p:pic>
    </p:spTree>
    <p:extLst>
      <p:ext uri="{BB962C8B-B14F-4D97-AF65-F5344CB8AC3E}">
        <p14:creationId xmlns:p14="http://schemas.microsoft.com/office/powerpoint/2010/main" val="738662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graphicFrame>
        <p:nvGraphicFramePr>
          <p:cNvPr id="4" name="Object 3"/>
          <p:cNvGraphicFramePr>
            <a:graphicFrameLocks noChangeAspect="1"/>
          </p:cNvGraphicFramePr>
          <p:nvPr>
            <p:extLst>
              <p:ext uri="{D42A27DB-BD31-4B8C-83A1-F6EECF244321}">
                <p14:modId xmlns:p14="http://schemas.microsoft.com/office/powerpoint/2010/main" val="3457442041"/>
              </p:ext>
            </p:extLst>
          </p:nvPr>
        </p:nvGraphicFramePr>
        <p:xfrm>
          <a:off x="231820" y="170681"/>
          <a:ext cx="11655379" cy="6556151"/>
        </p:xfrm>
        <a:graphic>
          <a:graphicData uri="http://schemas.openxmlformats.org/presentationml/2006/ole">
            <mc:AlternateContent xmlns:mc="http://schemas.openxmlformats.org/markup-compatibility/2006">
              <mc:Choice xmlns:v="urn:schemas-microsoft-com:vml" Requires="v">
                <p:oleObj name="Acrobat Document" r:id="rId2" imgW="6857826" imgH="3857625" progId="AcroExch.Document.2020">
                  <p:embed/>
                </p:oleObj>
              </mc:Choice>
              <mc:Fallback>
                <p:oleObj name="Acrobat Document" r:id="rId2" imgW="6857826" imgH="3857625" progId="AcroExch.Document.2020">
                  <p:embed/>
                  <p:pic>
                    <p:nvPicPr>
                      <p:cNvPr id="0" name=""/>
                      <p:cNvPicPr/>
                      <p:nvPr/>
                    </p:nvPicPr>
                    <p:blipFill>
                      <a:blip r:embed="rId3"/>
                      <a:stretch>
                        <a:fillRect/>
                      </a:stretch>
                    </p:blipFill>
                    <p:spPr>
                      <a:xfrm>
                        <a:off x="231820" y="170681"/>
                        <a:ext cx="11655379" cy="6556151"/>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47264936-91AF-4E04-50D9-0381F5CC0489}"/>
              </a:ext>
            </a:extLst>
          </p:cNvPr>
          <p:cNvPicPr>
            <a:picLocks noChangeAspect="1"/>
          </p:cNvPicPr>
          <p:nvPr/>
        </p:nvPicPr>
        <p:blipFill>
          <a:blip r:embed="rId4"/>
          <a:stretch>
            <a:fillRect/>
          </a:stretch>
        </p:blipFill>
        <p:spPr>
          <a:xfrm>
            <a:off x="10165660" y="3472705"/>
            <a:ext cx="1285875" cy="1285875"/>
          </a:xfrm>
          <a:prstGeom prst="rect">
            <a:avLst/>
          </a:prstGeom>
        </p:spPr>
      </p:pic>
    </p:spTree>
    <p:extLst>
      <p:ext uri="{BB962C8B-B14F-4D97-AF65-F5344CB8AC3E}">
        <p14:creationId xmlns:p14="http://schemas.microsoft.com/office/powerpoint/2010/main" val="1510301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ED306-B2D8-CA67-4D9A-26509DD5C7B8}"/>
              </a:ext>
            </a:extLst>
          </p:cNvPr>
          <p:cNvSpPr>
            <a:spLocks noGrp="1"/>
          </p:cNvSpPr>
          <p:nvPr>
            <p:ph type="title"/>
          </p:nvPr>
        </p:nvSpPr>
        <p:spPr>
          <a:xfrm>
            <a:off x="677334" y="609600"/>
            <a:ext cx="8596668" cy="1320800"/>
          </a:xfrm>
        </p:spPr>
        <p:txBody>
          <a:bodyPr anchor="t">
            <a:normAutofit/>
          </a:bodyPr>
          <a:lstStyle/>
          <a:p>
            <a:r>
              <a:rPr lang="en-US" b="1">
                <a:latin typeface="Lato" panose="020F0502020204030203" pitchFamily="34" charset="0"/>
              </a:rPr>
              <a:t>Centre for ADHD Awareness, Canada</a:t>
            </a:r>
            <a:br>
              <a:rPr lang="en-US" b="1">
                <a:latin typeface="Lato" panose="020F0502020204030203" pitchFamily="34" charset="0"/>
              </a:rPr>
            </a:br>
            <a:r>
              <a:rPr lang="en-US" b="1">
                <a:latin typeface="Lato" panose="020F0502020204030203" pitchFamily="34" charset="0"/>
              </a:rPr>
              <a:t>CADDAC</a:t>
            </a:r>
            <a:endParaRPr lang="en-CA"/>
          </a:p>
        </p:txBody>
      </p:sp>
      <p:sp>
        <p:nvSpPr>
          <p:cNvPr id="3" name="Content Placeholder 2">
            <a:extLst>
              <a:ext uri="{FF2B5EF4-FFF2-40B4-BE49-F238E27FC236}">
                <a16:creationId xmlns:a16="http://schemas.microsoft.com/office/drawing/2014/main" id="{296452F6-41EC-52D7-D498-CDDA5874D4BB}"/>
              </a:ext>
            </a:extLst>
          </p:cNvPr>
          <p:cNvSpPr>
            <a:spLocks noGrp="1"/>
          </p:cNvSpPr>
          <p:nvPr>
            <p:ph idx="1"/>
          </p:nvPr>
        </p:nvSpPr>
        <p:spPr>
          <a:xfrm>
            <a:off x="677334" y="2160590"/>
            <a:ext cx="5220430" cy="3701270"/>
          </a:xfrm>
        </p:spPr>
        <p:txBody>
          <a:bodyPr>
            <a:normAutofit/>
          </a:bodyPr>
          <a:lstStyle/>
          <a:p>
            <a:pPr marL="45720" indent="0">
              <a:buNone/>
            </a:pPr>
            <a:r>
              <a:rPr lang="en-US" b="0" i="0" dirty="0">
                <a:effectLst/>
                <a:latin typeface="Lato" panose="020F0502020204030203" pitchFamily="34" charset="0"/>
              </a:rPr>
              <a:t>CADDAC is a national  charity providing leadership in awareness, education, and advocacy for ADHD across Canada. CADDAC is committed to increasing the understanding of ADHD. Through generous donations, CADDAC's programs support parents and individuals affected by ADHD. Key programs and initiatives include CADDAC's Executive Functioning program,  group coaching programs, resource navigator program, educational events, awareness initiatives and advocacy initiatives.</a:t>
            </a:r>
          </a:p>
          <a:p>
            <a:pPr marL="45720" indent="0">
              <a:buNone/>
            </a:pPr>
            <a:r>
              <a:rPr lang="en-CA" dirty="0">
                <a:hlinkClick r:id="rId2"/>
              </a:rPr>
              <a:t>https://caddac.ca/</a:t>
            </a:r>
            <a:r>
              <a:rPr lang="en-CA" dirty="0"/>
              <a:t> </a:t>
            </a:r>
          </a:p>
        </p:txBody>
      </p:sp>
      <p:pic>
        <p:nvPicPr>
          <p:cNvPr id="4" name="Picture 3">
            <a:extLst>
              <a:ext uri="{FF2B5EF4-FFF2-40B4-BE49-F238E27FC236}">
                <a16:creationId xmlns:a16="http://schemas.microsoft.com/office/drawing/2014/main" id="{3C2C4B23-6A25-17DB-9DD0-6E010E1EBDDB}"/>
              </a:ext>
            </a:extLst>
          </p:cNvPr>
          <p:cNvPicPr>
            <a:picLocks noChangeAspect="1"/>
          </p:cNvPicPr>
          <p:nvPr/>
        </p:nvPicPr>
        <p:blipFill>
          <a:blip r:embed="rId3"/>
          <a:srcRect l="6042" r="11666" b="-1"/>
          <a:stretch/>
        </p:blipFill>
        <p:spPr>
          <a:xfrm>
            <a:off x="6136652" y="2159000"/>
            <a:ext cx="3047066" cy="3702785"/>
          </a:xfrm>
          <a:prstGeom prst="rect">
            <a:avLst/>
          </a:prstGeom>
        </p:spPr>
      </p:pic>
    </p:spTree>
    <p:extLst>
      <p:ext uri="{BB962C8B-B14F-4D97-AF65-F5344CB8AC3E}">
        <p14:creationId xmlns:p14="http://schemas.microsoft.com/office/powerpoint/2010/main" val="3846795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24A7C-C13F-6631-03BF-E5C5EB77F8C4}"/>
              </a:ext>
            </a:extLst>
          </p:cNvPr>
          <p:cNvSpPr>
            <a:spLocks noGrp="1"/>
          </p:cNvSpPr>
          <p:nvPr>
            <p:ph type="title"/>
          </p:nvPr>
        </p:nvSpPr>
        <p:spPr/>
        <p:txBody>
          <a:bodyPr/>
          <a:lstStyle/>
          <a:p>
            <a:pPr algn="ctr"/>
            <a:r>
              <a:rPr lang="en-US" b="1" dirty="0"/>
              <a:t>“The Shift”</a:t>
            </a:r>
            <a:endParaRPr lang="en-CA" b="1" dirty="0"/>
          </a:p>
        </p:txBody>
      </p:sp>
      <p:sp>
        <p:nvSpPr>
          <p:cNvPr id="3" name="Content Placeholder 2">
            <a:extLst>
              <a:ext uri="{FF2B5EF4-FFF2-40B4-BE49-F238E27FC236}">
                <a16:creationId xmlns:a16="http://schemas.microsoft.com/office/drawing/2014/main" id="{83918C77-936D-5173-37D1-78395734F6D6}"/>
              </a:ext>
            </a:extLst>
          </p:cNvPr>
          <p:cNvSpPr>
            <a:spLocks noGrp="1"/>
          </p:cNvSpPr>
          <p:nvPr>
            <p:ph idx="1"/>
          </p:nvPr>
        </p:nvSpPr>
        <p:spPr/>
        <p:txBody>
          <a:bodyPr vert="horz" lIns="91440" tIns="45720" rIns="91440" bIns="45720" rtlCol="0" anchor="t">
            <a:normAutofit fontScale="92500" lnSpcReduction="10000"/>
          </a:bodyPr>
          <a:lstStyle/>
          <a:p>
            <a:pPr marL="342900" indent="-342900">
              <a:lnSpc>
                <a:spcPct val="107000"/>
              </a:lnSpc>
              <a:buFont typeface="Symbol" panose="05050102010706020507" pitchFamily="18" charset="2"/>
              <a:buChar char=""/>
            </a:pP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US" sz="1800" kern="100" dirty="0">
                <a:latin typeface="Calibri" panose="020F0502020204030204" pitchFamily="34" charset="0"/>
                <a:ea typeface="Calibri" panose="020F0502020204030204" pitchFamily="34" charset="0"/>
                <a:cs typeface="Times New Roman" panose="02020603050405020304" pitchFamily="18" charset="0"/>
              </a:rPr>
              <a:t>Multimodal ADHD Treatment: Medical, environmental, interpersonal – optimizations</a:t>
            </a:r>
            <a:endParaRPr lang="en-CA" sz="18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US" sz="1800" kern="100" dirty="0">
                <a:latin typeface="Calibri" panose="020F0502020204030204" pitchFamily="34" charset="0"/>
                <a:ea typeface="Calibri" panose="020F0502020204030204" pitchFamily="34" charset="0"/>
                <a:cs typeface="Times New Roman" panose="02020603050405020304" pitchFamily="18" charset="0"/>
              </a:rPr>
              <a:t>Crucial to understand what ADHD really is </a:t>
            </a:r>
            <a:r>
              <a:rPr lang="en-US" sz="1800" dirty="0">
                <a:latin typeface="Calibri" panose="020F0502020204030204" pitchFamily="34" charset="0"/>
                <a:ea typeface="Calibri" panose="020F0502020204030204" pitchFamily="34" charset="0"/>
                <a:cs typeface="Times New Roman" panose="02020603050405020304" pitchFamily="18" charset="0"/>
              </a:rPr>
              <a:t>and what challenges ADHD poses in daily living situations</a:t>
            </a:r>
          </a:p>
          <a:p>
            <a:pPr marL="342900" indent="-342900">
              <a:lnSpc>
                <a:spcPct val="107000"/>
              </a:lnSpc>
              <a:buFont typeface="Symbol" panose="05050102010706020507" pitchFamily="18" charset="2"/>
              <a:buChar char=""/>
            </a:pPr>
            <a:r>
              <a:rPr lang="en-US" sz="1800" dirty="0">
                <a:latin typeface="Calibri" panose="020F0502020204030204" pitchFamily="34" charset="0"/>
                <a:ea typeface="Calibri" panose="020F0502020204030204" pitchFamily="34" charset="0"/>
                <a:cs typeface="Times New Roman" panose="02020603050405020304" pitchFamily="18" charset="0"/>
              </a:rPr>
              <a:t>ADHD parent/teacher/coach education resources </a:t>
            </a:r>
            <a:r>
              <a:rPr lang="en-US" sz="18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Kelty Mental Health (Rolling with ADHD, etc.)</a:t>
            </a: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kern="100" dirty="0">
                <a:latin typeface="Calibri" panose="020F0502020204030204" pitchFamily="34" charset="0"/>
                <a:ea typeface="Calibri" panose="020F0502020204030204" pitchFamily="34" charset="0"/>
                <a:cs typeface="Times New Roman" panose="02020603050405020304" pitchFamily="18" charset="0"/>
              </a:rPr>
              <a:t>“The Shift” – adjust parenting/teaching /coaching. Sounds easy but it is not </a:t>
            </a:r>
            <a:r>
              <a:rPr lang="en-US" sz="1800" kern="1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ADHD coach, BCBA,</a:t>
            </a:r>
            <a:r>
              <a:rPr lang="en-US" sz="1800" kern="100" dirty="0">
                <a:latin typeface="Calibri" panose="020F0502020204030204" pitchFamily="34" charset="0"/>
                <a:ea typeface="Calibri" panose="020F0502020204030204" pitchFamily="34" charset="0"/>
                <a:cs typeface="Times New Roman" panose="02020603050405020304" pitchFamily="18" charset="0"/>
              </a:rPr>
              <a:t> ADHD Parent/Caregiver Support Group, MARS-PC</a:t>
            </a:r>
          </a:p>
          <a:p>
            <a:pPr marL="342900" lvl="0" indent="-342900">
              <a:lnSpc>
                <a:spcPct val="107000"/>
              </a:lnSpc>
              <a:buFont typeface="Symbol" panose="05050102010706020507" pitchFamily="18" charset="2"/>
              <a:buChar char=""/>
            </a:pPr>
            <a:r>
              <a:rPr lang="en-US" sz="1800" kern="100" dirty="0">
                <a:latin typeface="Calibri" panose="020F0502020204030204" pitchFamily="34" charset="0"/>
                <a:ea typeface="Calibri" panose="020F0502020204030204" pitchFamily="34" charset="0"/>
                <a:cs typeface="Times New Roman" panose="02020603050405020304" pitchFamily="18" charset="0"/>
              </a:rPr>
              <a:t>It is estimated that those with ADHD receive 20,000 more negative messages by age 10 than those without the condition</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Finding opportunities for positive feedback and </a:t>
            </a:r>
            <a:r>
              <a:rPr lang="en-US" b="1" kern="1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focusing on the effort, not so much on the outcome</a:t>
            </a:r>
            <a:endParaRPr lang="en-US" sz="1800" b="1" kern="100" dirty="0">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None/>
            </a:pP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093AE886-599C-FB17-3A85-72F2D78EB0BE}"/>
              </a:ext>
            </a:extLst>
          </p:cNvPr>
          <p:cNvPicPr>
            <a:picLocks noChangeAspect="1"/>
          </p:cNvPicPr>
          <p:nvPr/>
        </p:nvPicPr>
        <p:blipFill>
          <a:blip r:embed="rId2"/>
          <a:stretch>
            <a:fillRect/>
          </a:stretch>
        </p:blipFill>
        <p:spPr>
          <a:xfrm>
            <a:off x="10330863" y="762000"/>
            <a:ext cx="1436272" cy="1029780"/>
          </a:xfrm>
          <a:prstGeom prst="rect">
            <a:avLst/>
          </a:prstGeom>
        </p:spPr>
      </p:pic>
      <p:sp>
        <p:nvSpPr>
          <p:cNvPr id="7" name="TextBox 6">
            <a:extLst>
              <a:ext uri="{FF2B5EF4-FFF2-40B4-BE49-F238E27FC236}">
                <a16:creationId xmlns:a16="http://schemas.microsoft.com/office/drawing/2014/main" id="{38254457-C201-326E-4258-642BFA972CD2}"/>
              </a:ext>
            </a:extLst>
          </p:cNvPr>
          <p:cNvSpPr txBox="1"/>
          <p:nvPr/>
        </p:nvSpPr>
        <p:spPr>
          <a:xfrm>
            <a:off x="1143001" y="879566"/>
            <a:ext cx="1436272" cy="1200329"/>
          </a:xfrm>
          <a:prstGeom prst="rect">
            <a:avLst/>
          </a:prstGeom>
          <a:noFill/>
        </p:spPr>
        <p:txBody>
          <a:bodyPr wrap="square" rtlCol="0">
            <a:spAutoFit/>
          </a:bodyPr>
          <a:lstStyle/>
          <a:p>
            <a:r>
              <a:rPr lang="en-US" dirty="0"/>
              <a:t>Provincial ADHD CLINIC at BCCH</a:t>
            </a:r>
            <a:endParaRPr lang="en-CA" dirty="0"/>
          </a:p>
        </p:txBody>
      </p:sp>
    </p:spTree>
    <p:extLst>
      <p:ext uri="{BB962C8B-B14F-4D97-AF65-F5344CB8AC3E}">
        <p14:creationId xmlns:p14="http://schemas.microsoft.com/office/powerpoint/2010/main" val="30852547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386</TotalTime>
  <Words>1058</Words>
  <Application>Microsoft Office PowerPoint</Application>
  <PresentationFormat>Widescreen</PresentationFormat>
  <Paragraphs>97</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Facet</vt:lpstr>
      <vt:lpstr>ADHD Caregiver Journey and Resources</vt:lpstr>
      <vt:lpstr>Provincial ADHD Clinic at BC Children’s Hospital, Healthy Minds Centre</vt:lpstr>
      <vt:lpstr> </vt:lpstr>
      <vt:lpstr>PowerPoint Presentation</vt:lpstr>
      <vt:lpstr>PowerPoint Presentation</vt:lpstr>
      <vt:lpstr>What is ‘Rolling with ADHD’? </vt:lpstr>
      <vt:lpstr>PowerPoint Presentation</vt:lpstr>
      <vt:lpstr>PowerPoint Presentation</vt:lpstr>
      <vt:lpstr>PowerPoint Presentation</vt:lpstr>
      <vt:lpstr>Foundry British Columbia</vt:lpstr>
      <vt:lpstr>PowerPoint Presentation</vt:lpstr>
      <vt:lpstr>Centre for ADHD Awareness, Canada CADDAC</vt:lpstr>
      <vt:lpstr>“The Shift”</vt:lpstr>
    </vt:vector>
  </TitlesOfParts>
  <Company>BC Clinical and Support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Partners</dc:title>
  <dc:creator>Doherty, Miranda [CWBC]</dc:creator>
  <cp:lastModifiedBy>Doherty, Miranda [CWBC]</cp:lastModifiedBy>
  <cp:revision>67</cp:revision>
  <dcterms:created xsi:type="dcterms:W3CDTF">2023-10-25T18:02:46Z</dcterms:created>
  <dcterms:modified xsi:type="dcterms:W3CDTF">2026-10-22T23:36:36Z</dcterms:modified>
</cp:coreProperties>
</file>