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9"/>
  </p:notesMasterIdLst>
  <p:sldIdLst>
    <p:sldId id="540" r:id="rId2"/>
    <p:sldId id="541" r:id="rId3"/>
    <p:sldId id="1713" r:id="rId4"/>
    <p:sldId id="1714" r:id="rId5"/>
    <p:sldId id="1673" r:id="rId6"/>
    <p:sldId id="509" r:id="rId7"/>
    <p:sldId id="516" r:id="rId8"/>
    <p:sldId id="397" r:id="rId9"/>
    <p:sldId id="1715" r:id="rId10"/>
    <p:sldId id="1721" r:id="rId11"/>
    <p:sldId id="1667" r:id="rId12"/>
    <p:sldId id="475" r:id="rId13"/>
    <p:sldId id="401" r:id="rId14"/>
    <p:sldId id="402" r:id="rId15"/>
    <p:sldId id="403" r:id="rId16"/>
    <p:sldId id="1723" r:id="rId17"/>
    <p:sldId id="1670" r:id="rId18"/>
    <p:sldId id="1704" r:id="rId19"/>
    <p:sldId id="1722" r:id="rId20"/>
    <p:sldId id="1717" r:id="rId21"/>
    <p:sldId id="1720" r:id="rId22"/>
    <p:sldId id="436" r:id="rId23"/>
    <p:sldId id="469" r:id="rId24"/>
    <p:sldId id="437" r:id="rId25"/>
    <p:sldId id="1671" r:id="rId26"/>
    <p:sldId id="1719" r:id="rId27"/>
    <p:sldId id="518" r:id="rId28"/>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5DAADF0-0C33-12CD-294F-A8ACD0A3FFF9}" v="4" dt="2026-10-19T19:52:38.97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3" autoAdjust="0"/>
    <p:restoredTop sz="66570" autoAdjust="0"/>
  </p:normalViewPr>
  <p:slideViewPr>
    <p:cSldViewPr snapToGrid="0">
      <p:cViewPr varScale="1">
        <p:scale>
          <a:sx n="65" d="100"/>
          <a:sy n="65" d="100"/>
        </p:scale>
        <p:origin x="1920" y="60"/>
      </p:cViewPr>
      <p:guideLst/>
    </p:cSldViewPr>
  </p:slideViewPr>
  <p:notesTextViewPr>
    <p:cViewPr>
      <p:scale>
        <a:sx n="1" d="1"/>
        <a:sy n="1" d="1"/>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microsoft.com/office/2016/11/relationships/changesInfo" Target="changesInfos/changesInfo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35" Type="http://schemas.microsoft.com/office/2015/10/relationships/revisionInfo" Target="revisionInfo.xml"/><Relationship Id="rId8" Type="http://schemas.openxmlformats.org/officeDocument/2006/relationships/slide" Target="slides/slide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aylor-Philippin, Joerg [CWBC]" userId="S::joerg.taylorphilippi@cw.bc.ca::b06b7710-dca0-4a76-acdd-bc9aae20a5b5" providerId="AD" clId="Web-{15DAADF0-0C33-12CD-294F-A8ACD0A3FFF9}"/>
    <pc:docChg chg="modSld">
      <pc:chgData name="Taylor-Philippin, Joerg [CWBC]" userId="S::joerg.taylorphilippi@cw.bc.ca::b06b7710-dca0-4a76-acdd-bc9aae20a5b5" providerId="AD" clId="Web-{15DAADF0-0C33-12CD-294F-A8ACD0A3FFF9}" dt="2026-10-19T19:52:38.976" v="3" actId="20577"/>
      <pc:docMkLst>
        <pc:docMk/>
      </pc:docMkLst>
      <pc:sldChg chg="modSp">
        <pc:chgData name="Taylor-Philippin, Joerg [CWBC]" userId="S::joerg.taylorphilippi@cw.bc.ca::b06b7710-dca0-4a76-acdd-bc9aae20a5b5" providerId="AD" clId="Web-{15DAADF0-0C33-12CD-294F-A8ACD0A3FFF9}" dt="2026-10-19T19:52:38.976" v="3" actId="20577"/>
        <pc:sldMkLst>
          <pc:docMk/>
          <pc:sldMk cId="1655120561" sldId="402"/>
        </pc:sldMkLst>
        <pc:spChg chg="mod">
          <ac:chgData name="Taylor-Philippin, Joerg [CWBC]" userId="S::joerg.taylorphilippi@cw.bc.ca::b06b7710-dca0-4a76-acdd-bc9aae20a5b5" providerId="AD" clId="Web-{15DAADF0-0C33-12CD-294F-A8ACD0A3FFF9}" dt="2026-10-19T19:52:38.976" v="3" actId="20577"/>
          <ac:spMkLst>
            <pc:docMk/>
            <pc:sldMk cId="1655120561" sldId="402"/>
            <ac:spMk id="11" creationId="{5A8D0CE6-CDFB-644D-8BD3-D8FECDC95E9B}"/>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CA"/>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356F8AD2-8678-4690-AB42-BED482E9DABA}" type="datetimeFigureOut">
              <a:rPr lang="en-CA" smtClean="0"/>
              <a:t>2026-10-19</a:t>
            </a:fld>
            <a:endParaRPr lang="en-CA"/>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CA"/>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CA"/>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87556D13-C906-45B2-AF43-97E7D3D877DF}" type="slidenum">
              <a:rPr lang="en-CA" smtClean="0"/>
              <a:t>‹#›</a:t>
            </a:fld>
            <a:endParaRPr lang="en-CA"/>
          </a:p>
        </p:txBody>
      </p:sp>
    </p:spTree>
    <p:extLst>
      <p:ext uri="{BB962C8B-B14F-4D97-AF65-F5344CB8AC3E}">
        <p14:creationId xmlns:p14="http://schemas.microsoft.com/office/powerpoint/2010/main" val="15032094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s://www.youtube.com/watch?v=gm9CIJ74Oxw" TargetMode="External"/><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67375">
              <a:defRPr/>
            </a:pPr>
            <a:r>
              <a:rPr lang="en-US" b="0" dirty="0">
                <a:latin typeface="Avenir"/>
              </a:rPr>
              <a:t>Thank you for the introduction</a:t>
            </a:r>
          </a:p>
          <a:p>
            <a:pPr defTabSz="967375">
              <a:defRPr/>
            </a:pPr>
            <a:endParaRPr lang="en-US" b="0" dirty="0">
              <a:latin typeface="Avenir"/>
            </a:endParaRPr>
          </a:p>
          <a:p>
            <a:pPr defTabSz="967375">
              <a:defRPr/>
            </a:pPr>
            <a:r>
              <a:rPr lang="en-US" b="0" dirty="0">
                <a:latin typeface="Avenir"/>
              </a:rPr>
              <a:t>I’m going to talk about mindfulness and ADHD</a:t>
            </a:r>
          </a:p>
          <a:p>
            <a:pPr defTabSz="967375">
              <a:defRPr/>
            </a:pPr>
            <a:r>
              <a:rPr lang="en-US" b="1" dirty="0"/>
              <a:t> </a:t>
            </a:r>
          </a:p>
          <a:p>
            <a:pPr defTabSz="967375">
              <a:defRPr/>
            </a:pPr>
            <a:endParaRPr lang="en-US" b="1" dirty="0"/>
          </a:p>
          <a:p>
            <a:pPr defTabSz="967375">
              <a:defRPr/>
            </a:pPr>
            <a:endParaRPr lang="en-CA" b="1" dirty="0"/>
          </a:p>
        </p:txBody>
      </p:sp>
      <p:sp>
        <p:nvSpPr>
          <p:cNvPr id="4" name="Slide Number Placeholder 3"/>
          <p:cNvSpPr>
            <a:spLocks noGrp="1"/>
          </p:cNvSpPr>
          <p:nvPr>
            <p:ph type="sldNum" sz="quarter" idx="10"/>
          </p:nvPr>
        </p:nvSpPr>
        <p:spPr/>
        <p:txBody>
          <a:bodyPr/>
          <a:lstStyle/>
          <a:p>
            <a:fld id="{58627C1D-0F79-994E-B46A-28670024640D}" type="slidenum">
              <a:rPr lang="en-US" smtClean="0"/>
              <a:t>1</a:t>
            </a:fld>
            <a:endParaRPr lang="en-US" dirty="0"/>
          </a:p>
        </p:txBody>
      </p:sp>
    </p:spTree>
    <p:extLst>
      <p:ext uri="{BB962C8B-B14F-4D97-AF65-F5344CB8AC3E}">
        <p14:creationId xmlns:p14="http://schemas.microsoft.com/office/powerpoint/2010/main" val="25591173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latin typeface="Avenir"/>
              </a:rPr>
              <a:t>These are our objectives</a:t>
            </a:r>
          </a:p>
          <a:p>
            <a:r>
              <a:rPr lang="en-US" baseline="0" dirty="0">
                <a:latin typeface="Avenir"/>
              </a:rPr>
              <a:t>We’ll start by defining what mindfulness is and isn’t. </a:t>
            </a:r>
          </a:p>
          <a:p>
            <a:endParaRPr lang="en-US" baseline="0" dirty="0">
              <a:latin typeface="Avenir"/>
            </a:endParaRPr>
          </a:p>
          <a:p>
            <a:r>
              <a:rPr lang="en-US" baseline="0" dirty="0">
                <a:latin typeface="Avenir"/>
              </a:rPr>
              <a:t>Next we’ll consider how people become interested in mindfulness and compassion, the evidence behind these practices and how this might become a useful tool for you and your family</a:t>
            </a:r>
          </a:p>
          <a:p>
            <a:endParaRPr lang="en-US" baseline="0" dirty="0">
              <a:latin typeface="Avenir"/>
            </a:endParaRPr>
          </a:p>
          <a:p>
            <a:r>
              <a:rPr lang="en-US" baseline="0" dirty="0">
                <a:latin typeface="Avenir"/>
              </a:rPr>
              <a:t>We’ll conclude by trying a few practices together and exploring how you might find more moments of mindfulness and compassion in your day</a:t>
            </a:r>
          </a:p>
          <a:p>
            <a:endParaRPr lang="en-US" baseline="0" dirty="0"/>
          </a:p>
        </p:txBody>
      </p:sp>
      <p:sp>
        <p:nvSpPr>
          <p:cNvPr id="4" name="Slide Number Placeholder 3"/>
          <p:cNvSpPr>
            <a:spLocks noGrp="1"/>
          </p:cNvSpPr>
          <p:nvPr>
            <p:ph type="sldNum" sz="quarter" idx="10"/>
          </p:nvPr>
        </p:nvSpPr>
        <p:spPr/>
        <p:txBody>
          <a:bodyPr/>
          <a:lstStyle/>
          <a:p>
            <a:fld id="{58627C1D-0F79-994E-B46A-28670024640D}" type="slidenum">
              <a:rPr lang="en-US" smtClean="0"/>
              <a:t>2</a:t>
            </a:fld>
            <a:endParaRPr lang="en-US" dirty="0"/>
          </a:p>
        </p:txBody>
      </p:sp>
    </p:spTree>
    <p:extLst>
      <p:ext uri="{BB962C8B-B14F-4D97-AF65-F5344CB8AC3E}">
        <p14:creationId xmlns:p14="http://schemas.microsoft.com/office/powerpoint/2010/main" val="39956516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81526D-F288-92C7-355E-60C96BEE253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C9B5075-25AA-4872-D7CA-1BC150E176A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DD1871D-720E-3A28-0207-C2CA10223999}"/>
              </a:ext>
            </a:extLst>
          </p:cNvPr>
          <p:cNvSpPr>
            <a:spLocks noGrp="1"/>
          </p:cNvSpPr>
          <p:nvPr>
            <p:ph type="body" idx="1"/>
          </p:nvPr>
        </p:nvSpPr>
        <p:spPr/>
        <p:txBody>
          <a:bodyPr/>
          <a:lstStyle/>
          <a:p>
            <a:endParaRPr lang="en-CA" dirty="0"/>
          </a:p>
        </p:txBody>
      </p:sp>
      <p:sp>
        <p:nvSpPr>
          <p:cNvPr id="4" name="Slide Number Placeholder 3">
            <a:extLst>
              <a:ext uri="{FF2B5EF4-FFF2-40B4-BE49-F238E27FC236}">
                <a16:creationId xmlns:a16="http://schemas.microsoft.com/office/drawing/2014/main" id="{33042307-DA01-9DFC-648F-D7C3CA316A7A}"/>
              </a:ext>
            </a:extLst>
          </p:cNvPr>
          <p:cNvSpPr>
            <a:spLocks noGrp="1"/>
          </p:cNvSpPr>
          <p:nvPr>
            <p:ph type="sldNum" sz="quarter" idx="10"/>
          </p:nvPr>
        </p:nvSpPr>
        <p:spPr/>
        <p:txBody>
          <a:bodyPr/>
          <a:lstStyle/>
          <a:p>
            <a:pPr defTabSz="483689">
              <a:defRPr/>
            </a:pPr>
            <a:fld id="{58627C1D-0F79-994E-B46A-28670024640D}" type="slidenum">
              <a:rPr lang="en-US">
                <a:solidFill>
                  <a:prstClr val="black"/>
                </a:solidFill>
                <a:latin typeface="Calibri" panose="020F0502020204030204"/>
              </a:rPr>
              <a:pPr defTabSz="483689">
                <a:defRPr/>
              </a:pPr>
              <a:t>3</a:t>
            </a:fld>
            <a:endParaRPr lang="en-US" dirty="0">
              <a:solidFill>
                <a:prstClr val="black"/>
              </a:solidFill>
              <a:latin typeface="Calibri" panose="020F0502020204030204"/>
            </a:endParaRPr>
          </a:p>
        </p:txBody>
      </p:sp>
    </p:spTree>
    <p:extLst>
      <p:ext uri="{BB962C8B-B14F-4D97-AF65-F5344CB8AC3E}">
        <p14:creationId xmlns:p14="http://schemas.microsoft.com/office/powerpoint/2010/main" val="17126892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0D581B-1E0E-15BC-F956-BBBFE03DDB2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4A3D4AF-D9E3-BCC7-E6A8-7666EA1B24A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F2C2D63-EB37-C2D9-F1C1-50876736EE1E}"/>
              </a:ext>
            </a:extLst>
          </p:cNvPr>
          <p:cNvSpPr>
            <a:spLocks noGrp="1"/>
          </p:cNvSpPr>
          <p:nvPr>
            <p:ph type="body" idx="1"/>
          </p:nvPr>
        </p:nvSpPr>
        <p:spPr/>
        <p:txBody>
          <a:bodyPr/>
          <a:lstStyle/>
          <a:p>
            <a:r>
              <a:rPr lang="en-CA" dirty="0"/>
              <a:t>Lots of definitions of mindfulness, here are 2 </a:t>
            </a:r>
          </a:p>
          <a:p>
            <a:endParaRPr lang="en-CA" dirty="0"/>
          </a:p>
          <a:p>
            <a:r>
              <a:rPr lang="en-CA" dirty="0"/>
              <a:t>On the upper left read aloud</a:t>
            </a:r>
          </a:p>
          <a:p>
            <a:endParaRPr lang="en-CA" dirty="0"/>
          </a:p>
          <a:p>
            <a:r>
              <a:rPr lang="en-CA" dirty="0"/>
              <a:t>Definition by JKZ, the founder of mindfulness- based stress reduction clinic or MBSR in the late 70’s</a:t>
            </a:r>
          </a:p>
          <a:p>
            <a:endParaRPr lang="en-US" dirty="0">
              <a:solidFill>
                <a:schemeClr val="tx1">
                  <a:alpha val="80000"/>
                </a:schemeClr>
              </a:solidFill>
            </a:endParaRPr>
          </a:p>
          <a:p>
            <a:r>
              <a:rPr lang="en-US" dirty="0">
                <a:solidFill>
                  <a:schemeClr val="tx1">
                    <a:alpha val="80000"/>
                  </a:schemeClr>
                </a:solidFill>
              </a:rPr>
              <a:t>On the lower right, read aloud</a:t>
            </a:r>
          </a:p>
          <a:p>
            <a:r>
              <a:rPr lang="en-US" dirty="0">
                <a:solidFill>
                  <a:schemeClr val="tx1">
                    <a:alpha val="80000"/>
                  </a:schemeClr>
                </a:solidFill>
              </a:rPr>
              <a:t>Definition by Sharon Salzburg, mindfulness and meditation teacher, author and co founder of the insight meditation society Barre MA</a:t>
            </a:r>
          </a:p>
          <a:p>
            <a:endParaRPr lang="en-CA" dirty="0"/>
          </a:p>
          <a:p>
            <a:endParaRPr lang="en-CA" dirty="0"/>
          </a:p>
          <a:p>
            <a:r>
              <a:rPr lang="en-CA" dirty="0"/>
              <a:t> </a:t>
            </a:r>
          </a:p>
          <a:p>
            <a:endParaRPr lang="en-CA" dirty="0"/>
          </a:p>
          <a:p>
            <a:endParaRPr lang="en-CA" dirty="0"/>
          </a:p>
        </p:txBody>
      </p:sp>
      <p:sp>
        <p:nvSpPr>
          <p:cNvPr id="4" name="Slide Number Placeholder 3">
            <a:extLst>
              <a:ext uri="{FF2B5EF4-FFF2-40B4-BE49-F238E27FC236}">
                <a16:creationId xmlns:a16="http://schemas.microsoft.com/office/drawing/2014/main" id="{1773A93C-395A-1747-4B9F-4D159244A21A}"/>
              </a:ext>
            </a:extLst>
          </p:cNvPr>
          <p:cNvSpPr>
            <a:spLocks noGrp="1"/>
          </p:cNvSpPr>
          <p:nvPr>
            <p:ph type="sldNum" sz="quarter" idx="10"/>
          </p:nvPr>
        </p:nvSpPr>
        <p:spPr/>
        <p:txBody>
          <a:bodyPr/>
          <a:lstStyle/>
          <a:p>
            <a:pPr defTabSz="483689">
              <a:defRPr/>
            </a:pPr>
            <a:fld id="{58627C1D-0F79-994E-B46A-28670024640D}" type="slidenum">
              <a:rPr lang="en-US">
                <a:solidFill>
                  <a:prstClr val="black"/>
                </a:solidFill>
                <a:latin typeface="Calibri" panose="020F0502020204030204"/>
              </a:rPr>
              <a:pPr defTabSz="483689">
                <a:defRPr/>
              </a:pPr>
              <a:t>4</a:t>
            </a:fld>
            <a:endParaRPr lang="en-US" dirty="0">
              <a:solidFill>
                <a:prstClr val="black"/>
              </a:solidFill>
              <a:latin typeface="Calibri" panose="020F0502020204030204"/>
            </a:endParaRPr>
          </a:p>
        </p:txBody>
      </p:sp>
    </p:spTree>
    <p:extLst>
      <p:ext uri="{BB962C8B-B14F-4D97-AF65-F5344CB8AC3E}">
        <p14:creationId xmlns:p14="http://schemas.microsoft.com/office/powerpoint/2010/main" val="37165286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AD8758-AB73-2BC4-34C2-4227BC40EED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57E9968-A6C9-31EB-A7FF-C5D9ADFCB6E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E88F5DA-0BEF-6E72-A17E-8920C5683C8B}"/>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t>Shauna Shapiro is a psychologist, author and teacher of mindfulness and compassion, who describes mindfulness in terms of these 3 qualities of mind</a:t>
            </a:r>
          </a:p>
          <a:p>
            <a:endParaRPr lang="en-US" b="1" dirty="0"/>
          </a:p>
          <a:p>
            <a:pPr defTabSz="967518">
              <a:defRPr/>
            </a:pPr>
            <a:r>
              <a:rPr lang="en-US" b="1" dirty="0"/>
              <a:t>Attention </a:t>
            </a:r>
            <a:r>
              <a:rPr lang="en-US" b="0" dirty="0"/>
              <a:t>is a precious resource and universal human capacity. we can choose where we wish to focus our attention. </a:t>
            </a:r>
          </a:p>
          <a:p>
            <a:pPr defTabSz="967518">
              <a:defRPr/>
            </a:pPr>
            <a:endParaRPr lang="en-US" b="1" dirty="0"/>
          </a:p>
          <a:p>
            <a:pPr defTabSz="949478">
              <a:defRPr/>
            </a:pPr>
            <a:r>
              <a:rPr lang="en-US" b="1" dirty="0"/>
              <a:t>Intention </a:t>
            </a:r>
            <a:r>
              <a:rPr lang="en-US" b="0" dirty="0"/>
              <a:t>which gives us a sense of direction, of motivation, helping us to remain connected to or discover our deepest values. </a:t>
            </a:r>
          </a:p>
          <a:p>
            <a:pPr defTabSz="949478">
              <a:defRPr/>
            </a:pPr>
            <a:endParaRPr lang="en-US" b="1" dirty="0"/>
          </a:p>
          <a:p>
            <a:pPr defTabSz="967518">
              <a:defRPr/>
            </a:pPr>
            <a:r>
              <a:rPr lang="en-US" b="1" dirty="0"/>
              <a:t>Attitude:  </a:t>
            </a:r>
            <a:r>
              <a:rPr lang="en-US" b="0" dirty="0"/>
              <a:t>not only important that we pay attention, but how we pay attention: with acceptance, with openness, with curiosity, kindness</a:t>
            </a:r>
            <a:endParaRPr lang="en-CA" dirty="0"/>
          </a:p>
          <a:p>
            <a:endParaRPr lang="en-CA" b="1" dirty="0"/>
          </a:p>
          <a:p>
            <a:endParaRPr lang="en-CA" dirty="0"/>
          </a:p>
          <a:p>
            <a:endParaRPr lang="en-CA" dirty="0"/>
          </a:p>
        </p:txBody>
      </p:sp>
      <p:sp>
        <p:nvSpPr>
          <p:cNvPr id="4" name="Slide Number Placeholder 3">
            <a:extLst>
              <a:ext uri="{FF2B5EF4-FFF2-40B4-BE49-F238E27FC236}">
                <a16:creationId xmlns:a16="http://schemas.microsoft.com/office/drawing/2014/main" id="{DA9DF5DD-3E1C-C5FA-6C8E-7478DA49E066}"/>
              </a:ext>
            </a:extLst>
          </p:cNvPr>
          <p:cNvSpPr>
            <a:spLocks noGrp="1"/>
          </p:cNvSpPr>
          <p:nvPr>
            <p:ph type="sldNum" sz="quarter" idx="10"/>
          </p:nvPr>
        </p:nvSpPr>
        <p:spPr/>
        <p:txBody>
          <a:bodyPr/>
          <a:lstStyle/>
          <a:p>
            <a:fld id="{58627C1D-0F79-994E-B46A-28670024640D}" type="slidenum">
              <a:rPr lang="en-US" smtClean="0"/>
              <a:t>5</a:t>
            </a:fld>
            <a:endParaRPr lang="en-US" dirty="0"/>
          </a:p>
        </p:txBody>
      </p:sp>
    </p:spTree>
    <p:extLst>
      <p:ext uri="{BB962C8B-B14F-4D97-AF65-F5344CB8AC3E}">
        <p14:creationId xmlns:p14="http://schemas.microsoft.com/office/powerpoint/2010/main" val="30054018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dirty="0"/>
              <a:t>Here we highlight one the qualities of mindfulness is “beginners mind”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CA" dirty="0"/>
          </a:p>
          <a:p>
            <a:pPr marL="0" marR="0" lvl="0" indent="0" algn="l" defTabSz="914400" rtl="0" eaLnBrk="1" fontAlgn="auto" latinLnBrk="0" hangingPunct="1">
              <a:lnSpc>
                <a:spcPct val="100000"/>
              </a:lnSpc>
              <a:spcBef>
                <a:spcPts val="0"/>
              </a:spcBef>
              <a:spcAft>
                <a:spcPts val="0"/>
              </a:spcAft>
              <a:buClrTx/>
              <a:buSzTx/>
              <a:buFontTx/>
              <a:buNone/>
              <a:tabLst/>
              <a:defRPr/>
            </a:pPr>
            <a:r>
              <a:rPr lang="en-CA" dirty="0"/>
              <a:t>This is as if we are experiencing things for the very first time.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CA" dirty="0"/>
          </a:p>
          <a:p>
            <a:pPr marL="0" marR="0" lvl="0" indent="0" algn="l" defTabSz="914400" rtl="0" eaLnBrk="1" fontAlgn="auto" latinLnBrk="0" hangingPunct="1">
              <a:lnSpc>
                <a:spcPct val="100000"/>
              </a:lnSpc>
              <a:spcBef>
                <a:spcPts val="0"/>
              </a:spcBef>
              <a:spcAft>
                <a:spcPts val="0"/>
              </a:spcAft>
              <a:buClrTx/>
              <a:buSzTx/>
              <a:buFontTx/>
              <a:buNone/>
              <a:tabLst/>
              <a:defRPr/>
            </a:pPr>
            <a:r>
              <a:rPr lang="en-CA" dirty="0"/>
              <a:t>Children inherently demonstrate this quality of beginners mind as they do experience their world with wonder. A series of ‘firsts’!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CA" dirty="0"/>
          </a:p>
          <a:p>
            <a:pPr marL="0" marR="0" lvl="0" indent="0" algn="l" defTabSz="914400" rtl="0" eaLnBrk="1" fontAlgn="auto" latinLnBrk="0" hangingPunct="1">
              <a:lnSpc>
                <a:spcPct val="100000"/>
              </a:lnSpc>
              <a:spcBef>
                <a:spcPts val="0"/>
              </a:spcBef>
              <a:spcAft>
                <a:spcPts val="0"/>
              </a:spcAft>
              <a:buClrTx/>
              <a:buSzTx/>
              <a:buFontTx/>
              <a:buNone/>
              <a:tabLst/>
              <a:defRPr/>
            </a:pPr>
            <a:r>
              <a:rPr lang="en-CA" dirty="0"/>
              <a:t>We too can learn to reclaim this capacity, learning from children. We can understand mindfulness as a way of being in the world- staying present, not getting lost in the past or propelled into future worries, but being, here and now, with heart and mind as open as they can be. </a:t>
            </a:r>
            <a:endParaRPr lang="en-CA" sz="1200" b="1" kern="1200" dirty="0">
              <a:solidFill>
                <a:schemeClr val="tx1"/>
              </a:solidFill>
              <a:effectLst/>
              <a:latin typeface="+mn-lt"/>
              <a:ea typeface="+mn-ea"/>
              <a:cs typeface="+mn-cs"/>
            </a:endParaRPr>
          </a:p>
          <a:p>
            <a:endParaRPr lang="en-CA" sz="1200" b="1" kern="1200" dirty="0">
              <a:solidFill>
                <a:schemeClr val="tx1"/>
              </a:solidFill>
              <a:effectLst/>
              <a:latin typeface="+mn-lt"/>
              <a:ea typeface="+mn-ea"/>
              <a:cs typeface="+mn-cs"/>
            </a:endParaRPr>
          </a:p>
          <a:p>
            <a:r>
              <a:rPr lang="en-CA" sz="1200" b="1" kern="1200" dirty="0">
                <a:solidFill>
                  <a:schemeClr val="tx1"/>
                </a:solidFill>
                <a:effectLst/>
                <a:latin typeface="+mn-lt"/>
                <a:ea typeface="+mn-ea"/>
                <a:cs typeface="+mn-cs"/>
              </a:rPr>
              <a:t>Concept of “moments of natural mindfulness”/ it’s already something we do</a:t>
            </a:r>
            <a:endParaRPr lang="en-CA" sz="1200" kern="1200" dirty="0">
              <a:solidFill>
                <a:schemeClr val="tx1"/>
              </a:solidFill>
              <a:effectLst/>
              <a:latin typeface="+mn-lt"/>
              <a:ea typeface="+mn-ea"/>
              <a:cs typeface="+mn-cs"/>
            </a:endParaRPr>
          </a:p>
          <a:p>
            <a:endParaRPr lang="en-CA" sz="1200" i="1" kern="1200" dirty="0">
              <a:solidFill>
                <a:schemeClr val="tx1"/>
              </a:solidFill>
              <a:effectLst/>
              <a:latin typeface="+mn-lt"/>
              <a:ea typeface="+mn-ea"/>
              <a:cs typeface="+mn-cs"/>
            </a:endParaRPr>
          </a:p>
          <a:p>
            <a:r>
              <a:rPr lang="en-CA" sz="1200" i="1" kern="1200" dirty="0">
                <a:solidFill>
                  <a:schemeClr val="tx1"/>
                </a:solidFill>
                <a:effectLst/>
                <a:latin typeface="+mn-lt"/>
                <a:ea typeface="+mn-ea"/>
                <a:cs typeface="+mn-cs"/>
              </a:rPr>
              <a:t>“Everyone can be mindful. You have probably already experienced moments of natural mindfulness. Perhaps you’ve had times, without even trying to, when you were deeply aware of what you were doing; the only thing that mattered was the present moment—the past and the future seemed to disappear—and you were filled with gratitude for being alive.”</a:t>
            </a:r>
            <a:endParaRPr lang="en-CA" sz="1200" kern="1200" dirty="0">
              <a:solidFill>
                <a:schemeClr val="tx1"/>
              </a:solidFill>
              <a:effectLst/>
              <a:latin typeface="+mn-lt"/>
              <a:ea typeface="+mn-ea"/>
              <a:cs typeface="+mn-cs"/>
            </a:endParaRPr>
          </a:p>
          <a:p>
            <a:endParaRPr lang="en-CA" dirty="0"/>
          </a:p>
          <a:p>
            <a:endParaRPr lang="en-CA" dirty="0"/>
          </a:p>
          <a:p>
            <a:endParaRPr lang="en-US" dirty="0"/>
          </a:p>
        </p:txBody>
      </p:sp>
      <p:sp>
        <p:nvSpPr>
          <p:cNvPr id="4" name="Slide Number Placeholder 3"/>
          <p:cNvSpPr>
            <a:spLocks noGrp="1"/>
          </p:cNvSpPr>
          <p:nvPr>
            <p:ph type="sldNum" sz="quarter" idx="10"/>
          </p:nvPr>
        </p:nvSpPr>
        <p:spPr/>
        <p:txBody>
          <a:bodyPr/>
          <a:lstStyle/>
          <a:p>
            <a:fld id="{58627C1D-0F79-994E-B46A-28670024640D}" type="slidenum">
              <a:rPr lang="en-US" smtClean="0"/>
              <a:t>6</a:t>
            </a:fld>
            <a:endParaRPr lang="en-US" dirty="0"/>
          </a:p>
        </p:txBody>
      </p:sp>
    </p:spTree>
    <p:extLst>
      <p:ext uri="{BB962C8B-B14F-4D97-AF65-F5344CB8AC3E}">
        <p14:creationId xmlns:p14="http://schemas.microsoft.com/office/powerpoint/2010/main" val="107132743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err="1"/>
              <a:t>Caligraphy</a:t>
            </a:r>
            <a:r>
              <a:rPr lang="en-US" b="0" dirty="0"/>
              <a:t> by Buddhist Zen master and peace activist THN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t>If we had to </a:t>
            </a:r>
            <a:r>
              <a:rPr lang="en-US" b="0" dirty="0" err="1"/>
              <a:t>explaine</a:t>
            </a:r>
            <a:r>
              <a:rPr lang="en-US" b="0" dirty="0"/>
              <a:t> mindfulness in just 2 words: it would be breathe and smile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dirty="0"/>
          </a:p>
          <a:p>
            <a:endParaRPr lang="en-CA" b="0" dirty="0"/>
          </a:p>
          <a:p>
            <a:endParaRPr lang="en-CA" dirty="0"/>
          </a:p>
          <a:p>
            <a:r>
              <a:rPr lang="en-CA" dirty="0"/>
              <a:t> </a:t>
            </a:r>
          </a:p>
          <a:p>
            <a:endParaRPr lang="en-US" dirty="0"/>
          </a:p>
        </p:txBody>
      </p:sp>
      <p:sp>
        <p:nvSpPr>
          <p:cNvPr id="4" name="Slide Number Placeholder 3"/>
          <p:cNvSpPr>
            <a:spLocks noGrp="1"/>
          </p:cNvSpPr>
          <p:nvPr>
            <p:ph type="sldNum" sz="quarter" idx="10"/>
          </p:nvPr>
        </p:nvSpPr>
        <p:spPr/>
        <p:txBody>
          <a:bodyPr/>
          <a:lstStyle/>
          <a:p>
            <a:pPr defTabSz="931637">
              <a:defRPr/>
            </a:pPr>
            <a:fld id="{8DDFA490-4289-E74E-AB38-E504C6072A5F}" type="slidenum">
              <a:rPr lang="en-US">
                <a:solidFill>
                  <a:prstClr val="black"/>
                </a:solidFill>
                <a:latin typeface="Calibri" panose="020F0502020204030204"/>
              </a:rPr>
              <a:pPr defTabSz="931637">
                <a:defRPr/>
              </a:pPr>
              <a:t>7</a:t>
            </a:fld>
            <a:endParaRPr lang="en-US">
              <a:solidFill>
                <a:prstClr val="black"/>
              </a:solidFill>
              <a:latin typeface="Calibri" panose="020F0502020204030204"/>
            </a:endParaRPr>
          </a:p>
        </p:txBody>
      </p:sp>
    </p:spTree>
    <p:extLst>
      <p:ext uri="{BB962C8B-B14F-4D97-AF65-F5344CB8AC3E}">
        <p14:creationId xmlns:p14="http://schemas.microsoft.com/office/powerpoint/2010/main" val="361778940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b="0" dirty="0"/>
              <a:t>Just like there are various definitions of mindfulness, there are also some myths or misconceptions. Highlighting just a few here: </a:t>
            </a:r>
          </a:p>
          <a:p>
            <a:endParaRPr lang="en-CA" b="0" dirty="0"/>
          </a:p>
          <a:p>
            <a:r>
              <a:rPr lang="en-CA" b="0" dirty="0"/>
              <a:t>NOT the same as relaxation and its not a technique for self help technique although when you practice mindfulness you may feel more relaxed as a result and it can be helpful to cope with stress (we’ll learn more about stress and mindfulness later) </a:t>
            </a:r>
          </a:p>
          <a:p>
            <a:endParaRPr lang="en-CA" b="0" i="1" dirty="0"/>
          </a:p>
          <a:p>
            <a:pPr defTabSz="931774"/>
            <a:r>
              <a:rPr lang="en-CA" dirty="0"/>
              <a:t>NOT therapy or religion. The practice has ancient historical and cultural roots in traditions in Asia such as Buddhism and yoga and is found in wisdom traditions throughout the world, even though it may go by different names. Practicing mindfulness doesn't ask you to believe in anything, or to not believe in anything. </a:t>
            </a:r>
          </a:p>
          <a:p>
            <a:pPr defTabSz="931774"/>
            <a:endParaRPr lang="en-CA" b="0" dirty="0"/>
          </a:p>
          <a:p>
            <a:pPr marL="0" marR="0" lvl="0" indent="0" algn="l" defTabSz="931774" rtl="0" eaLnBrk="1" fontAlgn="auto" latinLnBrk="0" hangingPunct="1">
              <a:lnSpc>
                <a:spcPct val="100000"/>
              </a:lnSpc>
              <a:spcBef>
                <a:spcPts val="0"/>
              </a:spcBef>
              <a:spcAft>
                <a:spcPts val="0"/>
              </a:spcAft>
              <a:buClrTx/>
              <a:buSzTx/>
              <a:buFontTx/>
              <a:buNone/>
              <a:tabLst/>
              <a:defRPr/>
            </a:pPr>
            <a:r>
              <a:rPr lang="en-CA" b="0" i="0" dirty="0"/>
              <a:t>NOT passive or that it only happens on a meditation cushion or yoga mat, or sitting in silence in a room all by yourself. Mindfulness is active, engaged, a personal and collective pursuit </a:t>
            </a:r>
          </a:p>
          <a:p>
            <a:pPr defTabSz="931774"/>
            <a:endParaRPr lang="en-CA" b="0" dirty="0"/>
          </a:p>
          <a:p>
            <a:pPr defTabSz="931774"/>
            <a:r>
              <a:rPr lang="en-CA" b="0" dirty="0"/>
              <a:t>NOT about taking time out of your busy schedule to rest/relax, another thing to add to your to-do list </a:t>
            </a:r>
          </a:p>
          <a:p>
            <a:pPr marL="0" marR="0" lvl="0" indent="0" algn="l" defTabSz="931774" rtl="0" eaLnBrk="1" fontAlgn="auto" latinLnBrk="0" hangingPunct="1">
              <a:lnSpc>
                <a:spcPct val="100000"/>
              </a:lnSpc>
              <a:spcBef>
                <a:spcPts val="0"/>
              </a:spcBef>
              <a:spcAft>
                <a:spcPts val="0"/>
              </a:spcAft>
              <a:buClrTx/>
              <a:buSzTx/>
              <a:buFontTx/>
              <a:buNone/>
              <a:tabLst/>
              <a:defRPr/>
            </a:pPr>
            <a:endParaRPr lang="en-CA" b="0" dirty="0"/>
          </a:p>
          <a:p>
            <a:endParaRPr lang="en-CA" b="1" dirty="0"/>
          </a:p>
          <a:p>
            <a:r>
              <a:rPr lang="en-CA" b="1" dirty="0"/>
              <a:t> </a:t>
            </a:r>
            <a:endParaRPr lang="en-CA" dirty="0"/>
          </a:p>
          <a:p>
            <a:endParaRPr lang="en-US" dirty="0"/>
          </a:p>
        </p:txBody>
      </p:sp>
      <p:sp>
        <p:nvSpPr>
          <p:cNvPr id="4" name="Slide Number Placeholder 3"/>
          <p:cNvSpPr>
            <a:spLocks noGrp="1"/>
          </p:cNvSpPr>
          <p:nvPr>
            <p:ph type="sldNum" sz="quarter" idx="10"/>
          </p:nvPr>
        </p:nvSpPr>
        <p:spPr/>
        <p:txBody>
          <a:bodyPr/>
          <a:lstStyle/>
          <a:p>
            <a:fld id="{58627C1D-0F79-994E-B46A-28670024640D}" type="slidenum">
              <a:rPr lang="en-US" smtClean="0"/>
              <a:t>8</a:t>
            </a:fld>
            <a:endParaRPr lang="en-US" dirty="0"/>
          </a:p>
        </p:txBody>
      </p:sp>
    </p:spTree>
    <p:extLst>
      <p:ext uri="{BB962C8B-B14F-4D97-AF65-F5344CB8AC3E}">
        <p14:creationId xmlns:p14="http://schemas.microsoft.com/office/powerpoint/2010/main" val="356562243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B5243B-9C41-A66F-0505-29F3B7911DD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3B76A13-E99A-F27D-5EE4-9236B42D9A0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37640A8-DCB0-BD46-72B0-AF4A05AAE07D}"/>
              </a:ext>
            </a:extLst>
          </p:cNvPr>
          <p:cNvSpPr>
            <a:spLocks noGrp="1"/>
          </p:cNvSpPr>
          <p:nvPr>
            <p:ph type="body" idx="1"/>
          </p:nvPr>
        </p:nvSpPr>
        <p:spPr/>
        <p:txBody>
          <a:bodyPr/>
          <a:lstStyle/>
          <a:p>
            <a:r>
              <a:rPr lang="en-US" dirty="0"/>
              <a:t>Now exploring some of the reasons people may have a mindfulness practice or pursue mindfulness training </a:t>
            </a:r>
          </a:p>
          <a:p>
            <a:endParaRPr lang="en-US" dirty="0"/>
          </a:p>
          <a:p>
            <a:r>
              <a:rPr lang="en-US" dirty="0"/>
              <a:t>Mindfulness practice serves as the field guide to the heart and mind</a:t>
            </a:r>
          </a:p>
          <a:p>
            <a:endParaRPr lang="en-US" dirty="0"/>
          </a:p>
          <a:p>
            <a:r>
              <a:rPr lang="en-CA" dirty="0"/>
              <a:t> </a:t>
            </a:r>
          </a:p>
          <a:p>
            <a:endParaRPr lang="en-CA" dirty="0"/>
          </a:p>
          <a:p>
            <a:endParaRPr lang="en-CA" dirty="0"/>
          </a:p>
        </p:txBody>
      </p:sp>
      <p:sp>
        <p:nvSpPr>
          <p:cNvPr id="4" name="Slide Number Placeholder 3">
            <a:extLst>
              <a:ext uri="{FF2B5EF4-FFF2-40B4-BE49-F238E27FC236}">
                <a16:creationId xmlns:a16="http://schemas.microsoft.com/office/drawing/2014/main" id="{28BA9E2A-D181-2AA5-1600-600002E43577}"/>
              </a:ext>
            </a:extLst>
          </p:cNvPr>
          <p:cNvSpPr>
            <a:spLocks noGrp="1"/>
          </p:cNvSpPr>
          <p:nvPr>
            <p:ph type="sldNum" sz="quarter" idx="10"/>
          </p:nvPr>
        </p:nvSpPr>
        <p:spPr/>
        <p:txBody>
          <a:bodyPr/>
          <a:lstStyle/>
          <a:p>
            <a:pPr defTabSz="483689">
              <a:defRPr/>
            </a:pPr>
            <a:fld id="{58627C1D-0F79-994E-B46A-28670024640D}" type="slidenum">
              <a:rPr lang="en-US">
                <a:solidFill>
                  <a:prstClr val="black"/>
                </a:solidFill>
                <a:latin typeface="Calibri" panose="020F0502020204030204"/>
              </a:rPr>
              <a:pPr defTabSz="483689">
                <a:defRPr/>
              </a:pPr>
              <a:t>9</a:t>
            </a:fld>
            <a:endParaRPr lang="en-US" dirty="0">
              <a:solidFill>
                <a:prstClr val="black"/>
              </a:solidFill>
              <a:latin typeface="Calibri" panose="020F0502020204030204"/>
            </a:endParaRPr>
          </a:p>
        </p:txBody>
      </p:sp>
    </p:spTree>
    <p:extLst>
      <p:ext uri="{BB962C8B-B14F-4D97-AF65-F5344CB8AC3E}">
        <p14:creationId xmlns:p14="http://schemas.microsoft.com/office/powerpoint/2010/main" val="84522200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950EE5-9CF1-CFAB-ACC3-A2E8BED369C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3F73660-D97D-6979-AB7E-BA613B38C5D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10C2D02-36A3-EA26-91AC-E5F8F57C68FC}"/>
              </a:ext>
            </a:extLst>
          </p:cNvPr>
          <p:cNvSpPr>
            <a:spLocks noGrp="1"/>
          </p:cNvSpPr>
          <p:nvPr>
            <p:ph type="body" idx="1"/>
          </p:nvPr>
        </p:nvSpPr>
        <p:spPr/>
        <p:txBody>
          <a:bodyPr/>
          <a:lstStyle/>
          <a:p>
            <a:r>
              <a:rPr lang="en-US" baseline="0" dirty="0"/>
              <a:t>This is from a blog post you that you find on our BC Children’s Hospital Centre for mindfulness webpage. In our hospital community, we have observed three common entryways into mindfulness or motivations that might draw people into the practice (we call these heart-hands-head)</a:t>
            </a:r>
          </a:p>
          <a:p>
            <a:endParaRPr lang="en-US" baseline="0" dirty="0"/>
          </a:p>
          <a:p>
            <a:r>
              <a:rPr lang="en-US" baseline="0" dirty="0"/>
              <a:t>Each entryway is may appeal to different people and each path is valuable</a:t>
            </a:r>
          </a:p>
          <a:p>
            <a:r>
              <a:rPr lang="en-US" baseline="0" dirty="0"/>
              <a:t>The entryway of the heart speaks to people who are strongly motivated by values such as love and compassion and caring</a:t>
            </a:r>
          </a:p>
          <a:p>
            <a:endParaRPr lang="en-US" baseline="0" dirty="0"/>
          </a:p>
          <a:p>
            <a:r>
              <a:rPr lang="en-US" baseline="0" dirty="0"/>
              <a:t>The entryway of the hands speaks to a very practical motivation to find tools to address a challenge or difficulty we may be facing in our lives- often this is a very specific difficult situation in life, such as needing to find a way to cope with stress, depression, anxiety or trauma, or survive a very serious health condition, or handle chronic physical or emotional pain </a:t>
            </a:r>
          </a:p>
          <a:p>
            <a:endParaRPr lang="en-US" baseline="0" dirty="0"/>
          </a:p>
          <a:p>
            <a:r>
              <a:rPr lang="en-US" baseline="0" dirty="0"/>
              <a:t>The entryway of the head speaks to an intellectual and scientific curiosity in the emerging field of mindfulness. This is where neuroscientists are documenting how mindfulness can change the way brain functions in response to pain and distress </a:t>
            </a:r>
          </a:p>
          <a:p>
            <a:endParaRPr lang="en-US" baseline="0" dirty="0"/>
          </a:p>
          <a:p>
            <a:r>
              <a:rPr lang="en-US" baseline="0" dirty="0"/>
              <a:t>Here we are representing this mindful path with the ancient image of labyrinth, which represents mindfulness as an infinite journey </a:t>
            </a:r>
          </a:p>
          <a:p>
            <a:endParaRPr lang="en-CA" dirty="0"/>
          </a:p>
          <a:p>
            <a:r>
              <a:rPr lang="en-CA" dirty="0"/>
              <a:t> </a:t>
            </a:r>
          </a:p>
          <a:p>
            <a:endParaRPr lang="en-CA" dirty="0"/>
          </a:p>
          <a:p>
            <a:endParaRPr lang="en-CA" dirty="0"/>
          </a:p>
        </p:txBody>
      </p:sp>
      <p:sp>
        <p:nvSpPr>
          <p:cNvPr id="4" name="Slide Number Placeholder 3">
            <a:extLst>
              <a:ext uri="{FF2B5EF4-FFF2-40B4-BE49-F238E27FC236}">
                <a16:creationId xmlns:a16="http://schemas.microsoft.com/office/drawing/2014/main" id="{389C47CE-51D9-EBDA-48F1-343E208C07C1}"/>
              </a:ext>
            </a:extLst>
          </p:cNvPr>
          <p:cNvSpPr>
            <a:spLocks noGrp="1"/>
          </p:cNvSpPr>
          <p:nvPr>
            <p:ph type="sldNum" sz="quarter" idx="10"/>
          </p:nvPr>
        </p:nvSpPr>
        <p:spPr/>
        <p:txBody>
          <a:bodyPr/>
          <a:lstStyle/>
          <a:p>
            <a:pPr defTabSz="483689">
              <a:defRPr/>
            </a:pPr>
            <a:fld id="{58627C1D-0F79-994E-B46A-28670024640D}" type="slidenum">
              <a:rPr lang="en-US">
                <a:solidFill>
                  <a:prstClr val="black"/>
                </a:solidFill>
                <a:latin typeface="Calibri" panose="020F0502020204030204"/>
              </a:rPr>
              <a:pPr defTabSz="483689">
                <a:defRPr/>
              </a:pPr>
              <a:t>10</a:t>
            </a:fld>
            <a:endParaRPr lang="en-US" dirty="0">
              <a:solidFill>
                <a:prstClr val="black"/>
              </a:solidFill>
              <a:latin typeface="Calibri" panose="020F0502020204030204"/>
            </a:endParaRPr>
          </a:p>
        </p:txBody>
      </p:sp>
    </p:spTree>
    <p:extLst>
      <p:ext uri="{BB962C8B-B14F-4D97-AF65-F5344CB8AC3E}">
        <p14:creationId xmlns:p14="http://schemas.microsoft.com/office/powerpoint/2010/main" val="110819447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b="0" i="0" dirty="0"/>
              <a:t>Highlighting here some of the benefits of mindfulness, specific to ADHD and ADHD and caregiving. </a:t>
            </a:r>
          </a:p>
          <a:p>
            <a:endParaRPr lang="en-CA" b="1" i="1" dirty="0"/>
          </a:p>
          <a:p>
            <a:r>
              <a:rPr lang="en-US" dirty="0"/>
              <a:t>Starting with the first point (Read aloud) </a:t>
            </a:r>
          </a:p>
          <a:p>
            <a:endParaRPr lang="en-US" dirty="0"/>
          </a:p>
          <a:p>
            <a:r>
              <a:rPr lang="en-US" dirty="0"/>
              <a:t>Neuroimaging studies have shown that mindfulness training appears related to structural changes in the amygdala and increased grey matter volume in the hippocampus. It has been found to lessen ADHD symptoms such as hyperactivity/impulsivity and attention problems, emotional dysregulation, while increasing self-directedness and self-regulation. These and other improvements in mood, anxiety, and social </a:t>
            </a:r>
            <a:r>
              <a:rPr lang="en-US" dirty="0" err="1"/>
              <a:t>behaviour</a:t>
            </a:r>
            <a:r>
              <a:rPr lang="en-US" dirty="0"/>
              <a:t> have been reported in children, adolescents and adults with ADHD, with the improvements being maintained over time. Mindfulness may also be a useful tool for parents to improve their interactions with their children with ADHD [400-406]. </a:t>
            </a:r>
            <a:endParaRPr lang="en-US" b="0" dirty="0"/>
          </a:p>
          <a:p>
            <a:pPr defTabSz="931774">
              <a:defRPr/>
            </a:pPr>
            <a:endParaRPr lang="en-GB" b="1" i="0" u="none" strike="noStrike" dirty="0">
              <a:solidFill>
                <a:srgbClr val="232323"/>
              </a:solidFill>
              <a:effectLst/>
              <a:latin typeface="Noto Sans" panose="020B050204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t>I placed an Asterix beside the last two points (read aloud) One of the foundations of parenting a child with ADHD is the caregiver self care and self regulation. This self regulation supports co-regulation. In later talks, we’ll hear more about the importance of the positive caregiver child relationship and of supportive and structured environments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dirty="0"/>
          </a:p>
          <a:p>
            <a:pPr defTabSz="931774">
              <a:defRPr/>
            </a:pPr>
            <a:r>
              <a:rPr lang="en-GB" b="0" i="0" u="none" strike="noStrike" dirty="0">
                <a:solidFill>
                  <a:srgbClr val="232323"/>
                </a:solidFill>
                <a:effectLst/>
                <a:latin typeface="Noto Sans" panose="020B0502040504020204" pitchFamily="34" charset="0"/>
              </a:rPr>
              <a:t>In small unblinded pilot studies, 8 to 12 weeks of mindfulness training for </a:t>
            </a:r>
            <a:r>
              <a:rPr lang="az-Cyrl-AZ" b="0" i="0" u="none" strike="noStrike" dirty="0">
                <a:solidFill>
                  <a:srgbClr val="232323"/>
                </a:solidFill>
                <a:effectLst/>
                <a:latin typeface="Noto Sans" panose="020B0502040504020204" pitchFamily="34" charset="0"/>
              </a:rPr>
              <a:t>с</a:t>
            </a:r>
            <a:r>
              <a:rPr lang="en-GB" b="0" i="0" u="none" strike="noStrike" dirty="0" err="1">
                <a:solidFill>
                  <a:srgbClr val="232323"/>
                </a:solidFill>
                <a:effectLst/>
                <a:latin typeface="Noto Sans" panose="020B0502040504020204" pitchFamily="34" charset="0"/>
              </a:rPr>
              <a:t>hil</a:t>
            </a:r>
            <a:r>
              <a:rPr lang="az-Cyrl-AZ" b="0" i="0" u="none" strike="noStrike" dirty="0">
                <a:solidFill>
                  <a:srgbClr val="232323"/>
                </a:solidFill>
                <a:effectLst/>
                <a:latin typeface="Noto Sans" panose="020B0502040504020204" pitchFamily="34" charset="0"/>
              </a:rPr>
              <a:t>ԁ</a:t>
            </a:r>
            <a:r>
              <a:rPr lang="en-GB" b="0" i="0" u="none" strike="noStrike" dirty="0">
                <a:solidFill>
                  <a:srgbClr val="232323"/>
                </a:solidFill>
                <a:effectLst/>
                <a:latin typeface="Noto Sans" panose="020B0502040504020204" pitchFamily="34" charset="0"/>
              </a:rPr>
              <a:t>ren with </a:t>
            </a:r>
            <a:r>
              <a:rPr lang="el-GR" b="0" i="0" u="none" strike="noStrike" dirty="0">
                <a:solidFill>
                  <a:srgbClr val="232323"/>
                </a:solidFill>
                <a:effectLst/>
                <a:latin typeface="Noto Sans" panose="020B0502040504020204" pitchFamily="34" charset="0"/>
              </a:rPr>
              <a:t>Α</a:t>
            </a:r>
            <a:r>
              <a:rPr lang="en-GB" b="0" i="0" u="none" strike="noStrike" dirty="0">
                <a:solidFill>
                  <a:srgbClr val="232323"/>
                </a:solidFill>
                <a:effectLst/>
                <a:latin typeface="Noto Sans" panose="020B0502040504020204" pitchFamily="34" charset="0"/>
              </a:rPr>
              <a:t>D</a:t>
            </a:r>
            <a:r>
              <a:rPr lang="az-Cyrl-AZ" b="0" i="0" u="none" strike="noStrike" dirty="0">
                <a:solidFill>
                  <a:srgbClr val="232323"/>
                </a:solidFill>
                <a:effectLst/>
                <a:latin typeface="Noto Sans" panose="020B0502040504020204" pitchFamily="34" charset="0"/>
              </a:rPr>
              <a:t>Н</a:t>
            </a:r>
            <a:r>
              <a:rPr lang="en-GB" b="0" i="0" u="none" strike="noStrike" dirty="0">
                <a:solidFill>
                  <a:srgbClr val="232323"/>
                </a:solidFill>
                <a:effectLst/>
                <a:latin typeface="Noto Sans" panose="020B0502040504020204" pitchFamily="34" charset="0"/>
              </a:rPr>
              <a:t>D and/or their caregivers was associated with decreased caregiver-rated </a:t>
            </a:r>
            <a:r>
              <a:rPr lang="el-GR" b="0" i="0" u="none" strike="noStrike" dirty="0">
                <a:solidFill>
                  <a:srgbClr val="232323"/>
                </a:solidFill>
                <a:effectLst/>
                <a:latin typeface="Noto Sans" panose="020B0502040504020204" pitchFamily="34" charset="0"/>
              </a:rPr>
              <a:t>Α</a:t>
            </a:r>
            <a:r>
              <a:rPr lang="en-GB" b="0" i="0" u="none" strike="noStrike" dirty="0">
                <a:solidFill>
                  <a:srgbClr val="232323"/>
                </a:solidFill>
                <a:effectLst/>
                <a:latin typeface="Noto Sans" panose="020B0502040504020204" pitchFamily="34" charset="0"/>
              </a:rPr>
              <a:t>D</a:t>
            </a:r>
            <a:r>
              <a:rPr lang="az-Cyrl-AZ" b="0" i="0" u="none" strike="noStrike" dirty="0">
                <a:solidFill>
                  <a:srgbClr val="232323"/>
                </a:solidFill>
                <a:effectLst/>
                <a:latin typeface="Noto Sans" panose="020B0502040504020204" pitchFamily="34" charset="0"/>
              </a:rPr>
              <a:t>Н</a:t>
            </a:r>
            <a:r>
              <a:rPr lang="en-GB" b="0" i="0" u="none" strike="noStrike" dirty="0">
                <a:solidFill>
                  <a:srgbClr val="232323"/>
                </a:solidFill>
                <a:effectLst/>
                <a:latin typeface="Noto Sans" panose="020B0502040504020204" pitchFamily="34" charset="0"/>
              </a:rPr>
              <a:t>D symptoms and caregiver stress. These observations indicate that mindfulness may be beneficial as an adjunct to a comprehensive AD</a:t>
            </a:r>
            <a:r>
              <a:rPr lang="el-GR" b="0" i="0" u="none" strike="noStrike" dirty="0">
                <a:solidFill>
                  <a:srgbClr val="232323"/>
                </a:solidFill>
                <a:effectLst/>
                <a:latin typeface="Noto Sans" panose="020B0502040504020204" pitchFamily="34" charset="0"/>
              </a:rPr>
              <a:t>Η</a:t>
            </a:r>
            <a:r>
              <a:rPr lang="en-GB" b="0" i="0" u="none" strike="noStrike" dirty="0">
                <a:solidFill>
                  <a:srgbClr val="232323"/>
                </a:solidFill>
                <a:effectLst/>
                <a:latin typeface="Noto Sans" panose="020B0502040504020204" pitchFamily="34" charset="0"/>
              </a:rPr>
              <a:t>D management program that includes </a:t>
            </a:r>
            <a:r>
              <a:rPr lang="en-GB" b="0" i="0" u="none" strike="noStrike" dirty="0" err="1">
                <a:solidFill>
                  <a:srgbClr val="232323"/>
                </a:solidFill>
                <a:effectLst/>
                <a:latin typeface="Noto Sans" panose="020B0502040504020204" pitchFamily="34" charset="0"/>
              </a:rPr>
              <a:t>behavioral</a:t>
            </a:r>
            <a:r>
              <a:rPr lang="en-GB" b="0" i="0" u="none" strike="noStrike" dirty="0">
                <a:solidFill>
                  <a:srgbClr val="232323"/>
                </a:solidFill>
                <a:effectLst/>
                <a:latin typeface="Noto Sans" panose="020B0502040504020204" pitchFamily="34" charset="0"/>
              </a:rPr>
              <a:t> interventions and pharmacotherapy as indicated. However, larger and more robust clinical studies are needed to determine the optimal patient population and approach.</a:t>
            </a:r>
            <a:endParaRPr lang="en-US" b="1" baseline="0" dirty="0"/>
          </a:p>
          <a:p>
            <a:endParaRPr lang="en-US" b="1" dirty="0"/>
          </a:p>
          <a:p>
            <a:endParaRPr lang="en-US" baseline="0" dirty="0"/>
          </a:p>
        </p:txBody>
      </p:sp>
      <p:sp>
        <p:nvSpPr>
          <p:cNvPr id="4" name="Slide Number Placeholder 3"/>
          <p:cNvSpPr>
            <a:spLocks noGrp="1"/>
          </p:cNvSpPr>
          <p:nvPr>
            <p:ph type="sldNum" sz="quarter" idx="10"/>
          </p:nvPr>
        </p:nvSpPr>
        <p:spPr/>
        <p:txBody>
          <a:bodyPr/>
          <a:lstStyle/>
          <a:p>
            <a:fld id="{58627C1D-0F79-994E-B46A-28670024640D}" type="slidenum">
              <a:rPr lang="en-US" smtClean="0"/>
              <a:t>11</a:t>
            </a:fld>
            <a:endParaRPr lang="en-US" dirty="0"/>
          </a:p>
        </p:txBody>
      </p:sp>
    </p:spTree>
    <p:extLst>
      <p:ext uri="{BB962C8B-B14F-4D97-AF65-F5344CB8AC3E}">
        <p14:creationId xmlns:p14="http://schemas.microsoft.com/office/powerpoint/2010/main" val="242971190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Now considering the role of stress and the ADHD caregiver journey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b="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Parental stress can impact children and children’s stress can impact parents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b="0" dirty="0"/>
              <a:t>ADHD can make it more challenging to parent so u</a:t>
            </a:r>
            <a:r>
              <a:rPr lang="en-US" b="0" dirty="0"/>
              <a:t>nderstanding and managing your stress response can help you cope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r>
              <a:rPr lang="en-US" dirty="0"/>
              <a:t>From the perspective of interpersonal neurobiology (interdisciplinary approach to understanding human development and functioning through the interaction of social and biological  realms), the internal state of the parent/caregiver plays an underlying role in creating the culture, emotional environment and learning experience of the child</a:t>
            </a:r>
          </a:p>
          <a:p>
            <a:endParaRPr lang="en-US" dirty="0"/>
          </a:p>
          <a:p>
            <a:r>
              <a:rPr lang="en-US" dirty="0"/>
              <a:t>The presence of healthy well-regulated adults is important for the development of skills of self regulation, self-soothing, impulse control, and maturity of neurological structures and functions that support these skills </a:t>
            </a:r>
          </a:p>
          <a:p>
            <a:endParaRPr lang="en-CA"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a:p>
            <a:endParaRPr lang="en-CA" b="1" dirty="0"/>
          </a:p>
          <a:p>
            <a:endParaRPr lang="en-US" dirty="0"/>
          </a:p>
          <a:p>
            <a:endParaRPr lang="en-CA" dirty="0"/>
          </a:p>
        </p:txBody>
      </p:sp>
      <p:sp>
        <p:nvSpPr>
          <p:cNvPr id="4" name="Slide Number Placeholder 3"/>
          <p:cNvSpPr>
            <a:spLocks noGrp="1"/>
          </p:cNvSpPr>
          <p:nvPr>
            <p:ph type="sldNum" sz="quarter" idx="10"/>
          </p:nvPr>
        </p:nvSpPr>
        <p:spPr/>
        <p:txBody>
          <a:bodyPr/>
          <a:lstStyle/>
          <a:p>
            <a:fld id="{58627C1D-0F79-994E-B46A-28670024640D}" type="slidenum">
              <a:rPr lang="en-US" smtClean="0"/>
              <a:t>12</a:t>
            </a:fld>
            <a:endParaRPr lang="en-US" dirty="0"/>
          </a:p>
        </p:txBody>
      </p:sp>
    </p:spTree>
    <p:extLst>
      <p:ext uri="{BB962C8B-B14F-4D97-AF65-F5344CB8AC3E}">
        <p14:creationId xmlns:p14="http://schemas.microsoft.com/office/powerpoint/2010/main" val="41565555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Briefly reviewing the stress response and why our biology is relevant here. We can see here the squirrel and the momma bear. When we’re stressed the body and mind react. In the extreme it’s a survival reaction-fight-flight-freeze- which is protective and helps us survive danger. It happens automatically and quickly, but it can also make us reactive in our relationships. Our stress reaction can have a negative impact on caregiving- we can be more impulsive, angry, impatient, less skillful. </a:t>
            </a:r>
            <a:r>
              <a:rPr lang="en-CA" dirty="0"/>
              <a:t>When we’re stressed we may also be more likely to make negative assumptions about behaviors: so and so is trying to ruin my day, He’s doing this on purpose, She is trying to get back at me. When stressed, we may have more negative thoughts like “I can’t handle this…not again. This is too much.” We might have an urge to yell or to retaliate or to walk away. There can be tension in the body. We could feel scared, overwhelmed, frustrated. </a:t>
            </a:r>
          </a:p>
          <a:p>
            <a:endParaRPr lang="en-US" dirty="0"/>
          </a:p>
          <a:p>
            <a:pPr defTabSz="949478">
              <a:defRPr/>
            </a:pPr>
            <a:r>
              <a:rPr lang="en-US" dirty="0"/>
              <a:t>If we can start to notice the early warning signs of stress in our body (increased heartrate, tense shoulders, clenched jaw, queasy in the </a:t>
            </a:r>
            <a:r>
              <a:rPr lang="en-US" dirty="0" err="1"/>
              <a:t>stomache</a:t>
            </a:r>
            <a:r>
              <a:rPr lang="en-US" dirty="0"/>
              <a:t>, butterflies), we can become less reactive and this can have a positive effect on parenting, relationships, capacity for empathy </a:t>
            </a:r>
          </a:p>
          <a:p>
            <a:pPr defTabSz="949478">
              <a:defRPr/>
            </a:pPr>
            <a:endParaRPr lang="en-US" dirty="0"/>
          </a:p>
          <a:p>
            <a:r>
              <a:rPr lang="en-US" dirty="0"/>
              <a:t>Mindfulness can help us recognize our bodies signals of stress, and slow down our automatic reactions</a:t>
            </a:r>
          </a:p>
          <a:p>
            <a:r>
              <a:rPr lang="en-US" dirty="0"/>
              <a:t>So instead of reacting automatically, we can be more intentional we can choose our response</a:t>
            </a:r>
          </a:p>
          <a:p>
            <a:endParaRPr lang="en-US" b="0" dirty="0"/>
          </a:p>
          <a:p>
            <a:pPr marL="0" marR="0" lvl="0" indent="0" algn="l" defTabSz="914400" rtl="0" eaLnBrk="1" fontAlgn="auto" latinLnBrk="0" hangingPunct="1">
              <a:lnSpc>
                <a:spcPct val="100000"/>
              </a:lnSpc>
              <a:spcBef>
                <a:spcPts val="0"/>
              </a:spcBef>
              <a:spcAft>
                <a:spcPts val="0"/>
              </a:spcAft>
              <a:buClrTx/>
              <a:buSzTx/>
              <a:buFontTx/>
              <a:buNone/>
              <a:tabLst/>
              <a:defRPr/>
            </a:pPr>
            <a:r>
              <a:rPr lang="en-CA" b="0" dirty="0"/>
              <a:t>Perhaps consider</a:t>
            </a:r>
            <a:r>
              <a:rPr lang="en-CA" b="0" baseline="0" dirty="0"/>
              <a:t> what you</a:t>
            </a:r>
            <a:r>
              <a:rPr lang="en-CA" b="0" dirty="0"/>
              <a:t> are more likely to notice first in yourself when you’re stressed? And how you can settle or ground yourself? </a:t>
            </a:r>
            <a:endParaRPr lang="en-US" b="0" dirty="0"/>
          </a:p>
          <a:p>
            <a:endParaRPr lang="en-US" dirty="0"/>
          </a:p>
          <a:p>
            <a:endParaRPr lang="en-US" dirty="0"/>
          </a:p>
          <a:p>
            <a:endParaRPr lang="en-CA" dirty="0"/>
          </a:p>
        </p:txBody>
      </p:sp>
      <p:sp>
        <p:nvSpPr>
          <p:cNvPr id="4" name="Slide Number Placeholder 3"/>
          <p:cNvSpPr>
            <a:spLocks noGrp="1"/>
          </p:cNvSpPr>
          <p:nvPr>
            <p:ph type="sldNum" sz="quarter" idx="10"/>
          </p:nvPr>
        </p:nvSpPr>
        <p:spPr/>
        <p:txBody>
          <a:bodyPr/>
          <a:lstStyle/>
          <a:p>
            <a:fld id="{58627C1D-0F79-994E-B46A-28670024640D}" type="slidenum">
              <a:rPr lang="en-US" smtClean="0"/>
              <a:t>13</a:t>
            </a:fld>
            <a:endParaRPr lang="en-US" dirty="0"/>
          </a:p>
        </p:txBody>
      </p:sp>
    </p:spTree>
    <p:extLst>
      <p:ext uri="{BB962C8B-B14F-4D97-AF65-F5344CB8AC3E}">
        <p14:creationId xmlns:p14="http://schemas.microsoft.com/office/powerpoint/2010/main" val="359173748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u="none" dirty="0">
                <a:solidFill>
                  <a:schemeClr val="tx1">
                    <a:lumMod val="65000"/>
                    <a:lumOff val="35000"/>
                  </a:schemeClr>
                </a:solidFill>
                <a:hlinkClick r:id="rId3">
                  <a:extLst>
                    <a:ext uri="{A12FA001-AC4F-418D-AE19-62706E023703}">
                      <ahyp:hlinkClr xmlns:ahyp="http://schemas.microsoft.com/office/drawing/2018/hyperlinkcolor" val="tx"/>
                    </a:ext>
                  </a:extLst>
                </a:hlinkClick>
              </a:rPr>
              <a:t>Now we’ll share a short clip on the hand model of the brain </a:t>
            </a:r>
          </a:p>
          <a:p>
            <a:endParaRPr lang="en-US" dirty="0">
              <a:solidFill>
                <a:schemeClr val="tx1">
                  <a:lumMod val="65000"/>
                  <a:lumOff val="35000"/>
                </a:schemeClr>
              </a:solidFill>
              <a:hlinkClick r:id="rId3">
                <a:extLst>
                  <a:ext uri="{A12FA001-AC4F-418D-AE19-62706E023703}">
                    <ahyp:hlinkClr xmlns:ahyp="http://schemas.microsoft.com/office/drawing/2018/hyperlinkcolor" val="tx"/>
                  </a:ext>
                </a:extLst>
              </a:hlinkClick>
            </a:endParaRPr>
          </a:p>
          <a:p>
            <a:r>
              <a:rPr lang="en-US" dirty="0">
                <a:solidFill>
                  <a:schemeClr val="tx1">
                    <a:lumMod val="65000"/>
                    <a:lumOff val="35000"/>
                  </a:schemeClr>
                </a:solidFill>
                <a:hlinkClick r:id="rId3">
                  <a:extLst>
                    <a:ext uri="{A12FA001-AC4F-418D-AE19-62706E023703}">
                      <ahyp:hlinkClr xmlns:ahyp="http://schemas.microsoft.com/office/drawing/2018/hyperlinkcolor" val="tx"/>
                    </a:ext>
                  </a:extLst>
                </a:hlinkClick>
              </a:rPr>
              <a:t>https://www.youtube.com/watch?v=gm9CIJ74Oxw</a:t>
            </a:r>
            <a:endParaRPr lang="en-US" dirty="0">
              <a:solidFill>
                <a:schemeClr val="tx1">
                  <a:lumMod val="65000"/>
                  <a:lumOff val="35000"/>
                </a:schemeClr>
              </a:solidFill>
            </a:endParaRPr>
          </a:p>
        </p:txBody>
      </p:sp>
      <p:sp>
        <p:nvSpPr>
          <p:cNvPr id="4" name="Slide Number Placeholder 3"/>
          <p:cNvSpPr>
            <a:spLocks noGrp="1"/>
          </p:cNvSpPr>
          <p:nvPr>
            <p:ph type="sldNum" sz="quarter" idx="10"/>
          </p:nvPr>
        </p:nvSpPr>
        <p:spPr/>
        <p:txBody>
          <a:bodyPr/>
          <a:lstStyle/>
          <a:p>
            <a:fld id="{58627C1D-0F79-994E-B46A-28670024640D}" type="slidenum">
              <a:rPr lang="en-US" smtClean="0"/>
              <a:t>14</a:t>
            </a:fld>
            <a:endParaRPr lang="en-US" dirty="0"/>
          </a:p>
        </p:txBody>
      </p:sp>
    </p:spTree>
    <p:extLst>
      <p:ext uri="{BB962C8B-B14F-4D97-AF65-F5344CB8AC3E}">
        <p14:creationId xmlns:p14="http://schemas.microsoft.com/office/powerpoint/2010/main" val="346203682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Mindfulness can help us to cope when we are stressed.</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 </a:t>
            </a:r>
          </a:p>
          <a:p>
            <a:r>
              <a:rPr lang="en-US" dirty="0"/>
              <a:t>Moving from reaction to response, so parenting with intention </a:t>
            </a:r>
          </a:p>
          <a:p>
            <a:endParaRPr lang="en-US" dirty="0"/>
          </a:p>
          <a:p>
            <a:r>
              <a:rPr lang="en-US" b="0" dirty="0"/>
              <a:t>Theres also the busy pace of life and the endless to do list. We can do routine activities automatically, we can be fast and efficient, as if we are on automatic pilot- we don’t need to pay too much attention to the task we are doing. In this mode of being we might get a lot accomplished but we might also not be as attentive, present or engaged as we wish to be </a:t>
            </a:r>
          </a:p>
          <a:p>
            <a:endParaRPr lang="en-US" b="0" dirty="0"/>
          </a:p>
          <a:p>
            <a:r>
              <a:rPr lang="en-US" b="0" dirty="0"/>
              <a:t>Mindfulness can help us to be more present, to move from automatic pilot to more attunement/awareness </a:t>
            </a:r>
          </a:p>
          <a:p>
            <a:endParaRPr lang="en-US" b="1" dirty="0"/>
          </a:p>
          <a:p>
            <a:endParaRPr lang="en-CA" dirty="0"/>
          </a:p>
        </p:txBody>
      </p:sp>
      <p:sp>
        <p:nvSpPr>
          <p:cNvPr id="4" name="Slide Number Placeholder 3"/>
          <p:cNvSpPr>
            <a:spLocks noGrp="1"/>
          </p:cNvSpPr>
          <p:nvPr>
            <p:ph type="sldNum" sz="quarter" idx="10"/>
          </p:nvPr>
        </p:nvSpPr>
        <p:spPr/>
        <p:txBody>
          <a:bodyPr/>
          <a:lstStyle/>
          <a:p>
            <a:fld id="{58627C1D-0F79-994E-B46A-28670024640D}" type="slidenum">
              <a:rPr lang="en-US" smtClean="0"/>
              <a:t>15</a:t>
            </a:fld>
            <a:endParaRPr lang="en-US" dirty="0"/>
          </a:p>
        </p:txBody>
      </p:sp>
    </p:spTree>
    <p:extLst>
      <p:ext uri="{BB962C8B-B14F-4D97-AF65-F5344CB8AC3E}">
        <p14:creationId xmlns:p14="http://schemas.microsoft.com/office/powerpoint/2010/main" val="383872801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7EA39F-CDE4-64D4-E257-91D0671DC4B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22248AA-6460-5BE2-CA33-05BB993963D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D6FAD8E-DA66-3D0C-04DA-ED3E15A6021F}"/>
              </a:ext>
            </a:extLst>
          </p:cNvPr>
          <p:cNvSpPr>
            <a:spLocks noGrp="1"/>
          </p:cNvSpPr>
          <p:nvPr>
            <p:ph type="body" idx="1"/>
          </p:nvPr>
        </p:nvSpPr>
        <p:spPr/>
        <p:txBody>
          <a:bodyPr/>
          <a:lstStyle/>
          <a:p>
            <a:r>
              <a:rPr lang="en-US" sz="1200" dirty="0">
                <a:latin typeface="Avenir Book" panose="02000503020000020003"/>
              </a:rPr>
              <a:t>So with the stress that comes with parenting and ADHD, the pause can be helpful for both you and your child</a:t>
            </a:r>
          </a:p>
          <a:p>
            <a:endParaRPr lang="en-US" sz="1200" dirty="0">
              <a:latin typeface="Avenir Book" panose="02000503020000020003"/>
            </a:endParaRPr>
          </a:p>
          <a:p>
            <a:r>
              <a:rPr lang="en-US" sz="1200" dirty="0">
                <a:latin typeface="Avenir Book" panose="02000503020000020003"/>
              </a:rPr>
              <a:t>Read aloud</a:t>
            </a:r>
          </a:p>
          <a:p>
            <a:pPr defTabSz="465887">
              <a:defRPr/>
            </a:pPr>
            <a:endParaRPr lang="en-US" sz="1200" b="0" dirty="0">
              <a:solidFill>
                <a:schemeClr val="accent6"/>
              </a:solidFill>
              <a:latin typeface="Avenir Book"/>
            </a:endParaRPr>
          </a:p>
          <a:p>
            <a:pPr defTabSz="465887">
              <a:defRPr/>
            </a:pPr>
            <a:r>
              <a:rPr lang="en-US" sz="1200" b="0" dirty="0">
                <a:solidFill>
                  <a:schemeClr val="accent6"/>
                </a:solidFill>
                <a:latin typeface="Avenir Book"/>
              </a:rPr>
              <a:t>When reactivity slows down, we can bring more mindful presence to difficult moments in caregiving </a:t>
            </a:r>
          </a:p>
          <a:p>
            <a:pPr defTabSz="465887">
              <a:defRPr/>
            </a:pPr>
            <a:endParaRPr lang="en-US" sz="1200" b="0" dirty="0">
              <a:solidFill>
                <a:schemeClr val="accent6"/>
              </a:solidFill>
              <a:latin typeface="Avenir Book"/>
            </a:endParaRPr>
          </a:p>
          <a:p>
            <a:pPr defTabSz="465887">
              <a:defRPr/>
            </a:pPr>
            <a:r>
              <a:rPr lang="en-US" sz="1200" b="0" dirty="0">
                <a:solidFill>
                  <a:schemeClr val="accent6"/>
                </a:solidFill>
                <a:latin typeface="Avenir Book"/>
              </a:rPr>
              <a:t>We are more able to (use fingers) </a:t>
            </a:r>
          </a:p>
          <a:p>
            <a:pPr defTabSz="465887">
              <a:defRPr/>
            </a:pPr>
            <a:r>
              <a:rPr lang="en-US" sz="1200" b="1" dirty="0">
                <a:solidFill>
                  <a:schemeClr val="accent6"/>
                </a:solidFill>
                <a:latin typeface="Avenir Book"/>
              </a:rPr>
              <a:t>1. Recognize</a:t>
            </a:r>
            <a:r>
              <a:rPr lang="en-US" sz="1200" dirty="0">
                <a:solidFill>
                  <a:prstClr val="black">
                    <a:lumMod val="50000"/>
                    <a:lumOff val="50000"/>
                  </a:prstClr>
                </a:solidFill>
                <a:latin typeface="Avenir Book"/>
              </a:rPr>
              <a:t> when we are caught up, or activated by strong negative emotions</a:t>
            </a:r>
          </a:p>
          <a:p>
            <a:pPr defTabSz="465887">
              <a:defRPr/>
            </a:pPr>
            <a:endParaRPr lang="en-US" sz="1200" dirty="0">
              <a:solidFill>
                <a:prstClr val="black">
                  <a:lumMod val="50000"/>
                  <a:lumOff val="50000"/>
                </a:prstClr>
              </a:solidFill>
              <a:latin typeface="Avenir Book"/>
            </a:endParaRPr>
          </a:p>
          <a:p>
            <a:pPr defTabSz="465887">
              <a:defRPr/>
            </a:pPr>
            <a:r>
              <a:rPr lang="en-US" sz="1200" b="1" dirty="0">
                <a:solidFill>
                  <a:schemeClr val="accent6"/>
                </a:solidFill>
                <a:latin typeface="Avenir Book"/>
              </a:rPr>
              <a:t>2. Choose</a:t>
            </a:r>
            <a:r>
              <a:rPr lang="en-US" sz="1200" dirty="0">
                <a:solidFill>
                  <a:prstClr val="black">
                    <a:lumMod val="50000"/>
                    <a:lumOff val="50000"/>
                  </a:prstClr>
                </a:solidFill>
                <a:latin typeface="Avenir Book"/>
              </a:rPr>
              <a:t> our response which is in line with our values </a:t>
            </a:r>
          </a:p>
          <a:p>
            <a:pPr defTabSz="465887">
              <a:defRPr/>
            </a:pPr>
            <a:endParaRPr lang="en-US" sz="1200" dirty="0">
              <a:solidFill>
                <a:prstClr val="black">
                  <a:lumMod val="50000"/>
                  <a:lumOff val="50000"/>
                </a:prstClr>
              </a:solidFill>
              <a:latin typeface="Avenir Book"/>
            </a:endParaRPr>
          </a:p>
          <a:p>
            <a:pPr defTabSz="465887">
              <a:defRPr/>
            </a:pPr>
            <a:r>
              <a:rPr lang="en-US" sz="1200" dirty="0">
                <a:solidFill>
                  <a:prstClr val="black">
                    <a:lumMod val="50000"/>
                    <a:lumOff val="50000"/>
                  </a:prstClr>
                </a:solidFill>
                <a:latin typeface="Avenir Book"/>
              </a:rPr>
              <a:t>3. Practice</a:t>
            </a:r>
            <a:r>
              <a:rPr lang="en-US" sz="1200" b="1" dirty="0">
                <a:solidFill>
                  <a:srgbClr val="0070C0"/>
                </a:solidFill>
                <a:latin typeface="Avenir Book"/>
              </a:rPr>
              <a:t> </a:t>
            </a:r>
            <a:r>
              <a:rPr lang="en-US" sz="1200" b="1" dirty="0">
                <a:solidFill>
                  <a:schemeClr val="accent6"/>
                </a:solidFill>
                <a:latin typeface="Avenir Book"/>
              </a:rPr>
              <a:t>kindness</a:t>
            </a:r>
            <a:r>
              <a:rPr lang="en-US" sz="1200" b="1" dirty="0">
                <a:solidFill>
                  <a:srgbClr val="0070C0"/>
                </a:solidFill>
                <a:latin typeface="Avenir Book"/>
              </a:rPr>
              <a:t> </a:t>
            </a:r>
            <a:r>
              <a:rPr lang="en-US" sz="1200" dirty="0">
                <a:solidFill>
                  <a:prstClr val="black">
                    <a:lumMod val="50000"/>
                    <a:lumOff val="50000"/>
                  </a:prstClr>
                </a:solidFill>
                <a:latin typeface="Avenir Book"/>
              </a:rPr>
              <a:t>and </a:t>
            </a:r>
            <a:r>
              <a:rPr lang="en-US" sz="1200" b="1" dirty="0">
                <a:solidFill>
                  <a:schemeClr val="accent6"/>
                </a:solidFill>
                <a:latin typeface="Avenir Book"/>
              </a:rPr>
              <a:t>compassion</a:t>
            </a:r>
            <a:r>
              <a:rPr lang="en-US" sz="1200" dirty="0">
                <a:solidFill>
                  <a:prstClr val="black">
                    <a:lumMod val="50000"/>
                    <a:lumOff val="50000"/>
                  </a:prstClr>
                </a:solidFill>
                <a:latin typeface="Avenir Book"/>
              </a:rPr>
              <a:t>, especially when we miss the mark</a:t>
            </a:r>
          </a:p>
          <a:p>
            <a:pPr defTabSz="465887">
              <a:defRPr/>
            </a:pPr>
            <a:endParaRPr lang="en-US" dirty="0">
              <a:solidFill>
                <a:prstClr val="black">
                  <a:lumMod val="50000"/>
                  <a:lumOff val="50000"/>
                </a:prstClr>
              </a:solidFill>
              <a:latin typeface="Avenir Book"/>
            </a:endParaRPr>
          </a:p>
          <a:p>
            <a:pPr defTabSz="465887">
              <a:defRPr/>
            </a:pPr>
            <a:endParaRPr lang="en-US" dirty="0">
              <a:solidFill>
                <a:prstClr val="black">
                  <a:lumMod val="50000"/>
                  <a:lumOff val="50000"/>
                </a:prstClr>
              </a:solidFill>
              <a:latin typeface="Avenir Book"/>
            </a:endParaRPr>
          </a:p>
          <a:p>
            <a:endParaRPr lang="en-US" b="1" dirty="0">
              <a:solidFill>
                <a:srgbClr val="0087C9"/>
              </a:solidFill>
              <a:latin typeface="Avenir Book"/>
            </a:endParaRPr>
          </a:p>
          <a:p>
            <a:endParaRPr lang="en-US" sz="1400" b="1" dirty="0">
              <a:solidFill>
                <a:srgbClr val="0087C9"/>
              </a:solidFill>
              <a:latin typeface="Avenir Book"/>
            </a:endParaRPr>
          </a:p>
          <a:p>
            <a:endParaRPr lang="en-CA" dirty="0"/>
          </a:p>
        </p:txBody>
      </p:sp>
      <p:sp>
        <p:nvSpPr>
          <p:cNvPr id="4" name="Slide Number Placeholder 3">
            <a:extLst>
              <a:ext uri="{FF2B5EF4-FFF2-40B4-BE49-F238E27FC236}">
                <a16:creationId xmlns:a16="http://schemas.microsoft.com/office/drawing/2014/main" id="{3295528A-ABD7-9E57-8EBF-5B7CD1AEB3CC}"/>
              </a:ext>
            </a:extLst>
          </p:cNvPr>
          <p:cNvSpPr>
            <a:spLocks noGrp="1"/>
          </p:cNvSpPr>
          <p:nvPr>
            <p:ph type="sldNum" sz="quarter" idx="10"/>
          </p:nvPr>
        </p:nvSpPr>
        <p:spPr/>
        <p:txBody>
          <a:bodyPr/>
          <a:lstStyle/>
          <a:p>
            <a:fld id="{58627C1D-0F79-994E-B46A-28670024640D}" type="slidenum">
              <a:rPr lang="en-US" smtClean="0"/>
              <a:t>16</a:t>
            </a:fld>
            <a:endParaRPr lang="en-US" dirty="0"/>
          </a:p>
        </p:txBody>
      </p:sp>
    </p:spTree>
    <p:extLst>
      <p:ext uri="{BB962C8B-B14F-4D97-AF65-F5344CB8AC3E}">
        <p14:creationId xmlns:p14="http://schemas.microsoft.com/office/powerpoint/2010/main" val="181361533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So pausing long enough to recognize you are included in your circle of love and care.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Pausing long enough to recognize compassion for others starts with compassion for ourselves and that </a:t>
            </a:r>
            <a:r>
              <a:rPr lang="en-US" baseline="0" dirty="0"/>
              <a:t>we can train ourselves in self-compassion. This can help you to stay grounded, focused, comfortable with yourself, no matter how you do </a:t>
            </a:r>
          </a:p>
          <a:p>
            <a:endParaRPr lang="en-US" dirty="0"/>
          </a:p>
          <a:p>
            <a:endParaRPr lang="en-US" baseline="0" dirty="0"/>
          </a:p>
          <a:p>
            <a:r>
              <a:rPr lang="en-US" baseline="0" dirty="0"/>
              <a:t>Kristen Neff is a leader in research and interventions to promote self-compassion</a:t>
            </a:r>
          </a:p>
          <a:p>
            <a:r>
              <a:rPr lang="en-US" baseline="0" dirty="0"/>
              <a:t>(Read quote)</a:t>
            </a:r>
          </a:p>
          <a:p>
            <a:endParaRPr lang="en-US" baseline="0" dirty="0"/>
          </a:p>
          <a:p>
            <a:endParaRPr lang="en-CA" dirty="0"/>
          </a:p>
        </p:txBody>
      </p:sp>
      <p:sp>
        <p:nvSpPr>
          <p:cNvPr id="4" name="Slide Number Placeholder 3"/>
          <p:cNvSpPr>
            <a:spLocks noGrp="1"/>
          </p:cNvSpPr>
          <p:nvPr>
            <p:ph type="sldNum" sz="quarter" idx="10"/>
          </p:nvPr>
        </p:nvSpPr>
        <p:spPr/>
        <p:txBody>
          <a:bodyPr/>
          <a:lstStyle/>
          <a:p>
            <a:fld id="{58627C1D-0F79-994E-B46A-28670024640D}" type="slidenum">
              <a:rPr lang="en-US" smtClean="0"/>
              <a:t>17</a:t>
            </a:fld>
            <a:endParaRPr lang="en-US" dirty="0"/>
          </a:p>
        </p:txBody>
      </p:sp>
    </p:spTree>
    <p:extLst>
      <p:ext uri="{BB962C8B-B14F-4D97-AF65-F5344CB8AC3E}">
        <p14:creationId xmlns:p14="http://schemas.microsoft.com/office/powerpoint/2010/main" val="114723152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quote by sister Dang Ngiem physician and then nun </a:t>
            </a:r>
          </a:p>
          <a:p>
            <a:endParaRPr lang="en-US" dirty="0"/>
          </a:p>
          <a:p>
            <a:endParaRPr lang="en-US" dirty="0"/>
          </a:p>
        </p:txBody>
      </p:sp>
      <p:sp>
        <p:nvSpPr>
          <p:cNvPr id="4" name="Slide Number Placeholder 3"/>
          <p:cNvSpPr>
            <a:spLocks noGrp="1"/>
          </p:cNvSpPr>
          <p:nvPr>
            <p:ph type="sldNum" sz="quarter" idx="5"/>
          </p:nvPr>
        </p:nvSpPr>
        <p:spPr/>
        <p:txBody>
          <a:bodyPr/>
          <a:lstStyle/>
          <a:p>
            <a:fld id="{EB8FAC20-B033-40F7-8FFD-4E8E1FB42178}" type="slidenum">
              <a:rPr lang="en-CA" smtClean="0"/>
              <a:t>18</a:t>
            </a:fld>
            <a:endParaRPr lang="en-CA"/>
          </a:p>
        </p:txBody>
      </p:sp>
    </p:spTree>
    <p:extLst>
      <p:ext uri="{BB962C8B-B14F-4D97-AF65-F5344CB8AC3E}">
        <p14:creationId xmlns:p14="http://schemas.microsoft.com/office/powerpoint/2010/main" val="143047944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3B769A-C2D7-F333-4BCB-2BA6386FA9C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B15FCBA-C03C-42B6-46CA-A730C09FD99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0DEE308-6190-1CFC-065D-369D2FCAAD0D}"/>
              </a:ext>
            </a:extLst>
          </p:cNvPr>
          <p:cNvSpPr>
            <a:spLocks noGrp="1"/>
          </p:cNvSpPr>
          <p:nvPr>
            <p:ph type="body" idx="1"/>
          </p:nvPr>
        </p:nvSpPr>
        <p:spPr/>
        <p:txBody>
          <a:bodyPr/>
          <a:lstStyle/>
          <a:p>
            <a:pPr marL="0" marR="0" lvl="0" indent="0" algn="l" defTabSz="949338" rtl="0" eaLnBrk="1" fontAlgn="auto" latinLnBrk="0" hangingPunct="1">
              <a:lnSpc>
                <a:spcPct val="100000"/>
              </a:lnSpc>
              <a:spcBef>
                <a:spcPts val="0"/>
              </a:spcBef>
              <a:spcAft>
                <a:spcPts val="0"/>
              </a:spcAft>
              <a:buClrTx/>
              <a:buSzTx/>
              <a:buFontTx/>
              <a:buNone/>
              <a:tabLst/>
              <a:defRPr/>
            </a:pPr>
            <a:r>
              <a:rPr lang="en-CA" dirty="0"/>
              <a:t>If you’re considering creating your own practice, you can also think of mindfulness as </a:t>
            </a:r>
            <a:r>
              <a:rPr lang="en-CA" b="1" dirty="0"/>
              <a:t>cognitive fitness training- </a:t>
            </a:r>
            <a:r>
              <a:rPr lang="en-CA" dirty="0"/>
              <a:t>just like you exercise to keep your body in shape, so can mindfulness support a general state of mental well being through ongoing effort. </a:t>
            </a:r>
          </a:p>
          <a:p>
            <a:pPr defTabSz="949338">
              <a:defRPr/>
            </a:pPr>
            <a:endParaRPr lang="en-US" b="0" dirty="0"/>
          </a:p>
          <a:p>
            <a:pPr defTabSz="949338">
              <a:defRPr/>
            </a:pPr>
            <a:endParaRPr lang="en-US" b="0" dirty="0"/>
          </a:p>
          <a:p>
            <a:pPr defTabSz="949338">
              <a:defRPr/>
            </a:pPr>
            <a:r>
              <a:rPr lang="en-US" b="0" dirty="0"/>
              <a:t>And recognizing that being mindful in the moment is difficult (interactions are rarely emotionally neutral; when we are emotionally triggered it is more difficult to be mindful in spite of good intentions) so rehearsal or practice is important</a:t>
            </a:r>
          </a:p>
          <a:p>
            <a:endParaRPr lang="en-US" dirty="0"/>
          </a:p>
        </p:txBody>
      </p:sp>
      <p:sp>
        <p:nvSpPr>
          <p:cNvPr id="4" name="Slide Number Placeholder 3">
            <a:extLst>
              <a:ext uri="{FF2B5EF4-FFF2-40B4-BE49-F238E27FC236}">
                <a16:creationId xmlns:a16="http://schemas.microsoft.com/office/drawing/2014/main" id="{C7327C17-3F4B-6BE4-8DE7-CB593343E46A}"/>
              </a:ext>
            </a:extLst>
          </p:cNvPr>
          <p:cNvSpPr>
            <a:spLocks noGrp="1"/>
          </p:cNvSpPr>
          <p:nvPr>
            <p:ph type="sldNum" sz="quarter" idx="10"/>
          </p:nvPr>
        </p:nvSpPr>
        <p:spPr/>
        <p:txBody>
          <a:bodyPr/>
          <a:lstStyle/>
          <a:p>
            <a:fld id="{58627C1D-0F79-994E-B46A-28670024640D}" type="slidenum">
              <a:rPr lang="en-US" smtClean="0"/>
              <a:t>19</a:t>
            </a:fld>
            <a:endParaRPr lang="en-US" dirty="0"/>
          </a:p>
        </p:txBody>
      </p:sp>
    </p:spTree>
    <p:extLst>
      <p:ext uri="{BB962C8B-B14F-4D97-AF65-F5344CB8AC3E}">
        <p14:creationId xmlns:p14="http://schemas.microsoft.com/office/powerpoint/2010/main" val="327954352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9C1E05-948B-1E3B-2BF8-4BE7D456A94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C037375-D32A-0893-5E5B-43261B1890C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92DBBBE-93AF-27F4-088C-2A2FE9F19929}"/>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b="0" dirty="0"/>
              <a:t>We create our own mindfulness routine </a:t>
            </a:r>
            <a:r>
              <a:rPr lang="en-US" b="0" dirty="0"/>
              <a:t>through dedicated practice (setting aside some time specifically to be mindful) and spontaneous practice (choosing a routine activity and be mindful with it: </a:t>
            </a:r>
            <a:r>
              <a:rPr lang="en-US" dirty="0"/>
              <a:t>washing the dishes, folding the laundry (chores), bathing your child, going to sleep, giving your children medicine or care</a:t>
            </a:r>
            <a:endParaRPr lang="en-CA"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latin typeface="Avenir Book" panose="02000503020000020003"/>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Avenir Book" panose="02000503020000020003"/>
              </a:rPr>
              <a:t>shorter &amp; more frequent as opposed to longer &amp; infrequent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CA" dirty="0"/>
          </a:p>
          <a:p>
            <a:pPr marL="0" marR="0" lvl="0" indent="0" algn="l" defTabSz="914400" rtl="0" eaLnBrk="1" fontAlgn="auto" latinLnBrk="0" hangingPunct="1">
              <a:lnSpc>
                <a:spcPct val="100000"/>
              </a:lnSpc>
              <a:spcBef>
                <a:spcPts val="0"/>
              </a:spcBef>
              <a:spcAft>
                <a:spcPts val="0"/>
              </a:spcAft>
              <a:buClrTx/>
              <a:buSzTx/>
              <a:buFontTx/>
              <a:buNone/>
              <a:tabLst/>
              <a:defRPr/>
            </a:pPr>
            <a:r>
              <a:rPr lang="en-CA" dirty="0"/>
              <a:t>There are numerous physical and psychological benefits to practicing mindfulness, including improving emotion regulation and focus-2 key parts for children and parents dealing with ADHD- as well as immune function and chronic pain, anxiety and depression </a:t>
            </a:r>
          </a:p>
          <a:p>
            <a:endParaRPr lang="en-US" dirty="0"/>
          </a:p>
          <a:p>
            <a:endParaRPr lang="en-US" dirty="0"/>
          </a:p>
          <a:p>
            <a:r>
              <a:rPr lang="en-US" dirty="0"/>
              <a:t>R</a:t>
            </a:r>
            <a:r>
              <a:rPr lang="en-CA" dirty="0" err="1"/>
              <a:t>ead</a:t>
            </a:r>
            <a:r>
              <a:rPr lang="en-CA" dirty="0"/>
              <a:t> aloud</a:t>
            </a:r>
            <a:endParaRPr lang="en-US" dirty="0"/>
          </a:p>
        </p:txBody>
      </p:sp>
      <p:sp>
        <p:nvSpPr>
          <p:cNvPr id="4" name="Slide Number Placeholder 3">
            <a:extLst>
              <a:ext uri="{FF2B5EF4-FFF2-40B4-BE49-F238E27FC236}">
                <a16:creationId xmlns:a16="http://schemas.microsoft.com/office/drawing/2014/main" id="{B3FDE9B0-B22A-9DF7-7864-B1D67E9DC65B}"/>
              </a:ext>
            </a:extLst>
          </p:cNvPr>
          <p:cNvSpPr>
            <a:spLocks noGrp="1"/>
          </p:cNvSpPr>
          <p:nvPr>
            <p:ph type="sldNum" sz="quarter" idx="10"/>
          </p:nvPr>
        </p:nvSpPr>
        <p:spPr/>
        <p:txBody>
          <a:bodyPr/>
          <a:lstStyle/>
          <a:p>
            <a:pPr defTabSz="465819">
              <a:defRPr/>
            </a:pPr>
            <a:fld id="{58627C1D-0F79-994E-B46A-28670024640D}" type="slidenum">
              <a:rPr lang="en-US">
                <a:solidFill>
                  <a:prstClr val="black"/>
                </a:solidFill>
                <a:latin typeface="Calibri" panose="020F0502020204030204"/>
              </a:rPr>
              <a:pPr defTabSz="465819">
                <a:defRPr/>
              </a:pPr>
              <a:t>20</a:t>
            </a:fld>
            <a:endParaRPr lang="en-US" dirty="0">
              <a:solidFill>
                <a:prstClr val="black"/>
              </a:solidFill>
              <a:latin typeface="Calibri" panose="020F0502020204030204"/>
            </a:endParaRPr>
          </a:p>
        </p:txBody>
      </p:sp>
    </p:spTree>
    <p:extLst>
      <p:ext uri="{BB962C8B-B14F-4D97-AF65-F5344CB8AC3E}">
        <p14:creationId xmlns:p14="http://schemas.microsoft.com/office/powerpoint/2010/main" val="59380301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6A423A-A1B2-C23B-4EA7-147A793B1F2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810932F-A46A-99BC-92E0-1F481D613A5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4AA6160-5F94-F562-C716-BB717FFE5A96}"/>
              </a:ext>
            </a:extLst>
          </p:cNvPr>
          <p:cNvSpPr>
            <a:spLocks noGrp="1"/>
          </p:cNvSpPr>
          <p:nvPr>
            <p:ph type="body" idx="1"/>
          </p:nvPr>
        </p:nvSpPr>
        <p:spPr/>
        <p:txBody>
          <a:bodyPr/>
          <a:lstStyle/>
          <a:p>
            <a:pPr marL="0" marR="0" lvl="0" indent="0" algn="l" defTabSz="949338" rtl="0" eaLnBrk="1" fontAlgn="auto" latinLnBrk="0" hangingPunct="1">
              <a:lnSpc>
                <a:spcPct val="100000"/>
              </a:lnSpc>
              <a:spcBef>
                <a:spcPts val="0"/>
              </a:spcBef>
              <a:spcAft>
                <a:spcPts val="0"/>
              </a:spcAft>
              <a:buClrTx/>
              <a:buSzTx/>
              <a:buFontTx/>
              <a:buNone/>
              <a:tabLst/>
              <a:defRPr/>
            </a:pPr>
            <a:r>
              <a:rPr lang="en-US" b="0" dirty="0"/>
              <a:t>The muscle of mindfulness is built moment by moment…</a:t>
            </a:r>
            <a:endParaRPr lang="en-US" dirty="0"/>
          </a:p>
          <a:p>
            <a:pPr defTabSz="949338">
              <a:defRPr/>
            </a:pPr>
            <a:endParaRPr lang="en-US" b="0" dirty="0"/>
          </a:p>
          <a:p>
            <a:r>
              <a:rPr lang="en-US" b="0" dirty="0"/>
              <a:t>Mindfulness is also about strengths. </a:t>
            </a:r>
            <a:r>
              <a:rPr lang="en-US" b="0" baseline="0" dirty="0"/>
              <a:t>Recognizing our tendency or negativity bias:</a:t>
            </a:r>
          </a:p>
          <a:p>
            <a:endParaRPr lang="en-US" b="0" dirty="0"/>
          </a:p>
          <a:p>
            <a:r>
              <a:rPr lang="en-US" b="0" dirty="0"/>
              <a:t>We can notice </a:t>
            </a:r>
            <a:r>
              <a:rPr lang="en-US" b="0" baseline="0" dirty="0"/>
              <a:t>positive events by being aware of the good things in your life, this can be an antidote to narrowly focusing on the negative </a:t>
            </a:r>
          </a:p>
          <a:p>
            <a:endParaRPr lang="en-US" b="0" baseline="0" dirty="0"/>
          </a:p>
          <a:p>
            <a:r>
              <a:rPr lang="en-US" b="0" baseline="0" dirty="0"/>
              <a:t>We can capitalizing on positive events by extending and savoring good feelings, telling someone else, writing them down, remembering the events later</a:t>
            </a:r>
          </a:p>
          <a:p>
            <a:endParaRPr lang="en-US" b="0" baseline="0" dirty="0"/>
          </a:p>
          <a:p>
            <a:r>
              <a:rPr lang="en-US" b="0" baseline="0" dirty="0"/>
              <a:t>We can note personal strengths we can recognize the personal resources and how you enact them in your life, which can be an antidote to feeling helpless</a:t>
            </a:r>
          </a:p>
          <a:p>
            <a:endParaRPr lang="en-CA" dirty="0"/>
          </a:p>
        </p:txBody>
      </p:sp>
      <p:sp>
        <p:nvSpPr>
          <p:cNvPr id="4" name="Slide Number Placeholder 3">
            <a:extLst>
              <a:ext uri="{FF2B5EF4-FFF2-40B4-BE49-F238E27FC236}">
                <a16:creationId xmlns:a16="http://schemas.microsoft.com/office/drawing/2014/main" id="{3AC3E927-7854-535D-AF3A-778D5B7A76A9}"/>
              </a:ext>
            </a:extLst>
          </p:cNvPr>
          <p:cNvSpPr>
            <a:spLocks noGrp="1"/>
          </p:cNvSpPr>
          <p:nvPr>
            <p:ph type="sldNum" sz="quarter" idx="10"/>
          </p:nvPr>
        </p:nvSpPr>
        <p:spPr/>
        <p:txBody>
          <a:bodyPr/>
          <a:lstStyle/>
          <a:p>
            <a:fld id="{58627C1D-0F79-994E-B46A-28670024640D}" type="slidenum">
              <a:rPr lang="en-US" smtClean="0"/>
              <a:t>21</a:t>
            </a:fld>
            <a:endParaRPr lang="en-US" dirty="0"/>
          </a:p>
        </p:txBody>
      </p:sp>
    </p:spTree>
    <p:extLst>
      <p:ext uri="{BB962C8B-B14F-4D97-AF65-F5344CB8AC3E}">
        <p14:creationId xmlns:p14="http://schemas.microsoft.com/office/powerpoint/2010/main" val="333610240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like the STOP practice that can help to step out of automatic pilot  </a:t>
            </a:r>
          </a:p>
          <a:p>
            <a:endParaRPr lang="en-US" dirty="0"/>
          </a:p>
          <a:p>
            <a:r>
              <a:rPr lang="en-US" dirty="0"/>
              <a:t>We can try it now </a:t>
            </a:r>
          </a:p>
          <a:p>
            <a:endParaRPr lang="en-CA" dirty="0"/>
          </a:p>
        </p:txBody>
      </p:sp>
      <p:sp>
        <p:nvSpPr>
          <p:cNvPr id="4" name="Slide Number Placeholder 3"/>
          <p:cNvSpPr>
            <a:spLocks noGrp="1"/>
          </p:cNvSpPr>
          <p:nvPr>
            <p:ph type="sldNum" sz="quarter" idx="10"/>
          </p:nvPr>
        </p:nvSpPr>
        <p:spPr/>
        <p:txBody>
          <a:bodyPr/>
          <a:lstStyle/>
          <a:p>
            <a:pPr defTabSz="465819">
              <a:defRPr/>
            </a:pPr>
            <a:fld id="{58627C1D-0F79-994E-B46A-28670024640D}" type="slidenum">
              <a:rPr lang="en-US">
                <a:solidFill>
                  <a:prstClr val="black"/>
                </a:solidFill>
                <a:latin typeface="Calibri" panose="020F0502020204030204"/>
              </a:rPr>
              <a:pPr defTabSz="465819">
                <a:defRPr/>
              </a:pPr>
              <a:t>22</a:t>
            </a:fld>
            <a:endParaRPr lang="en-US" dirty="0">
              <a:solidFill>
                <a:prstClr val="black"/>
              </a:solidFill>
              <a:latin typeface="Calibri" panose="020F0502020204030204"/>
            </a:endParaRPr>
          </a:p>
        </p:txBody>
      </p:sp>
    </p:spTree>
    <p:extLst>
      <p:ext uri="{BB962C8B-B14F-4D97-AF65-F5344CB8AC3E}">
        <p14:creationId xmlns:p14="http://schemas.microsoft.com/office/powerpoint/2010/main" val="48749020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637">
              <a:defRPr/>
            </a:pPr>
            <a:r>
              <a:rPr lang="en-US" dirty="0">
                <a:solidFill>
                  <a:srgbClr val="000000"/>
                </a:solidFill>
              </a:rPr>
              <a:t>Another practice I enjoy is mindful eating</a:t>
            </a:r>
          </a:p>
          <a:p>
            <a:pPr defTabSz="931637">
              <a:defRPr/>
            </a:pPr>
            <a:endParaRPr lang="en-US" dirty="0">
              <a:solidFill>
                <a:srgbClr val="000000"/>
              </a:solidFill>
            </a:endParaRPr>
          </a:p>
          <a:p>
            <a:pPr defTabSz="931637">
              <a:defRPr/>
            </a:pPr>
            <a:r>
              <a:rPr lang="en-US" dirty="0">
                <a:solidFill>
                  <a:srgbClr val="000000"/>
                </a:solidFill>
              </a:rPr>
              <a:t>I use the word savor here, because it enriches what’s already good, what we already appreciate. We engage in a pleasant activity and appreciate it while it’s happening </a:t>
            </a:r>
          </a:p>
          <a:p>
            <a:pPr defTabSz="931637">
              <a:defRPr/>
            </a:pPr>
            <a:r>
              <a:rPr lang="en-US" dirty="0">
                <a:solidFill>
                  <a:srgbClr val="000000"/>
                </a:solidFill>
              </a:rPr>
              <a:t>There may be another word that you use that describes the experience of savoring</a:t>
            </a:r>
          </a:p>
          <a:p>
            <a:endParaRPr lang="en-US" b="1" dirty="0"/>
          </a:p>
          <a:p>
            <a:r>
              <a:rPr lang="en-US" b="0" dirty="0"/>
              <a:t>As per Psychologist Rick Hanson- </a:t>
            </a:r>
            <a:r>
              <a:rPr lang="en-US" b="1" dirty="0"/>
              <a:t>“have it, enjoy it”. The idea of “positive neuroplasticity”. </a:t>
            </a:r>
          </a:p>
          <a:p>
            <a:r>
              <a:rPr lang="en-US" b="0" dirty="0"/>
              <a:t>We become more grateful through internalizing repeated experiences of gratitude. </a:t>
            </a:r>
          </a:p>
          <a:p>
            <a:endParaRPr lang="en-US" b="0" dirty="0"/>
          </a:p>
          <a:p>
            <a:r>
              <a:rPr lang="en-US" b="0" dirty="0"/>
              <a:t>Once you’ve got a good experience going, really enjoy it- take 5, 10 or more seconds to protect and stay with it and open to it in your body…</a:t>
            </a:r>
          </a:p>
          <a:p>
            <a:r>
              <a:rPr lang="en-US" b="0" dirty="0"/>
              <a:t>As much as a cup of water fills drop by drop, you’ll be developing resilience </a:t>
            </a:r>
          </a:p>
          <a:p>
            <a:pPr defTabSz="931637">
              <a:defRPr/>
            </a:pPr>
            <a:endParaRPr lang="en-US" dirty="0">
              <a:solidFill>
                <a:srgbClr val="000000"/>
              </a:solidFill>
            </a:endParaRPr>
          </a:p>
          <a:p>
            <a:pPr defTabSz="931637">
              <a:defRPr/>
            </a:pPr>
            <a:r>
              <a:rPr lang="en-US" dirty="0">
                <a:solidFill>
                  <a:srgbClr val="000000"/>
                </a:solidFill>
              </a:rPr>
              <a:t>Are there any other activities or moments you might savor?</a:t>
            </a:r>
          </a:p>
          <a:p>
            <a:endParaRPr lang="en-US" dirty="0"/>
          </a:p>
        </p:txBody>
      </p:sp>
      <p:sp>
        <p:nvSpPr>
          <p:cNvPr id="4" name="Slide Number Placeholder 3"/>
          <p:cNvSpPr>
            <a:spLocks noGrp="1"/>
          </p:cNvSpPr>
          <p:nvPr>
            <p:ph type="sldNum" sz="quarter" idx="10"/>
          </p:nvPr>
        </p:nvSpPr>
        <p:spPr/>
        <p:txBody>
          <a:bodyPr/>
          <a:lstStyle/>
          <a:p>
            <a:pPr defTabSz="465819">
              <a:defRPr/>
            </a:pPr>
            <a:fld id="{58627C1D-0F79-994E-B46A-28670024640D}" type="slidenum">
              <a:rPr lang="en-US">
                <a:solidFill>
                  <a:prstClr val="black"/>
                </a:solidFill>
                <a:latin typeface="Calibri" panose="020F0502020204030204"/>
              </a:rPr>
              <a:pPr defTabSz="465819">
                <a:defRPr/>
              </a:pPr>
              <a:t>23</a:t>
            </a:fld>
            <a:endParaRPr lang="en-US" dirty="0">
              <a:solidFill>
                <a:prstClr val="black"/>
              </a:solidFill>
              <a:latin typeface="Calibri" panose="020F0502020204030204"/>
            </a:endParaRPr>
          </a:p>
        </p:txBody>
      </p:sp>
    </p:spTree>
    <p:extLst>
      <p:ext uri="{BB962C8B-B14F-4D97-AF65-F5344CB8AC3E}">
        <p14:creationId xmlns:p14="http://schemas.microsoft.com/office/powerpoint/2010/main" val="147692365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637">
              <a:defRPr/>
            </a:pPr>
            <a:r>
              <a:rPr lang="en-US" dirty="0"/>
              <a:t>One of my favorite ways to be mindful is through movement </a:t>
            </a:r>
          </a:p>
          <a:p>
            <a:pPr defTabSz="931637">
              <a:defRPr/>
            </a:pPr>
            <a:endParaRPr lang="en-US" dirty="0"/>
          </a:p>
          <a:p>
            <a:pPr defTabSz="931637">
              <a:defRPr/>
            </a:pPr>
            <a:r>
              <a:rPr lang="en-US" dirty="0"/>
              <a:t>This can be especially helpful if there are strong emotions </a:t>
            </a:r>
          </a:p>
        </p:txBody>
      </p:sp>
      <p:sp>
        <p:nvSpPr>
          <p:cNvPr id="4" name="Slide Number Placeholder 3"/>
          <p:cNvSpPr>
            <a:spLocks noGrp="1"/>
          </p:cNvSpPr>
          <p:nvPr>
            <p:ph type="sldNum" sz="quarter" idx="10"/>
          </p:nvPr>
        </p:nvSpPr>
        <p:spPr/>
        <p:txBody>
          <a:bodyPr/>
          <a:lstStyle/>
          <a:p>
            <a:pPr defTabSz="465819">
              <a:defRPr/>
            </a:pPr>
            <a:fld id="{58627C1D-0F79-994E-B46A-28670024640D}" type="slidenum">
              <a:rPr lang="en-US">
                <a:solidFill>
                  <a:prstClr val="black"/>
                </a:solidFill>
                <a:latin typeface="Calibri" panose="020F0502020204030204"/>
              </a:rPr>
              <a:pPr defTabSz="465819">
                <a:defRPr/>
              </a:pPr>
              <a:t>24</a:t>
            </a:fld>
            <a:endParaRPr lang="en-US" dirty="0">
              <a:solidFill>
                <a:prstClr val="black"/>
              </a:solidFill>
              <a:latin typeface="Calibri" panose="020F0502020204030204"/>
            </a:endParaRPr>
          </a:p>
        </p:txBody>
      </p:sp>
    </p:spTree>
    <p:extLst>
      <p:ext uri="{BB962C8B-B14F-4D97-AF65-F5344CB8AC3E}">
        <p14:creationId xmlns:p14="http://schemas.microsoft.com/office/powerpoint/2010/main" val="251021412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b="0" u="none" dirty="0"/>
              <a:t>We’ll end with some mindful breathing and a listening meditation </a:t>
            </a:r>
          </a:p>
          <a:p>
            <a:r>
              <a:rPr lang="en-CA" b="0" u="none" dirty="0"/>
              <a:t>In out </a:t>
            </a:r>
          </a:p>
          <a:p>
            <a:r>
              <a:rPr lang="en-CA" b="0" u="none" dirty="0"/>
              <a:t>Deep slow </a:t>
            </a:r>
          </a:p>
          <a:p>
            <a:endParaRPr lang="en-CA" b="1" i="1" u="sng" dirty="0"/>
          </a:p>
          <a:p>
            <a:r>
              <a:rPr lang="en-CA" b="1" i="1" u="sng" dirty="0"/>
              <a:t>Love meditation for my child </a:t>
            </a:r>
            <a:endParaRPr lang="en-CA" i="1" dirty="0"/>
          </a:p>
          <a:p>
            <a:r>
              <a:rPr lang="en-CA" b="1" i="1" dirty="0"/>
              <a:t> </a:t>
            </a:r>
            <a:endParaRPr lang="en-CA" i="1" dirty="0"/>
          </a:p>
          <a:p>
            <a:r>
              <a:rPr lang="en-CA" b="1" i="1" dirty="0"/>
              <a:t>May I provide safety and security for you dear one</a:t>
            </a:r>
            <a:endParaRPr lang="en-CA" i="1" dirty="0"/>
          </a:p>
          <a:p>
            <a:r>
              <a:rPr lang="en-CA" b="1" i="1" dirty="0"/>
              <a:t>May I offer warmth and comfort </a:t>
            </a:r>
            <a:endParaRPr lang="en-CA" i="1" dirty="0"/>
          </a:p>
          <a:p>
            <a:r>
              <a:rPr lang="en-CA" b="1" i="1" dirty="0"/>
              <a:t>May I be loving and gentle </a:t>
            </a:r>
            <a:endParaRPr lang="en-CA" i="1" dirty="0"/>
          </a:p>
          <a:p>
            <a:r>
              <a:rPr lang="en-CA" b="1" i="1" dirty="0"/>
              <a:t>May I be patient and wise </a:t>
            </a:r>
            <a:endParaRPr lang="en-CA" i="1" dirty="0"/>
          </a:p>
          <a:p>
            <a:r>
              <a:rPr lang="en-CA" b="1" i="1" dirty="0"/>
              <a:t>May I be consistent in my guidance</a:t>
            </a:r>
            <a:endParaRPr lang="en-CA" i="1" dirty="0"/>
          </a:p>
          <a:p>
            <a:r>
              <a:rPr lang="en-CA" b="1" i="1" dirty="0"/>
              <a:t>May I forgive quickly</a:t>
            </a:r>
            <a:endParaRPr lang="en-CA" i="1" dirty="0"/>
          </a:p>
          <a:p>
            <a:r>
              <a:rPr lang="en-CA" b="1" i="1" dirty="0"/>
              <a:t>May I listen with an open heart </a:t>
            </a:r>
            <a:endParaRPr lang="en-CA" i="1" dirty="0"/>
          </a:p>
          <a:p>
            <a:r>
              <a:rPr lang="en-CA" b="1" i="1" dirty="0"/>
              <a:t>May I speak with kindness </a:t>
            </a:r>
            <a:endParaRPr lang="en-CA" i="1" dirty="0"/>
          </a:p>
          <a:p>
            <a:r>
              <a:rPr lang="en-CA" b="1" i="1" dirty="0"/>
              <a:t>May I be aware of my limitations and have compassion for myself </a:t>
            </a:r>
          </a:p>
          <a:p>
            <a:endParaRPr lang="en-CA" b="1" dirty="0"/>
          </a:p>
          <a:p>
            <a:r>
              <a:rPr lang="en-CA" b="1" dirty="0"/>
              <a:t>- Joanna McDermid</a:t>
            </a:r>
            <a:endParaRPr lang="en-CA" dirty="0"/>
          </a:p>
          <a:p>
            <a:endParaRPr lang="en-CA" dirty="0"/>
          </a:p>
        </p:txBody>
      </p:sp>
      <p:sp>
        <p:nvSpPr>
          <p:cNvPr id="4" name="Slide Number Placeholder 3"/>
          <p:cNvSpPr>
            <a:spLocks noGrp="1"/>
          </p:cNvSpPr>
          <p:nvPr>
            <p:ph type="sldNum" sz="quarter" idx="10"/>
          </p:nvPr>
        </p:nvSpPr>
        <p:spPr/>
        <p:txBody>
          <a:bodyPr/>
          <a:lstStyle/>
          <a:p>
            <a:pPr defTabSz="465819">
              <a:defRPr/>
            </a:pPr>
            <a:fld id="{58627C1D-0F79-994E-B46A-28670024640D}" type="slidenum">
              <a:rPr lang="en-US">
                <a:solidFill>
                  <a:prstClr val="black"/>
                </a:solidFill>
                <a:latin typeface="Calibri" panose="020F0502020204030204"/>
              </a:rPr>
              <a:pPr defTabSz="465819">
                <a:defRPr/>
              </a:pPr>
              <a:t>25</a:t>
            </a:fld>
            <a:endParaRPr lang="en-US" dirty="0">
              <a:solidFill>
                <a:prstClr val="black"/>
              </a:solidFill>
              <a:latin typeface="Calibri" panose="020F0502020204030204"/>
            </a:endParaRPr>
          </a:p>
        </p:txBody>
      </p:sp>
    </p:spTree>
    <p:extLst>
      <p:ext uri="{BB962C8B-B14F-4D97-AF65-F5344CB8AC3E}">
        <p14:creationId xmlns:p14="http://schemas.microsoft.com/office/powerpoint/2010/main" val="82674937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5598D6-F87C-45EF-C88C-D235A15B2B5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AB43331-CFD5-94D8-6247-81DC987C233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CCA75D6-EA22-993A-5AD8-AFA4633A004A}"/>
              </a:ext>
            </a:extLst>
          </p:cNvPr>
          <p:cNvSpPr>
            <a:spLocks noGrp="1"/>
          </p:cNvSpPr>
          <p:nvPr>
            <p:ph type="body" idx="1"/>
          </p:nvPr>
        </p:nvSpPr>
        <p:spPr/>
        <p:txBody>
          <a:bodyPr/>
          <a:lstStyle/>
          <a:p>
            <a:pPr defTabSz="949338">
              <a:defRPr/>
            </a:pPr>
            <a:r>
              <a:rPr lang="en-CA" b="0" dirty="0"/>
              <a:t>Programs we offer through the hospital </a:t>
            </a:r>
          </a:p>
          <a:p>
            <a:pPr lvl="0"/>
            <a:endParaRPr lang="en-CA" b="1" dirty="0"/>
          </a:p>
          <a:p>
            <a:endParaRPr lang="en-US" dirty="0"/>
          </a:p>
        </p:txBody>
      </p:sp>
      <p:sp>
        <p:nvSpPr>
          <p:cNvPr id="4" name="Slide Number Placeholder 3">
            <a:extLst>
              <a:ext uri="{FF2B5EF4-FFF2-40B4-BE49-F238E27FC236}">
                <a16:creationId xmlns:a16="http://schemas.microsoft.com/office/drawing/2014/main" id="{C8799AC0-A414-4C4B-B9BD-1DB7A4C8BE06}"/>
              </a:ext>
            </a:extLst>
          </p:cNvPr>
          <p:cNvSpPr>
            <a:spLocks noGrp="1"/>
          </p:cNvSpPr>
          <p:nvPr>
            <p:ph type="sldNum" sz="quarter" idx="10"/>
          </p:nvPr>
        </p:nvSpPr>
        <p:spPr/>
        <p:txBody>
          <a:bodyPr/>
          <a:lstStyle/>
          <a:p>
            <a:fld id="{58627C1D-0F79-994E-B46A-28670024640D}" type="slidenum">
              <a:rPr lang="en-US" smtClean="0"/>
              <a:t>26</a:t>
            </a:fld>
            <a:endParaRPr lang="en-US" dirty="0"/>
          </a:p>
        </p:txBody>
      </p:sp>
    </p:spTree>
    <p:extLst>
      <p:ext uri="{BB962C8B-B14F-4D97-AF65-F5344CB8AC3E}">
        <p14:creationId xmlns:p14="http://schemas.microsoft.com/office/powerpoint/2010/main" val="371529349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Some additional resources</a:t>
            </a:r>
          </a:p>
        </p:txBody>
      </p:sp>
      <p:sp>
        <p:nvSpPr>
          <p:cNvPr id="4" name="Slide Number Placeholder 3"/>
          <p:cNvSpPr>
            <a:spLocks noGrp="1"/>
          </p:cNvSpPr>
          <p:nvPr>
            <p:ph type="sldNum" sz="quarter" idx="10"/>
          </p:nvPr>
        </p:nvSpPr>
        <p:spPr/>
        <p:txBody>
          <a:bodyPr/>
          <a:lstStyle/>
          <a:p>
            <a:fld id="{58627C1D-0F79-994E-B46A-28670024640D}" type="slidenum">
              <a:rPr lang="en-US" smtClean="0"/>
              <a:t>27</a:t>
            </a:fld>
            <a:endParaRPr lang="en-US" dirty="0"/>
          </a:p>
        </p:txBody>
      </p:sp>
    </p:spTree>
    <p:extLst>
      <p:ext uri="{BB962C8B-B14F-4D97-AF65-F5344CB8AC3E}">
        <p14:creationId xmlns:p14="http://schemas.microsoft.com/office/powerpoint/2010/main" val="399407071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81AF1E-8424-20DF-1D10-967723BC4AA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CA"/>
          </a:p>
        </p:txBody>
      </p:sp>
      <p:sp>
        <p:nvSpPr>
          <p:cNvPr id="3" name="Subtitle 2">
            <a:extLst>
              <a:ext uri="{FF2B5EF4-FFF2-40B4-BE49-F238E27FC236}">
                <a16:creationId xmlns:a16="http://schemas.microsoft.com/office/drawing/2014/main" id="{64260DF5-E393-34D6-B237-B605CEEDEE1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CA"/>
          </a:p>
        </p:txBody>
      </p:sp>
      <p:sp>
        <p:nvSpPr>
          <p:cNvPr id="4" name="Date Placeholder 3">
            <a:extLst>
              <a:ext uri="{FF2B5EF4-FFF2-40B4-BE49-F238E27FC236}">
                <a16:creationId xmlns:a16="http://schemas.microsoft.com/office/drawing/2014/main" id="{C03CC7A6-C30E-9423-2980-0F36DD5802B6}"/>
              </a:ext>
            </a:extLst>
          </p:cNvPr>
          <p:cNvSpPr>
            <a:spLocks noGrp="1"/>
          </p:cNvSpPr>
          <p:nvPr>
            <p:ph type="dt" sz="half" idx="10"/>
          </p:nvPr>
        </p:nvSpPr>
        <p:spPr/>
        <p:txBody>
          <a:bodyPr/>
          <a:lstStyle/>
          <a:p>
            <a:fld id="{FF87C077-B78D-4F3A-8AC6-0A5137399270}" type="datetimeFigureOut">
              <a:rPr lang="en-CA" smtClean="0"/>
              <a:t>2026-10-19</a:t>
            </a:fld>
            <a:endParaRPr lang="en-CA"/>
          </a:p>
        </p:txBody>
      </p:sp>
      <p:sp>
        <p:nvSpPr>
          <p:cNvPr id="5" name="Footer Placeholder 4">
            <a:extLst>
              <a:ext uri="{FF2B5EF4-FFF2-40B4-BE49-F238E27FC236}">
                <a16:creationId xmlns:a16="http://schemas.microsoft.com/office/drawing/2014/main" id="{5453D75B-180F-C201-ADE5-8098D42BF0D6}"/>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BFCB26D7-EBD7-9B8D-D37D-C9978E44D0C4}"/>
              </a:ext>
            </a:extLst>
          </p:cNvPr>
          <p:cNvSpPr>
            <a:spLocks noGrp="1"/>
          </p:cNvSpPr>
          <p:nvPr>
            <p:ph type="sldNum" sz="quarter" idx="12"/>
          </p:nvPr>
        </p:nvSpPr>
        <p:spPr/>
        <p:txBody>
          <a:bodyPr/>
          <a:lstStyle/>
          <a:p>
            <a:fld id="{D14E25E3-2AB5-4D1B-AEBA-60C9A81C8A7F}" type="slidenum">
              <a:rPr lang="en-CA" smtClean="0"/>
              <a:t>‹#›</a:t>
            </a:fld>
            <a:endParaRPr lang="en-CA"/>
          </a:p>
        </p:txBody>
      </p:sp>
    </p:spTree>
    <p:extLst>
      <p:ext uri="{BB962C8B-B14F-4D97-AF65-F5344CB8AC3E}">
        <p14:creationId xmlns:p14="http://schemas.microsoft.com/office/powerpoint/2010/main" val="32233666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9DD515-5B02-0195-B8BB-A5B1725774F3}"/>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853075AE-8DD1-A2E9-E2C5-6A2C60F75BF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67E5AB44-4972-9E26-3FA4-43378989C4F0}"/>
              </a:ext>
            </a:extLst>
          </p:cNvPr>
          <p:cNvSpPr>
            <a:spLocks noGrp="1"/>
          </p:cNvSpPr>
          <p:nvPr>
            <p:ph type="dt" sz="half" idx="10"/>
          </p:nvPr>
        </p:nvSpPr>
        <p:spPr/>
        <p:txBody>
          <a:bodyPr/>
          <a:lstStyle/>
          <a:p>
            <a:fld id="{FF87C077-B78D-4F3A-8AC6-0A5137399270}" type="datetimeFigureOut">
              <a:rPr lang="en-CA" smtClean="0"/>
              <a:t>2026-10-19</a:t>
            </a:fld>
            <a:endParaRPr lang="en-CA"/>
          </a:p>
        </p:txBody>
      </p:sp>
      <p:sp>
        <p:nvSpPr>
          <p:cNvPr id="5" name="Footer Placeholder 4">
            <a:extLst>
              <a:ext uri="{FF2B5EF4-FFF2-40B4-BE49-F238E27FC236}">
                <a16:creationId xmlns:a16="http://schemas.microsoft.com/office/drawing/2014/main" id="{F4FB0E0C-DE96-AF39-F473-035EF3BC9456}"/>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98CE4EC0-0948-92C8-CC96-C805365DF9A3}"/>
              </a:ext>
            </a:extLst>
          </p:cNvPr>
          <p:cNvSpPr>
            <a:spLocks noGrp="1"/>
          </p:cNvSpPr>
          <p:nvPr>
            <p:ph type="sldNum" sz="quarter" idx="12"/>
          </p:nvPr>
        </p:nvSpPr>
        <p:spPr/>
        <p:txBody>
          <a:bodyPr/>
          <a:lstStyle/>
          <a:p>
            <a:fld id="{D14E25E3-2AB5-4D1B-AEBA-60C9A81C8A7F}" type="slidenum">
              <a:rPr lang="en-CA" smtClean="0"/>
              <a:t>‹#›</a:t>
            </a:fld>
            <a:endParaRPr lang="en-CA"/>
          </a:p>
        </p:txBody>
      </p:sp>
    </p:spTree>
    <p:extLst>
      <p:ext uri="{BB962C8B-B14F-4D97-AF65-F5344CB8AC3E}">
        <p14:creationId xmlns:p14="http://schemas.microsoft.com/office/powerpoint/2010/main" val="14020034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41D972-B722-4A93-B358-3653C36610E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CA"/>
          </a:p>
        </p:txBody>
      </p:sp>
      <p:sp>
        <p:nvSpPr>
          <p:cNvPr id="3" name="Text Placeholder 2">
            <a:extLst>
              <a:ext uri="{FF2B5EF4-FFF2-40B4-BE49-F238E27FC236}">
                <a16:creationId xmlns:a16="http://schemas.microsoft.com/office/drawing/2014/main" id="{02BA109F-620C-A724-4BA5-F3BB7637AB33}"/>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469E6F7-D0CE-A958-CAFC-3FCD880943A8}"/>
              </a:ext>
            </a:extLst>
          </p:cNvPr>
          <p:cNvSpPr>
            <a:spLocks noGrp="1"/>
          </p:cNvSpPr>
          <p:nvPr>
            <p:ph type="dt" sz="half" idx="10"/>
          </p:nvPr>
        </p:nvSpPr>
        <p:spPr/>
        <p:txBody>
          <a:bodyPr/>
          <a:lstStyle/>
          <a:p>
            <a:fld id="{FF87C077-B78D-4F3A-8AC6-0A5137399270}" type="datetimeFigureOut">
              <a:rPr lang="en-CA" smtClean="0"/>
              <a:t>2026-10-19</a:t>
            </a:fld>
            <a:endParaRPr lang="en-CA"/>
          </a:p>
        </p:txBody>
      </p:sp>
      <p:sp>
        <p:nvSpPr>
          <p:cNvPr id="5" name="Footer Placeholder 4">
            <a:extLst>
              <a:ext uri="{FF2B5EF4-FFF2-40B4-BE49-F238E27FC236}">
                <a16:creationId xmlns:a16="http://schemas.microsoft.com/office/drawing/2014/main" id="{4044FA07-15F3-2E1B-3A96-6DCC9D97A16E}"/>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36D3DEB7-475C-DD95-27BF-CC4F0D5652F9}"/>
              </a:ext>
            </a:extLst>
          </p:cNvPr>
          <p:cNvSpPr>
            <a:spLocks noGrp="1"/>
          </p:cNvSpPr>
          <p:nvPr>
            <p:ph type="sldNum" sz="quarter" idx="12"/>
          </p:nvPr>
        </p:nvSpPr>
        <p:spPr/>
        <p:txBody>
          <a:bodyPr/>
          <a:lstStyle/>
          <a:p>
            <a:fld id="{D14E25E3-2AB5-4D1B-AEBA-60C9A81C8A7F}" type="slidenum">
              <a:rPr lang="en-CA" smtClean="0"/>
              <a:t>‹#›</a:t>
            </a:fld>
            <a:endParaRPr lang="en-CA"/>
          </a:p>
        </p:txBody>
      </p:sp>
    </p:spTree>
    <p:extLst>
      <p:ext uri="{BB962C8B-B14F-4D97-AF65-F5344CB8AC3E}">
        <p14:creationId xmlns:p14="http://schemas.microsoft.com/office/powerpoint/2010/main" val="15978124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0551EC-C286-E2D8-001A-57A4E5451055}"/>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78DA9568-2F99-AAB9-9D1A-78C2327B123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Content Placeholder 3">
            <a:extLst>
              <a:ext uri="{FF2B5EF4-FFF2-40B4-BE49-F238E27FC236}">
                <a16:creationId xmlns:a16="http://schemas.microsoft.com/office/drawing/2014/main" id="{F99D82D9-32CD-9685-65FD-A55FC7865AF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Date Placeholder 4">
            <a:extLst>
              <a:ext uri="{FF2B5EF4-FFF2-40B4-BE49-F238E27FC236}">
                <a16:creationId xmlns:a16="http://schemas.microsoft.com/office/drawing/2014/main" id="{51A0C5BF-1A8E-D591-3B0D-CCC5F23E7472}"/>
              </a:ext>
            </a:extLst>
          </p:cNvPr>
          <p:cNvSpPr>
            <a:spLocks noGrp="1"/>
          </p:cNvSpPr>
          <p:nvPr>
            <p:ph type="dt" sz="half" idx="10"/>
          </p:nvPr>
        </p:nvSpPr>
        <p:spPr/>
        <p:txBody>
          <a:bodyPr/>
          <a:lstStyle/>
          <a:p>
            <a:fld id="{FF87C077-B78D-4F3A-8AC6-0A5137399270}" type="datetimeFigureOut">
              <a:rPr lang="en-CA" smtClean="0"/>
              <a:t>2026-10-19</a:t>
            </a:fld>
            <a:endParaRPr lang="en-CA"/>
          </a:p>
        </p:txBody>
      </p:sp>
      <p:sp>
        <p:nvSpPr>
          <p:cNvPr id="6" name="Footer Placeholder 5">
            <a:extLst>
              <a:ext uri="{FF2B5EF4-FFF2-40B4-BE49-F238E27FC236}">
                <a16:creationId xmlns:a16="http://schemas.microsoft.com/office/drawing/2014/main" id="{CECDC749-C5D4-9A99-6F94-355C70DFF68C}"/>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BF847A59-00E0-66FB-FDE6-167BAF4AA66D}"/>
              </a:ext>
            </a:extLst>
          </p:cNvPr>
          <p:cNvSpPr>
            <a:spLocks noGrp="1"/>
          </p:cNvSpPr>
          <p:nvPr>
            <p:ph type="sldNum" sz="quarter" idx="12"/>
          </p:nvPr>
        </p:nvSpPr>
        <p:spPr/>
        <p:txBody>
          <a:bodyPr/>
          <a:lstStyle/>
          <a:p>
            <a:fld id="{D14E25E3-2AB5-4D1B-AEBA-60C9A81C8A7F}" type="slidenum">
              <a:rPr lang="en-CA" smtClean="0"/>
              <a:t>‹#›</a:t>
            </a:fld>
            <a:endParaRPr lang="en-CA"/>
          </a:p>
        </p:txBody>
      </p:sp>
    </p:spTree>
    <p:extLst>
      <p:ext uri="{BB962C8B-B14F-4D97-AF65-F5344CB8AC3E}">
        <p14:creationId xmlns:p14="http://schemas.microsoft.com/office/powerpoint/2010/main" val="5152659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E984CF-F91D-0111-E058-0327A6FA00DC}"/>
              </a:ext>
            </a:extLst>
          </p:cNvPr>
          <p:cNvSpPr>
            <a:spLocks noGrp="1"/>
          </p:cNvSpPr>
          <p:nvPr>
            <p:ph type="title"/>
          </p:nvPr>
        </p:nvSpPr>
        <p:spPr>
          <a:xfrm>
            <a:off x="839788" y="365125"/>
            <a:ext cx="10515600" cy="1325563"/>
          </a:xfrm>
        </p:spPr>
        <p:txBody>
          <a:bodyPr/>
          <a:lstStyle/>
          <a:p>
            <a:r>
              <a:rPr lang="en-US"/>
              <a:t>Click to edit Master title style</a:t>
            </a:r>
            <a:endParaRPr lang="en-CA"/>
          </a:p>
        </p:txBody>
      </p:sp>
      <p:sp>
        <p:nvSpPr>
          <p:cNvPr id="3" name="Text Placeholder 2">
            <a:extLst>
              <a:ext uri="{FF2B5EF4-FFF2-40B4-BE49-F238E27FC236}">
                <a16:creationId xmlns:a16="http://schemas.microsoft.com/office/drawing/2014/main" id="{47FCF2CA-CADF-E403-6116-1D23B9C8241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A83F14F-9D15-A15F-89BA-BE7AA0AD245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Text Placeholder 4">
            <a:extLst>
              <a:ext uri="{FF2B5EF4-FFF2-40B4-BE49-F238E27FC236}">
                <a16:creationId xmlns:a16="http://schemas.microsoft.com/office/drawing/2014/main" id="{8F10B1ED-DE83-F165-AB5D-DCE4DAA56AB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0DD8001-2C01-D7EA-9C08-C097D6F81D8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7" name="Date Placeholder 6">
            <a:extLst>
              <a:ext uri="{FF2B5EF4-FFF2-40B4-BE49-F238E27FC236}">
                <a16:creationId xmlns:a16="http://schemas.microsoft.com/office/drawing/2014/main" id="{574C3FDF-9117-7CCF-6FF1-B2B8CD36AF2E}"/>
              </a:ext>
            </a:extLst>
          </p:cNvPr>
          <p:cNvSpPr>
            <a:spLocks noGrp="1"/>
          </p:cNvSpPr>
          <p:nvPr>
            <p:ph type="dt" sz="half" idx="10"/>
          </p:nvPr>
        </p:nvSpPr>
        <p:spPr/>
        <p:txBody>
          <a:bodyPr/>
          <a:lstStyle/>
          <a:p>
            <a:fld id="{FF87C077-B78D-4F3A-8AC6-0A5137399270}" type="datetimeFigureOut">
              <a:rPr lang="en-CA" smtClean="0"/>
              <a:t>2026-10-19</a:t>
            </a:fld>
            <a:endParaRPr lang="en-CA"/>
          </a:p>
        </p:txBody>
      </p:sp>
      <p:sp>
        <p:nvSpPr>
          <p:cNvPr id="8" name="Footer Placeholder 7">
            <a:extLst>
              <a:ext uri="{FF2B5EF4-FFF2-40B4-BE49-F238E27FC236}">
                <a16:creationId xmlns:a16="http://schemas.microsoft.com/office/drawing/2014/main" id="{456C4B5A-454D-C2E5-EBAA-E462565160EF}"/>
              </a:ext>
            </a:extLst>
          </p:cNvPr>
          <p:cNvSpPr>
            <a:spLocks noGrp="1"/>
          </p:cNvSpPr>
          <p:nvPr>
            <p:ph type="ftr" sz="quarter" idx="11"/>
          </p:nvPr>
        </p:nvSpPr>
        <p:spPr/>
        <p:txBody>
          <a:bodyPr/>
          <a:lstStyle/>
          <a:p>
            <a:endParaRPr lang="en-CA"/>
          </a:p>
        </p:txBody>
      </p:sp>
      <p:sp>
        <p:nvSpPr>
          <p:cNvPr id="9" name="Slide Number Placeholder 8">
            <a:extLst>
              <a:ext uri="{FF2B5EF4-FFF2-40B4-BE49-F238E27FC236}">
                <a16:creationId xmlns:a16="http://schemas.microsoft.com/office/drawing/2014/main" id="{D201C6D8-4890-3EF0-741D-EDD267C7E935}"/>
              </a:ext>
            </a:extLst>
          </p:cNvPr>
          <p:cNvSpPr>
            <a:spLocks noGrp="1"/>
          </p:cNvSpPr>
          <p:nvPr>
            <p:ph type="sldNum" sz="quarter" idx="12"/>
          </p:nvPr>
        </p:nvSpPr>
        <p:spPr/>
        <p:txBody>
          <a:bodyPr/>
          <a:lstStyle/>
          <a:p>
            <a:fld id="{D14E25E3-2AB5-4D1B-AEBA-60C9A81C8A7F}" type="slidenum">
              <a:rPr lang="en-CA" smtClean="0"/>
              <a:t>‹#›</a:t>
            </a:fld>
            <a:endParaRPr lang="en-CA"/>
          </a:p>
        </p:txBody>
      </p:sp>
    </p:spTree>
    <p:extLst>
      <p:ext uri="{BB962C8B-B14F-4D97-AF65-F5344CB8AC3E}">
        <p14:creationId xmlns:p14="http://schemas.microsoft.com/office/powerpoint/2010/main" val="13162205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BD1C9F-3C5F-2AF2-48E1-E479D0D3518F}"/>
              </a:ext>
            </a:extLst>
          </p:cNvPr>
          <p:cNvSpPr>
            <a:spLocks noGrp="1"/>
          </p:cNvSpPr>
          <p:nvPr>
            <p:ph type="title"/>
          </p:nvPr>
        </p:nvSpPr>
        <p:spPr/>
        <p:txBody>
          <a:bodyPr/>
          <a:lstStyle/>
          <a:p>
            <a:r>
              <a:rPr lang="en-US"/>
              <a:t>Click to edit Master title style</a:t>
            </a:r>
            <a:endParaRPr lang="en-CA"/>
          </a:p>
        </p:txBody>
      </p:sp>
      <p:sp>
        <p:nvSpPr>
          <p:cNvPr id="3" name="Date Placeholder 2">
            <a:extLst>
              <a:ext uri="{FF2B5EF4-FFF2-40B4-BE49-F238E27FC236}">
                <a16:creationId xmlns:a16="http://schemas.microsoft.com/office/drawing/2014/main" id="{3BEA4DA3-73D6-9D28-1D26-C186BBBBF623}"/>
              </a:ext>
            </a:extLst>
          </p:cNvPr>
          <p:cNvSpPr>
            <a:spLocks noGrp="1"/>
          </p:cNvSpPr>
          <p:nvPr>
            <p:ph type="dt" sz="half" idx="10"/>
          </p:nvPr>
        </p:nvSpPr>
        <p:spPr/>
        <p:txBody>
          <a:bodyPr/>
          <a:lstStyle/>
          <a:p>
            <a:fld id="{FF87C077-B78D-4F3A-8AC6-0A5137399270}" type="datetimeFigureOut">
              <a:rPr lang="en-CA" smtClean="0"/>
              <a:t>2026-10-19</a:t>
            </a:fld>
            <a:endParaRPr lang="en-CA"/>
          </a:p>
        </p:txBody>
      </p:sp>
      <p:sp>
        <p:nvSpPr>
          <p:cNvPr id="4" name="Footer Placeholder 3">
            <a:extLst>
              <a:ext uri="{FF2B5EF4-FFF2-40B4-BE49-F238E27FC236}">
                <a16:creationId xmlns:a16="http://schemas.microsoft.com/office/drawing/2014/main" id="{B12CC5FD-6666-70E3-A012-6BCD37E5368F}"/>
              </a:ext>
            </a:extLst>
          </p:cNvPr>
          <p:cNvSpPr>
            <a:spLocks noGrp="1"/>
          </p:cNvSpPr>
          <p:nvPr>
            <p:ph type="ftr" sz="quarter" idx="11"/>
          </p:nvPr>
        </p:nvSpPr>
        <p:spPr/>
        <p:txBody>
          <a:bodyPr/>
          <a:lstStyle/>
          <a:p>
            <a:endParaRPr lang="en-CA"/>
          </a:p>
        </p:txBody>
      </p:sp>
      <p:sp>
        <p:nvSpPr>
          <p:cNvPr id="5" name="Slide Number Placeholder 4">
            <a:extLst>
              <a:ext uri="{FF2B5EF4-FFF2-40B4-BE49-F238E27FC236}">
                <a16:creationId xmlns:a16="http://schemas.microsoft.com/office/drawing/2014/main" id="{E9863447-2E82-7757-8C85-7CAAE75521B4}"/>
              </a:ext>
            </a:extLst>
          </p:cNvPr>
          <p:cNvSpPr>
            <a:spLocks noGrp="1"/>
          </p:cNvSpPr>
          <p:nvPr>
            <p:ph type="sldNum" sz="quarter" idx="12"/>
          </p:nvPr>
        </p:nvSpPr>
        <p:spPr/>
        <p:txBody>
          <a:bodyPr/>
          <a:lstStyle/>
          <a:p>
            <a:fld id="{D14E25E3-2AB5-4D1B-AEBA-60C9A81C8A7F}" type="slidenum">
              <a:rPr lang="en-CA" smtClean="0"/>
              <a:t>‹#›</a:t>
            </a:fld>
            <a:endParaRPr lang="en-CA"/>
          </a:p>
        </p:txBody>
      </p:sp>
    </p:spTree>
    <p:extLst>
      <p:ext uri="{BB962C8B-B14F-4D97-AF65-F5344CB8AC3E}">
        <p14:creationId xmlns:p14="http://schemas.microsoft.com/office/powerpoint/2010/main" val="5842294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53F18B6-8360-8452-356C-F95664BFA9F5}"/>
              </a:ext>
            </a:extLst>
          </p:cNvPr>
          <p:cNvSpPr>
            <a:spLocks noGrp="1"/>
          </p:cNvSpPr>
          <p:nvPr>
            <p:ph type="dt" sz="half" idx="10"/>
          </p:nvPr>
        </p:nvSpPr>
        <p:spPr/>
        <p:txBody>
          <a:bodyPr/>
          <a:lstStyle/>
          <a:p>
            <a:fld id="{FF87C077-B78D-4F3A-8AC6-0A5137399270}" type="datetimeFigureOut">
              <a:rPr lang="en-CA" smtClean="0"/>
              <a:t>2026-10-19</a:t>
            </a:fld>
            <a:endParaRPr lang="en-CA"/>
          </a:p>
        </p:txBody>
      </p:sp>
      <p:sp>
        <p:nvSpPr>
          <p:cNvPr id="3" name="Footer Placeholder 2">
            <a:extLst>
              <a:ext uri="{FF2B5EF4-FFF2-40B4-BE49-F238E27FC236}">
                <a16:creationId xmlns:a16="http://schemas.microsoft.com/office/drawing/2014/main" id="{31BEF78B-CA05-15FD-60C7-29A0BE6D06D3}"/>
              </a:ext>
            </a:extLst>
          </p:cNvPr>
          <p:cNvSpPr>
            <a:spLocks noGrp="1"/>
          </p:cNvSpPr>
          <p:nvPr>
            <p:ph type="ftr" sz="quarter" idx="11"/>
          </p:nvPr>
        </p:nvSpPr>
        <p:spPr/>
        <p:txBody>
          <a:bodyPr/>
          <a:lstStyle/>
          <a:p>
            <a:endParaRPr lang="en-CA"/>
          </a:p>
        </p:txBody>
      </p:sp>
      <p:sp>
        <p:nvSpPr>
          <p:cNvPr id="4" name="Slide Number Placeholder 3">
            <a:extLst>
              <a:ext uri="{FF2B5EF4-FFF2-40B4-BE49-F238E27FC236}">
                <a16:creationId xmlns:a16="http://schemas.microsoft.com/office/drawing/2014/main" id="{9F184E36-3E7F-F908-628E-5AFD12A7E645}"/>
              </a:ext>
            </a:extLst>
          </p:cNvPr>
          <p:cNvSpPr>
            <a:spLocks noGrp="1"/>
          </p:cNvSpPr>
          <p:nvPr>
            <p:ph type="sldNum" sz="quarter" idx="12"/>
          </p:nvPr>
        </p:nvSpPr>
        <p:spPr/>
        <p:txBody>
          <a:bodyPr/>
          <a:lstStyle/>
          <a:p>
            <a:fld id="{D14E25E3-2AB5-4D1B-AEBA-60C9A81C8A7F}" type="slidenum">
              <a:rPr lang="en-CA" smtClean="0"/>
              <a:t>‹#›</a:t>
            </a:fld>
            <a:endParaRPr lang="en-CA"/>
          </a:p>
        </p:txBody>
      </p:sp>
    </p:spTree>
    <p:extLst>
      <p:ext uri="{BB962C8B-B14F-4D97-AF65-F5344CB8AC3E}">
        <p14:creationId xmlns:p14="http://schemas.microsoft.com/office/powerpoint/2010/main" val="42421107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EB3281-9DA7-A110-534E-4010E4C112C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CA"/>
          </a:p>
        </p:txBody>
      </p:sp>
      <p:sp>
        <p:nvSpPr>
          <p:cNvPr id="3" name="Content Placeholder 2">
            <a:extLst>
              <a:ext uri="{FF2B5EF4-FFF2-40B4-BE49-F238E27FC236}">
                <a16:creationId xmlns:a16="http://schemas.microsoft.com/office/drawing/2014/main" id="{7156DCF1-776E-E4CA-4E9E-44004F12499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Text Placeholder 3">
            <a:extLst>
              <a:ext uri="{FF2B5EF4-FFF2-40B4-BE49-F238E27FC236}">
                <a16:creationId xmlns:a16="http://schemas.microsoft.com/office/drawing/2014/main" id="{E1803A6D-D430-DDF6-2B57-A346DFD9327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EB0F274-D7A1-95E8-6EA3-C904390F67EE}"/>
              </a:ext>
            </a:extLst>
          </p:cNvPr>
          <p:cNvSpPr>
            <a:spLocks noGrp="1"/>
          </p:cNvSpPr>
          <p:nvPr>
            <p:ph type="dt" sz="half" idx="10"/>
          </p:nvPr>
        </p:nvSpPr>
        <p:spPr/>
        <p:txBody>
          <a:bodyPr/>
          <a:lstStyle/>
          <a:p>
            <a:fld id="{FF87C077-B78D-4F3A-8AC6-0A5137399270}" type="datetimeFigureOut">
              <a:rPr lang="en-CA" smtClean="0"/>
              <a:t>2026-10-19</a:t>
            </a:fld>
            <a:endParaRPr lang="en-CA"/>
          </a:p>
        </p:txBody>
      </p:sp>
      <p:sp>
        <p:nvSpPr>
          <p:cNvPr id="6" name="Footer Placeholder 5">
            <a:extLst>
              <a:ext uri="{FF2B5EF4-FFF2-40B4-BE49-F238E27FC236}">
                <a16:creationId xmlns:a16="http://schemas.microsoft.com/office/drawing/2014/main" id="{2A385BD8-155B-151D-99AA-D7925BA47840}"/>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FE1051FB-AAD1-D51A-B64A-79D4E843048D}"/>
              </a:ext>
            </a:extLst>
          </p:cNvPr>
          <p:cNvSpPr>
            <a:spLocks noGrp="1"/>
          </p:cNvSpPr>
          <p:nvPr>
            <p:ph type="sldNum" sz="quarter" idx="12"/>
          </p:nvPr>
        </p:nvSpPr>
        <p:spPr/>
        <p:txBody>
          <a:bodyPr/>
          <a:lstStyle/>
          <a:p>
            <a:fld id="{D14E25E3-2AB5-4D1B-AEBA-60C9A81C8A7F}" type="slidenum">
              <a:rPr lang="en-CA" smtClean="0"/>
              <a:t>‹#›</a:t>
            </a:fld>
            <a:endParaRPr lang="en-CA"/>
          </a:p>
        </p:txBody>
      </p:sp>
    </p:spTree>
    <p:extLst>
      <p:ext uri="{BB962C8B-B14F-4D97-AF65-F5344CB8AC3E}">
        <p14:creationId xmlns:p14="http://schemas.microsoft.com/office/powerpoint/2010/main" val="34856728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78CD78-59E5-991C-4A22-660B4C43B14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CA"/>
          </a:p>
        </p:txBody>
      </p:sp>
      <p:sp>
        <p:nvSpPr>
          <p:cNvPr id="3" name="Picture Placeholder 2">
            <a:extLst>
              <a:ext uri="{FF2B5EF4-FFF2-40B4-BE49-F238E27FC236}">
                <a16:creationId xmlns:a16="http://schemas.microsoft.com/office/drawing/2014/main" id="{42D47661-4775-E229-AE80-B4F993972FE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a:extLst>
              <a:ext uri="{FF2B5EF4-FFF2-40B4-BE49-F238E27FC236}">
                <a16:creationId xmlns:a16="http://schemas.microsoft.com/office/drawing/2014/main" id="{064CF29F-895D-EDD4-235F-E6A4ED82C41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0382A4C-BBA9-CE16-7A85-68FE2A0FEA0E}"/>
              </a:ext>
            </a:extLst>
          </p:cNvPr>
          <p:cNvSpPr>
            <a:spLocks noGrp="1"/>
          </p:cNvSpPr>
          <p:nvPr>
            <p:ph type="dt" sz="half" idx="10"/>
          </p:nvPr>
        </p:nvSpPr>
        <p:spPr/>
        <p:txBody>
          <a:bodyPr/>
          <a:lstStyle/>
          <a:p>
            <a:fld id="{FF87C077-B78D-4F3A-8AC6-0A5137399270}" type="datetimeFigureOut">
              <a:rPr lang="en-CA" smtClean="0"/>
              <a:t>2026-10-19</a:t>
            </a:fld>
            <a:endParaRPr lang="en-CA"/>
          </a:p>
        </p:txBody>
      </p:sp>
      <p:sp>
        <p:nvSpPr>
          <p:cNvPr id="6" name="Footer Placeholder 5">
            <a:extLst>
              <a:ext uri="{FF2B5EF4-FFF2-40B4-BE49-F238E27FC236}">
                <a16:creationId xmlns:a16="http://schemas.microsoft.com/office/drawing/2014/main" id="{A527F2EC-9F5A-303D-FFE9-7A17FFEDFE12}"/>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964E8083-D704-A620-93E6-EF1B7FB7174B}"/>
              </a:ext>
            </a:extLst>
          </p:cNvPr>
          <p:cNvSpPr>
            <a:spLocks noGrp="1"/>
          </p:cNvSpPr>
          <p:nvPr>
            <p:ph type="sldNum" sz="quarter" idx="12"/>
          </p:nvPr>
        </p:nvSpPr>
        <p:spPr/>
        <p:txBody>
          <a:bodyPr/>
          <a:lstStyle/>
          <a:p>
            <a:fld id="{D14E25E3-2AB5-4D1B-AEBA-60C9A81C8A7F}" type="slidenum">
              <a:rPr lang="en-CA" smtClean="0"/>
              <a:t>‹#›</a:t>
            </a:fld>
            <a:endParaRPr lang="en-CA"/>
          </a:p>
        </p:txBody>
      </p:sp>
    </p:spTree>
    <p:extLst>
      <p:ext uri="{BB962C8B-B14F-4D97-AF65-F5344CB8AC3E}">
        <p14:creationId xmlns:p14="http://schemas.microsoft.com/office/powerpoint/2010/main" val="17194209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CE98C7-0A85-849A-D9B5-E9DB22DA919A}"/>
              </a:ext>
            </a:extLst>
          </p:cNvPr>
          <p:cNvSpPr>
            <a:spLocks noGrp="1"/>
          </p:cNvSpPr>
          <p:nvPr>
            <p:ph type="title"/>
          </p:nvPr>
        </p:nvSpPr>
        <p:spPr/>
        <p:txBody>
          <a:bodyPr/>
          <a:lstStyle/>
          <a:p>
            <a:r>
              <a:rPr lang="en-US"/>
              <a:t>Click to edit Master title style</a:t>
            </a:r>
            <a:endParaRPr lang="en-CA"/>
          </a:p>
        </p:txBody>
      </p:sp>
      <p:sp>
        <p:nvSpPr>
          <p:cNvPr id="3" name="Vertical Text Placeholder 2">
            <a:extLst>
              <a:ext uri="{FF2B5EF4-FFF2-40B4-BE49-F238E27FC236}">
                <a16:creationId xmlns:a16="http://schemas.microsoft.com/office/drawing/2014/main" id="{0319A077-5C3A-0CB7-5168-D8770F1932D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ABB90A76-1A47-6A6F-0BA2-03F35564CCBA}"/>
              </a:ext>
            </a:extLst>
          </p:cNvPr>
          <p:cNvSpPr>
            <a:spLocks noGrp="1"/>
          </p:cNvSpPr>
          <p:nvPr>
            <p:ph type="dt" sz="half" idx="10"/>
          </p:nvPr>
        </p:nvSpPr>
        <p:spPr/>
        <p:txBody>
          <a:bodyPr/>
          <a:lstStyle/>
          <a:p>
            <a:fld id="{FF87C077-B78D-4F3A-8AC6-0A5137399270}" type="datetimeFigureOut">
              <a:rPr lang="en-CA" smtClean="0"/>
              <a:t>2026-10-19</a:t>
            </a:fld>
            <a:endParaRPr lang="en-CA"/>
          </a:p>
        </p:txBody>
      </p:sp>
      <p:sp>
        <p:nvSpPr>
          <p:cNvPr id="5" name="Footer Placeholder 4">
            <a:extLst>
              <a:ext uri="{FF2B5EF4-FFF2-40B4-BE49-F238E27FC236}">
                <a16:creationId xmlns:a16="http://schemas.microsoft.com/office/drawing/2014/main" id="{4FC19220-EDF6-D5CB-9D76-6DB4A3610D20}"/>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6CD71B2C-99DE-55CD-F9FA-E8A0DD9C6AAA}"/>
              </a:ext>
            </a:extLst>
          </p:cNvPr>
          <p:cNvSpPr>
            <a:spLocks noGrp="1"/>
          </p:cNvSpPr>
          <p:nvPr>
            <p:ph type="sldNum" sz="quarter" idx="12"/>
          </p:nvPr>
        </p:nvSpPr>
        <p:spPr/>
        <p:txBody>
          <a:bodyPr/>
          <a:lstStyle/>
          <a:p>
            <a:fld id="{D14E25E3-2AB5-4D1B-AEBA-60C9A81C8A7F}" type="slidenum">
              <a:rPr lang="en-CA" smtClean="0"/>
              <a:t>‹#›</a:t>
            </a:fld>
            <a:endParaRPr lang="en-CA"/>
          </a:p>
        </p:txBody>
      </p:sp>
    </p:spTree>
    <p:extLst>
      <p:ext uri="{BB962C8B-B14F-4D97-AF65-F5344CB8AC3E}">
        <p14:creationId xmlns:p14="http://schemas.microsoft.com/office/powerpoint/2010/main" val="15763257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2AF65C2-190E-DA50-8BA5-9BC3BD252EF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CA"/>
          </a:p>
        </p:txBody>
      </p:sp>
      <p:sp>
        <p:nvSpPr>
          <p:cNvPr id="3" name="Vertical Text Placeholder 2">
            <a:extLst>
              <a:ext uri="{FF2B5EF4-FFF2-40B4-BE49-F238E27FC236}">
                <a16:creationId xmlns:a16="http://schemas.microsoft.com/office/drawing/2014/main" id="{465C1EEC-F538-79A3-159F-E31A60F992A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DA1BEEEC-5C4D-EF99-48B7-0CEBD906DDE3}"/>
              </a:ext>
            </a:extLst>
          </p:cNvPr>
          <p:cNvSpPr>
            <a:spLocks noGrp="1"/>
          </p:cNvSpPr>
          <p:nvPr>
            <p:ph type="dt" sz="half" idx="10"/>
          </p:nvPr>
        </p:nvSpPr>
        <p:spPr/>
        <p:txBody>
          <a:bodyPr/>
          <a:lstStyle/>
          <a:p>
            <a:fld id="{FF87C077-B78D-4F3A-8AC6-0A5137399270}" type="datetimeFigureOut">
              <a:rPr lang="en-CA" smtClean="0"/>
              <a:t>2026-10-19</a:t>
            </a:fld>
            <a:endParaRPr lang="en-CA"/>
          </a:p>
        </p:txBody>
      </p:sp>
      <p:sp>
        <p:nvSpPr>
          <p:cNvPr id="5" name="Footer Placeholder 4">
            <a:extLst>
              <a:ext uri="{FF2B5EF4-FFF2-40B4-BE49-F238E27FC236}">
                <a16:creationId xmlns:a16="http://schemas.microsoft.com/office/drawing/2014/main" id="{7E2D7A08-B267-283D-FF9D-E3831C0D0F99}"/>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C7C55ECC-4A4F-0EE0-9C8A-611CE35A35B9}"/>
              </a:ext>
            </a:extLst>
          </p:cNvPr>
          <p:cNvSpPr>
            <a:spLocks noGrp="1"/>
          </p:cNvSpPr>
          <p:nvPr>
            <p:ph type="sldNum" sz="quarter" idx="12"/>
          </p:nvPr>
        </p:nvSpPr>
        <p:spPr/>
        <p:txBody>
          <a:bodyPr/>
          <a:lstStyle/>
          <a:p>
            <a:fld id="{D14E25E3-2AB5-4D1B-AEBA-60C9A81C8A7F}" type="slidenum">
              <a:rPr lang="en-CA" smtClean="0"/>
              <a:t>‹#›</a:t>
            </a:fld>
            <a:endParaRPr lang="en-CA"/>
          </a:p>
        </p:txBody>
      </p:sp>
    </p:spTree>
    <p:extLst>
      <p:ext uri="{BB962C8B-B14F-4D97-AF65-F5344CB8AC3E}">
        <p14:creationId xmlns:p14="http://schemas.microsoft.com/office/powerpoint/2010/main" val="19335885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201D16F-7B81-DFDC-3C1B-F6BE10168B7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CA"/>
          </a:p>
        </p:txBody>
      </p:sp>
      <p:sp>
        <p:nvSpPr>
          <p:cNvPr id="3" name="Text Placeholder 2">
            <a:extLst>
              <a:ext uri="{FF2B5EF4-FFF2-40B4-BE49-F238E27FC236}">
                <a16:creationId xmlns:a16="http://schemas.microsoft.com/office/drawing/2014/main" id="{7AA0F109-F968-5EFB-CA60-BF62568BB45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76F9BC95-F9A5-D607-7726-26B4B038E4C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FF87C077-B78D-4F3A-8AC6-0A5137399270}" type="datetimeFigureOut">
              <a:rPr lang="en-CA" smtClean="0"/>
              <a:t>2026-10-19</a:t>
            </a:fld>
            <a:endParaRPr lang="en-CA"/>
          </a:p>
        </p:txBody>
      </p:sp>
      <p:sp>
        <p:nvSpPr>
          <p:cNvPr id="5" name="Footer Placeholder 4">
            <a:extLst>
              <a:ext uri="{FF2B5EF4-FFF2-40B4-BE49-F238E27FC236}">
                <a16:creationId xmlns:a16="http://schemas.microsoft.com/office/drawing/2014/main" id="{A3DC6ECD-A164-FE51-4AE0-4E7F6C34145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CA"/>
          </a:p>
        </p:txBody>
      </p:sp>
      <p:sp>
        <p:nvSpPr>
          <p:cNvPr id="6" name="Slide Number Placeholder 5">
            <a:extLst>
              <a:ext uri="{FF2B5EF4-FFF2-40B4-BE49-F238E27FC236}">
                <a16:creationId xmlns:a16="http://schemas.microsoft.com/office/drawing/2014/main" id="{034E37B4-C899-9246-AAB9-3162ACE3243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D14E25E3-2AB5-4D1B-AEBA-60C9A81C8A7F}" type="slidenum">
              <a:rPr lang="en-CA" smtClean="0"/>
              <a:t>‹#›</a:t>
            </a:fld>
            <a:endParaRPr lang="en-CA"/>
          </a:p>
        </p:txBody>
      </p:sp>
    </p:spTree>
    <p:extLst>
      <p:ext uri="{BB962C8B-B14F-4D97-AF65-F5344CB8AC3E}">
        <p14:creationId xmlns:p14="http://schemas.microsoft.com/office/powerpoint/2010/main" val="202955906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15.jpg"/><Relationship Id="rId5" Type="http://schemas.openxmlformats.org/officeDocument/2006/relationships/image" Target="../media/image4.png"/><Relationship Id="rId4" Type="http://schemas.openxmlformats.org/officeDocument/2006/relationships/image" Target="../media/image14.png"/></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16.emf"/></Relationships>
</file>

<file path=ppt/slides/_rels/slide1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3.xml"/><Relationship Id="rId1" Type="http://schemas.openxmlformats.org/officeDocument/2006/relationships/slideLayout" Target="../slideLayouts/slideLayout1.xml"/><Relationship Id="rId5" Type="http://schemas.openxmlformats.org/officeDocument/2006/relationships/image" Target="../media/image21.jpeg"/><Relationship Id="rId4" Type="http://schemas.openxmlformats.org/officeDocument/2006/relationships/image" Target="../media/image20.png"/></Relationships>
</file>

<file path=ppt/slides/_rels/slide1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image" Target="../media/image9.png"/><Relationship Id="rId5" Type="http://schemas.openxmlformats.org/officeDocument/2006/relationships/hyperlink" Target="https://www.youtube.com/watch?v=gm9CIJ74Oxw" TargetMode="External"/><Relationship Id="rId4" Type="http://schemas.openxmlformats.org/officeDocument/2006/relationships/image" Target="../media/image11.png"/></Relationships>
</file>

<file path=ppt/slides/_rels/slide1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1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26.jpg"/></Relationships>
</file>

<file path=ppt/slides/_rels/slide2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image" Target="../media/image28.png"/><Relationship Id="rId4" Type="http://schemas.openxmlformats.org/officeDocument/2006/relationships/image" Target="../media/image27.png"/></Relationships>
</file>

<file path=ppt/slides/_rels/slide2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2.xml"/><Relationship Id="rId1" Type="http://schemas.openxmlformats.org/officeDocument/2006/relationships/slideLayout" Target="../slideLayouts/slideLayout2.xml"/><Relationship Id="rId5" Type="http://schemas.openxmlformats.org/officeDocument/2006/relationships/image" Target="../media/image29.png"/><Relationship Id="rId4" Type="http://schemas.openxmlformats.org/officeDocument/2006/relationships/image" Target="../media/image9.png"/></Relationships>
</file>

<file path=ppt/slides/_rels/slide2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31.jpeg"/><Relationship Id="rId5" Type="http://schemas.openxmlformats.org/officeDocument/2006/relationships/image" Target="../media/image30.jpeg"/><Relationship Id="rId4" Type="http://schemas.openxmlformats.org/officeDocument/2006/relationships/image" Target="../media/image4.png"/></Relationships>
</file>

<file path=ppt/slides/_rels/slide2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image" Target="../media/image33.png"/><Relationship Id="rId5" Type="http://schemas.openxmlformats.org/officeDocument/2006/relationships/image" Target="../media/image32.jpeg"/><Relationship Id="rId4" Type="http://schemas.openxmlformats.org/officeDocument/2006/relationships/image" Target="../media/image4.png"/></Relationships>
</file>

<file path=ppt/slides/_rels/slide2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5.xml"/><Relationship Id="rId1" Type="http://schemas.openxmlformats.org/officeDocument/2006/relationships/slideLayout" Target="../slideLayouts/slideLayout2.xml"/><Relationship Id="rId5" Type="http://schemas.openxmlformats.org/officeDocument/2006/relationships/image" Target="../media/image34.jpeg"/><Relationship Id="rId4" Type="http://schemas.openxmlformats.org/officeDocument/2006/relationships/image" Target="../media/image9.png"/></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6.xml"/><Relationship Id="rId1" Type="http://schemas.openxmlformats.org/officeDocument/2006/relationships/slideLayout" Target="../slideLayouts/slideLayout1.xml"/><Relationship Id="rId5" Type="http://schemas.openxmlformats.org/officeDocument/2006/relationships/image" Target="../media/image36.png"/><Relationship Id="rId4" Type="http://schemas.openxmlformats.org/officeDocument/2006/relationships/image" Target="../media/image35.png"/></Relationships>
</file>

<file path=ppt/slides/_rels/slide27.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image" Target="../media/image8.png"/><Relationship Id="rId7" Type="http://schemas.openxmlformats.org/officeDocument/2006/relationships/hyperlink" Target="https://keltymentalhealth.ca/centre-mindfulness" TargetMode="External"/><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hyperlink" Target="https://keltymentalhealth.ca/mindful-approach-parenting-caregiving" TargetMode="External"/><Relationship Id="rId5" Type="http://schemas.openxmlformats.org/officeDocument/2006/relationships/image" Target="../media/image37.jpg"/><Relationship Id="rId10" Type="http://schemas.openxmlformats.org/officeDocument/2006/relationships/image" Target="../media/image39.jpeg"/><Relationship Id="rId4" Type="http://schemas.openxmlformats.org/officeDocument/2006/relationships/image" Target="../media/image9.png"/><Relationship Id="rId9" Type="http://schemas.openxmlformats.org/officeDocument/2006/relationships/image" Target="../media/image15.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TextBox 3"/>
          <p:cNvSpPr txBox="1"/>
          <p:nvPr/>
        </p:nvSpPr>
        <p:spPr>
          <a:xfrm>
            <a:off x="7851649" y="-557784"/>
            <a:ext cx="184731" cy="369332"/>
          </a:xfrm>
          <a:prstGeom prst="rect">
            <a:avLst/>
          </a:prstGeom>
          <a:noFill/>
        </p:spPr>
        <p:txBody>
          <a:bodyPr wrap="none" rtlCol="0">
            <a:spAutoFit/>
          </a:bodyPr>
          <a:lstStyle/>
          <a:p>
            <a:endParaRPr lang="en-US" dirty="0"/>
          </a:p>
        </p:txBody>
      </p:sp>
      <p:sp>
        <p:nvSpPr>
          <p:cNvPr id="7" name="TextBox 6"/>
          <p:cNvSpPr txBox="1"/>
          <p:nvPr/>
        </p:nvSpPr>
        <p:spPr>
          <a:xfrm>
            <a:off x="3650992" y="525967"/>
            <a:ext cx="8770775" cy="1631216"/>
          </a:xfrm>
          <a:prstGeom prst="rect">
            <a:avLst/>
          </a:prstGeom>
          <a:noFill/>
        </p:spPr>
        <p:txBody>
          <a:bodyPr wrap="square" rtlCol="0">
            <a:spAutoFit/>
          </a:bodyPr>
          <a:lstStyle/>
          <a:p>
            <a:pPr lvl="0" algn="ctr" defTabSz="914400">
              <a:defRPr/>
            </a:pPr>
            <a:endParaRPr lang="en-US" sz="1200" b="1" i="1" dirty="0">
              <a:solidFill>
                <a:srgbClr val="000000"/>
              </a:solidFill>
            </a:endParaRPr>
          </a:p>
          <a:p>
            <a:pPr algn="ctr"/>
            <a:r>
              <a:rPr lang="en-US" sz="4400" b="1" i="1" dirty="0">
                <a:latin typeface="Avenir Book" panose="02000503020000020003" pitchFamily="2" charset="0"/>
              </a:rPr>
              <a:t>Mindfulness </a:t>
            </a:r>
          </a:p>
          <a:p>
            <a:pPr algn="ctr"/>
            <a:r>
              <a:rPr lang="en-US" sz="4400" b="1" i="1" dirty="0">
                <a:latin typeface="Avenir Book" panose="02000503020000020003" pitchFamily="2" charset="0"/>
              </a:rPr>
              <a:t>and ADHD</a:t>
            </a:r>
            <a:endParaRPr lang="en-CA" sz="4400" b="1" i="1" dirty="0">
              <a:latin typeface="Avenir Book" panose="02000503020000020003" pitchFamily="2" charset="0"/>
            </a:endParaRPr>
          </a:p>
        </p:txBody>
      </p:sp>
      <p:sp>
        <p:nvSpPr>
          <p:cNvPr id="6" name="TextBox 5">
            <a:extLst>
              <a:ext uri="{FF2B5EF4-FFF2-40B4-BE49-F238E27FC236}">
                <a16:creationId xmlns:a16="http://schemas.microsoft.com/office/drawing/2014/main" id="{21F5A226-38A0-954E-EDB4-B9795E6F157A}"/>
              </a:ext>
            </a:extLst>
          </p:cNvPr>
          <p:cNvSpPr txBox="1"/>
          <p:nvPr/>
        </p:nvSpPr>
        <p:spPr>
          <a:xfrm>
            <a:off x="4834266" y="4962831"/>
            <a:ext cx="6219496" cy="830997"/>
          </a:xfrm>
          <a:prstGeom prst="rect">
            <a:avLst/>
          </a:prstGeom>
          <a:noFill/>
        </p:spPr>
        <p:txBody>
          <a:bodyPr wrap="square">
            <a:spAutoFit/>
          </a:bodyPr>
          <a:lstStyle/>
          <a:p>
            <a:pPr algn="ctr"/>
            <a:r>
              <a:rPr lang="en-US" sz="2400" b="1" dirty="0">
                <a:latin typeface="Avenir Book" panose="02000503020000020003" pitchFamily="2" charset="0"/>
              </a:rPr>
              <a:t>Presenter:</a:t>
            </a:r>
          </a:p>
          <a:p>
            <a:pPr algn="ctr"/>
            <a:r>
              <a:rPr lang="en-US" sz="2400" b="1" dirty="0">
                <a:latin typeface="Avenir Book" panose="02000503020000020003" pitchFamily="2" charset="0"/>
              </a:rPr>
              <a:t>Joanna McDermid MD FRCPC</a:t>
            </a:r>
          </a:p>
        </p:txBody>
      </p:sp>
      <p:sp>
        <p:nvSpPr>
          <p:cNvPr id="9" name="TextBox 8">
            <a:extLst>
              <a:ext uri="{FF2B5EF4-FFF2-40B4-BE49-F238E27FC236}">
                <a16:creationId xmlns:a16="http://schemas.microsoft.com/office/drawing/2014/main" id="{5DEFE829-CC84-77E2-DD4C-F816DCB1D05B}"/>
              </a:ext>
            </a:extLst>
          </p:cNvPr>
          <p:cNvSpPr txBox="1"/>
          <p:nvPr/>
        </p:nvSpPr>
        <p:spPr>
          <a:xfrm>
            <a:off x="6390831" y="2652066"/>
            <a:ext cx="3291094" cy="1815882"/>
          </a:xfrm>
          <a:prstGeom prst="rect">
            <a:avLst/>
          </a:prstGeom>
          <a:noFill/>
        </p:spPr>
        <p:txBody>
          <a:bodyPr wrap="none" rtlCol="0">
            <a:spAutoFit/>
          </a:bodyPr>
          <a:lstStyle/>
          <a:p>
            <a:pPr algn="ctr"/>
            <a:r>
              <a:rPr lang="en-US" sz="2800" i="1" dirty="0">
                <a:latin typeface="Avenir Book" panose="02000503020000020003" pitchFamily="2" charset="0"/>
              </a:rPr>
              <a:t>ADHD Education Day, </a:t>
            </a:r>
          </a:p>
          <a:p>
            <a:pPr algn="ctr"/>
            <a:r>
              <a:rPr lang="en-US" sz="2800" i="1" dirty="0">
                <a:latin typeface="Avenir Book" panose="02000503020000020003" pitchFamily="2" charset="0"/>
              </a:rPr>
              <a:t>BC Children’s Hospital</a:t>
            </a:r>
          </a:p>
          <a:p>
            <a:pPr algn="ctr"/>
            <a:r>
              <a:rPr lang="en-US" sz="2800" i="1" dirty="0">
                <a:latin typeface="Avenir Book" panose="02000503020000020003" pitchFamily="2" charset="0"/>
              </a:rPr>
              <a:t> </a:t>
            </a:r>
          </a:p>
          <a:p>
            <a:pPr algn="ctr"/>
            <a:r>
              <a:rPr lang="en-US" sz="2800" i="1" dirty="0">
                <a:latin typeface="Avenir Book" panose="02000503020000020003" pitchFamily="2" charset="0"/>
              </a:rPr>
              <a:t>October 26, 2026 </a:t>
            </a:r>
          </a:p>
        </p:txBody>
      </p:sp>
      <p:pic>
        <p:nvPicPr>
          <p:cNvPr id="2" name="Picture 1" descr="A pink flower on a plant&#10;&#10;Description automatically generated with low confidence">
            <a:extLst>
              <a:ext uri="{FF2B5EF4-FFF2-40B4-BE49-F238E27FC236}">
                <a16:creationId xmlns:a16="http://schemas.microsoft.com/office/drawing/2014/main" id="{1E920837-5DB5-E3B0-ED7C-3EB1207AF637}"/>
              </a:ext>
            </a:extLst>
          </p:cNvPr>
          <p:cNvPicPr>
            <a:picLocks noChangeAspect="1"/>
          </p:cNvPicPr>
          <p:nvPr/>
        </p:nvPicPr>
        <p:blipFill rotWithShape="1">
          <a:blip r:embed="rId4"/>
          <a:srcRect l="8875" r="1000"/>
          <a:stretch/>
        </p:blipFill>
        <p:spPr>
          <a:xfrm>
            <a:off x="0" y="46391"/>
            <a:ext cx="4635571" cy="6857990"/>
          </a:xfrm>
          <a:prstGeom prst="rect">
            <a:avLst/>
          </a:prstGeom>
          <a:effectLst>
            <a:softEdge rad="1270000"/>
          </a:effectLst>
        </p:spPr>
      </p:pic>
      <p:pic>
        <p:nvPicPr>
          <p:cNvPr id="5" name="Picture 3">
            <a:extLst>
              <a:ext uri="{FF2B5EF4-FFF2-40B4-BE49-F238E27FC236}">
                <a16:creationId xmlns:a16="http://schemas.microsoft.com/office/drawing/2014/main" id="{E5502718-2A73-81F1-ED62-EFD84EB697D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234254" y="5981577"/>
            <a:ext cx="2786354" cy="8764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7">
            <a:extLst>
              <a:ext uri="{FF2B5EF4-FFF2-40B4-BE49-F238E27FC236}">
                <a16:creationId xmlns:a16="http://schemas.microsoft.com/office/drawing/2014/main" id="{26AD5B8D-DADD-5946-E8C5-DF124ABD88E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982200" y="453840"/>
            <a:ext cx="1508760" cy="598324"/>
          </a:xfrm>
          <a:prstGeom prst="rect">
            <a:avLst/>
          </a:prstGeom>
        </p:spPr>
      </p:pic>
    </p:spTree>
    <p:extLst>
      <p:ext uri="{BB962C8B-B14F-4D97-AF65-F5344CB8AC3E}">
        <p14:creationId xmlns:p14="http://schemas.microsoft.com/office/powerpoint/2010/main" val="35820640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TextBox 3"/>
          <p:cNvSpPr txBox="1"/>
          <p:nvPr/>
        </p:nvSpPr>
        <p:spPr>
          <a:xfrm>
            <a:off x="7851649" y="-557784"/>
            <a:ext cx="184731" cy="369332"/>
          </a:xfrm>
          <a:prstGeom prst="rect">
            <a:avLst/>
          </a:prstGeom>
          <a:noFill/>
        </p:spPr>
        <p:txBody>
          <a:bodyPr wrap="none" rtlCol="0">
            <a:spAutoFit/>
          </a:bodyPr>
          <a:lstStyle/>
          <a:p>
            <a:endParaRPr lang="en-US" dirty="0"/>
          </a:p>
        </p:txBody>
      </p:sp>
      <p:sp>
        <p:nvSpPr>
          <p:cNvPr id="12" name="Content Placeholder 2">
            <a:extLst>
              <a:ext uri="{FF2B5EF4-FFF2-40B4-BE49-F238E27FC236}">
                <a16:creationId xmlns:a16="http://schemas.microsoft.com/office/drawing/2014/main" id="{74D0788C-B30C-EFF5-C505-3C86DC891F20}"/>
              </a:ext>
            </a:extLst>
          </p:cNvPr>
          <p:cNvSpPr txBox="1">
            <a:spLocks/>
          </p:cNvSpPr>
          <p:nvPr/>
        </p:nvSpPr>
        <p:spPr>
          <a:xfrm>
            <a:off x="2414749" y="2043074"/>
            <a:ext cx="7362497" cy="3358241"/>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lvl="1"/>
            <a:endParaRPr lang="en-US" dirty="0">
              <a:latin typeface="Avenir Heavy"/>
            </a:endParaRPr>
          </a:p>
          <a:p>
            <a:pPr lvl="1"/>
            <a:r>
              <a:rPr lang="en-US" sz="2800" dirty="0">
                <a:latin typeface="Avenir Book" panose="02000503020000020003"/>
              </a:rPr>
              <a:t>Define </a:t>
            </a:r>
            <a:r>
              <a:rPr lang="en-US" sz="2800" b="1" dirty="0">
                <a:latin typeface="Avenir Book" panose="02000503020000020003"/>
              </a:rPr>
              <a:t>what</a:t>
            </a:r>
            <a:r>
              <a:rPr lang="en-US" sz="2800" dirty="0">
                <a:latin typeface="Avenir Book" panose="02000503020000020003"/>
              </a:rPr>
              <a:t> mindfulness is and isn’t</a:t>
            </a:r>
          </a:p>
          <a:p>
            <a:pPr lvl="1"/>
            <a:endParaRPr lang="en-US" sz="2800" dirty="0">
              <a:latin typeface="Avenir Book" panose="02000503020000020003"/>
            </a:endParaRPr>
          </a:p>
          <a:p>
            <a:pPr lvl="1"/>
            <a:r>
              <a:rPr lang="en-US" sz="2800" dirty="0">
                <a:latin typeface="Avenir Book" panose="02000503020000020003"/>
              </a:rPr>
              <a:t>Consider </a:t>
            </a:r>
            <a:r>
              <a:rPr lang="en-US" sz="2800" b="1" dirty="0">
                <a:latin typeface="Avenir Book" panose="02000503020000020003"/>
              </a:rPr>
              <a:t>why</a:t>
            </a:r>
            <a:r>
              <a:rPr lang="en-US" sz="2800" dirty="0">
                <a:latin typeface="Avenir Book" panose="02000503020000020003"/>
              </a:rPr>
              <a:t> mindfulness and compassion can support the ADHD journey</a:t>
            </a:r>
          </a:p>
          <a:p>
            <a:pPr lvl="1"/>
            <a:endParaRPr lang="en-US" sz="2800" dirty="0">
              <a:latin typeface="Avenir Book" panose="02000503020000020003"/>
            </a:endParaRPr>
          </a:p>
          <a:p>
            <a:pPr lvl="1"/>
            <a:r>
              <a:rPr lang="en-US" sz="2800" dirty="0">
                <a:latin typeface="Avenir Book" panose="02000503020000020003"/>
              </a:rPr>
              <a:t>Explore </a:t>
            </a:r>
            <a:r>
              <a:rPr lang="en-US" sz="2800" b="1" dirty="0">
                <a:latin typeface="Avenir Book" panose="02000503020000020003"/>
              </a:rPr>
              <a:t>how</a:t>
            </a:r>
            <a:r>
              <a:rPr lang="en-US" sz="2800" dirty="0">
                <a:latin typeface="Avenir Book" panose="02000503020000020003"/>
              </a:rPr>
              <a:t> to discover more mindful moments in your day</a:t>
            </a:r>
          </a:p>
          <a:p>
            <a:pPr lvl="1"/>
            <a:endParaRPr lang="en-US" sz="2400" dirty="0">
              <a:latin typeface="Avenir Heavy"/>
            </a:endParaRPr>
          </a:p>
          <a:p>
            <a:pPr lvl="1"/>
            <a:endParaRPr lang="en-US" sz="2400" dirty="0">
              <a:latin typeface="Avenir Heavy"/>
            </a:endParaRPr>
          </a:p>
          <a:p>
            <a:pPr lvl="1"/>
            <a:endParaRPr lang="en-US" sz="2400" i="1" dirty="0">
              <a:latin typeface="Avenir Heavy"/>
            </a:endParaRPr>
          </a:p>
          <a:p>
            <a:pPr lvl="1"/>
            <a:endParaRPr lang="en-US" sz="2400" i="1" dirty="0">
              <a:latin typeface="Avenir Heavy"/>
            </a:endParaRPr>
          </a:p>
          <a:p>
            <a:pPr lvl="1"/>
            <a:br>
              <a:rPr lang="en-US" i="1" dirty="0">
                <a:latin typeface="Avenir Heavy"/>
              </a:rPr>
            </a:br>
            <a:endParaRPr lang="en-US" i="1" dirty="0">
              <a:latin typeface="Avenir Heavy"/>
            </a:endParaRPr>
          </a:p>
        </p:txBody>
      </p:sp>
      <p:sp>
        <p:nvSpPr>
          <p:cNvPr id="13" name="Title 1">
            <a:extLst>
              <a:ext uri="{FF2B5EF4-FFF2-40B4-BE49-F238E27FC236}">
                <a16:creationId xmlns:a16="http://schemas.microsoft.com/office/drawing/2014/main" id="{419D961B-0BAD-36B4-913C-9FCC6F08B52C}"/>
              </a:ext>
            </a:extLst>
          </p:cNvPr>
          <p:cNvSpPr txBox="1">
            <a:spLocks/>
          </p:cNvSpPr>
          <p:nvPr/>
        </p:nvSpPr>
        <p:spPr>
          <a:xfrm>
            <a:off x="2840418" y="865634"/>
            <a:ext cx="6511160" cy="993238"/>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600" b="1" dirty="0">
                <a:latin typeface="Avenir Book" panose="02000503020000020003" pitchFamily="2" charset="0"/>
              </a:rPr>
              <a:t>OBJECTIVES</a:t>
            </a:r>
          </a:p>
        </p:txBody>
      </p:sp>
    </p:spTree>
    <p:extLst>
      <p:ext uri="{BB962C8B-B14F-4D97-AF65-F5344CB8AC3E}">
        <p14:creationId xmlns:p14="http://schemas.microsoft.com/office/powerpoint/2010/main" val="17193026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D8A040-312E-DE9B-1784-D839952EA11B}"/>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0511950A-FF5B-ACD0-6851-E72F2E3ED61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TextBox 2">
            <a:extLst>
              <a:ext uri="{FF2B5EF4-FFF2-40B4-BE49-F238E27FC236}">
                <a16:creationId xmlns:a16="http://schemas.microsoft.com/office/drawing/2014/main" id="{5645BAFE-264A-49CE-DFE8-26B83B613EC3}"/>
              </a:ext>
            </a:extLst>
          </p:cNvPr>
          <p:cNvSpPr txBox="1"/>
          <p:nvPr/>
        </p:nvSpPr>
        <p:spPr>
          <a:xfrm>
            <a:off x="2872200" y="2659559"/>
            <a:ext cx="6094938" cy="769441"/>
          </a:xfrm>
          <a:prstGeom prst="rect">
            <a:avLst/>
          </a:prstGeom>
          <a:noFill/>
        </p:spPr>
        <p:txBody>
          <a:bodyPr wrap="none" rtlCol="0">
            <a:spAutoFit/>
          </a:bodyPr>
          <a:lstStyle/>
          <a:p>
            <a:r>
              <a:rPr lang="en-US" sz="4400" b="1" dirty="0">
                <a:latin typeface="Avenir Book" panose="02000503020000020003"/>
              </a:rPr>
              <a:t>DEFINING MINDFULNESS</a:t>
            </a:r>
            <a:endParaRPr lang="en-CA" sz="4400" b="1" dirty="0">
              <a:latin typeface="Avenir Book" panose="02000503020000020003"/>
            </a:endParaRPr>
          </a:p>
        </p:txBody>
      </p:sp>
    </p:spTree>
    <p:extLst>
      <p:ext uri="{BB962C8B-B14F-4D97-AF65-F5344CB8AC3E}">
        <p14:creationId xmlns:p14="http://schemas.microsoft.com/office/powerpoint/2010/main" val="33426120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BFE04D-2945-78C6-93EA-D51D999EE302}"/>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69AA55DA-5CDC-AAB8-6227-F8C1B2FA9F3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758" y="0"/>
            <a:ext cx="12192000" cy="6858000"/>
          </a:xfrm>
          <a:prstGeom prst="rect">
            <a:avLst/>
          </a:prstGeom>
        </p:spPr>
      </p:pic>
      <p:sp>
        <p:nvSpPr>
          <p:cNvPr id="2" name="Content Placeholder 2">
            <a:extLst>
              <a:ext uri="{FF2B5EF4-FFF2-40B4-BE49-F238E27FC236}">
                <a16:creationId xmlns:a16="http://schemas.microsoft.com/office/drawing/2014/main" id="{29EBDD82-8105-F241-BCB5-35D38770EA06}"/>
              </a:ext>
            </a:extLst>
          </p:cNvPr>
          <p:cNvSpPr>
            <a:spLocks noGrp="1"/>
          </p:cNvSpPr>
          <p:nvPr>
            <p:ph idx="1"/>
          </p:nvPr>
        </p:nvSpPr>
        <p:spPr>
          <a:xfrm>
            <a:off x="92767" y="77710"/>
            <a:ext cx="7812156" cy="3088503"/>
          </a:xfrm>
        </p:spPr>
        <p:txBody>
          <a:bodyPr anchor="t">
            <a:normAutofit/>
          </a:bodyPr>
          <a:lstStyle/>
          <a:p>
            <a:pPr>
              <a:buNone/>
              <a:defRPr/>
            </a:pPr>
            <a:endParaRPr lang="en-US" altLang="ja-JP" sz="3000" kern="0" dirty="0">
              <a:latin typeface="Avenir Book" panose="02000503020000020003"/>
            </a:endParaRPr>
          </a:p>
          <a:p>
            <a:pPr algn="ctr">
              <a:buNone/>
              <a:defRPr/>
            </a:pPr>
            <a:r>
              <a:rPr lang="en-US" altLang="ja-JP" b="1" kern="0" dirty="0">
                <a:solidFill>
                  <a:schemeClr val="tx1">
                    <a:lumMod val="50000"/>
                    <a:lumOff val="50000"/>
                  </a:schemeClr>
                </a:solidFill>
                <a:latin typeface="Avenir Book" panose="02000503020000020003"/>
              </a:rPr>
              <a:t>“Paying attention in a particular way:</a:t>
            </a:r>
          </a:p>
          <a:p>
            <a:pPr algn="ctr">
              <a:buNone/>
              <a:defRPr/>
            </a:pPr>
            <a:r>
              <a:rPr lang="en-US" b="1" kern="0" dirty="0">
                <a:solidFill>
                  <a:schemeClr val="tx1">
                    <a:lumMod val="50000"/>
                    <a:lumOff val="50000"/>
                  </a:schemeClr>
                </a:solidFill>
                <a:latin typeface="Avenir Book" panose="02000503020000020003"/>
                <a:ea typeface="ＭＳ Ｐゴシック"/>
              </a:rPr>
              <a:t>on purpose,</a:t>
            </a:r>
          </a:p>
          <a:p>
            <a:pPr algn="ctr">
              <a:buNone/>
              <a:defRPr/>
            </a:pPr>
            <a:r>
              <a:rPr lang="en-US" b="1" kern="0" dirty="0">
                <a:solidFill>
                  <a:schemeClr val="tx1">
                    <a:lumMod val="50000"/>
                    <a:lumOff val="50000"/>
                  </a:schemeClr>
                </a:solidFill>
                <a:latin typeface="Avenir Book" panose="02000503020000020003"/>
                <a:ea typeface="ＭＳ Ｐゴシック"/>
              </a:rPr>
              <a:t>in the present moment,</a:t>
            </a:r>
          </a:p>
          <a:p>
            <a:pPr algn="ctr">
              <a:buNone/>
              <a:defRPr/>
            </a:pPr>
            <a:r>
              <a:rPr lang="en-US" altLang="ja-JP" b="1" kern="0" dirty="0">
                <a:solidFill>
                  <a:schemeClr val="tx1">
                    <a:lumMod val="50000"/>
                    <a:lumOff val="50000"/>
                  </a:schemeClr>
                </a:solidFill>
                <a:latin typeface="Avenir Book" panose="02000503020000020003"/>
              </a:rPr>
              <a:t>without judgement</a:t>
            </a:r>
            <a:r>
              <a:rPr lang="ja-JP" altLang="en-US" b="1" kern="0" dirty="0">
                <a:solidFill>
                  <a:schemeClr val="tx1">
                    <a:lumMod val="50000"/>
                    <a:lumOff val="50000"/>
                  </a:schemeClr>
                </a:solidFill>
                <a:latin typeface="Avenir Book" panose="02000503020000020003"/>
              </a:rPr>
              <a:t>”</a:t>
            </a:r>
            <a:endParaRPr lang="en-US" altLang="ja-JP" b="1" kern="0" dirty="0">
              <a:solidFill>
                <a:schemeClr val="tx1">
                  <a:lumMod val="50000"/>
                  <a:lumOff val="50000"/>
                </a:schemeClr>
              </a:solidFill>
              <a:latin typeface="Avenir Book" panose="02000503020000020003"/>
            </a:endParaRPr>
          </a:p>
          <a:p>
            <a:pPr algn="ctr">
              <a:buNone/>
              <a:defRPr/>
            </a:pPr>
            <a:r>
              <a:rPr lang="en-US" altLang="ja-JP" sz="2000" i="1" kern="0" dirty="0">
                <a:solidFill>
                  <a:schemeClr val="tx1">
                    <a:lumMod val="50000"/>
                    <a:lumOff val="50000"/>
                  </a:schemeClr>
                </a:solidFill>
                <a:latin typeface="Avenir Book" panose="02000503020000020003"/>
              </a:rPr>
              <a:t>-Jon Kabat Zinn</a:t>
            </a:r>
          </a:p>
          <a:p>
            <a:pPr algn="ctr">
              <a:buNone/>
              <a:defRPr/>
            </a:pPr>
            <a:endParaRPr lang="en-US" sz="3000" b="1" kern="0" dirty="0">
              <a:latin typeface="Avenir Book" panose="02000503020000020003"/>
              <a:ea typeface="ＭＳ Ｐゴシック"/>
            </a:endParaRPr>
          </a:p>
        </p:txBody>
      </p:sp>
      <p:pic>
        <p:nvPicPr>
          <p:cNvPr id="4" name="Picture 3" descr="Full%20catastrophe%20living">
            <a:extLst>
              <a:ext uri="{FF2B5EF4-FFF2-40B4-BE49-F238E27FC236}">
                <a16:creationId xmlns:a16="http://schemas.microsoft.com/office/drawing/2014/main" id="{7B776CF8-99D6-1F92-E56E-8F7EB06DB40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126608" y="320914"/>
            <a:ext cx="1883465" cy="28452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a:extLst>
              <a:ext uri="{FF2B5EF4-FFF2-40B4-BE49-F238E27FC236}">
                <a16:creationId xmlns:a16="http://schemas.microsoft.com/office/drawing/2014/main" id="{CA16AAA7-BF5C-4C03-C444-87603D3A92A8}"/>
              </a:ext>
            </a:extLst>
          </p:cNvPr>
          <p:cNvSpPr txBox="1"/>
          <p:nvPr/>
        </p:nvSpPr>
        <p:spPr>
          <a:xfrm>
            <a:off x="4824634" y="4164189"/>
            <a:ext cx="5910575" cy="2616101"/>
          </a:xfrm>
          <a:prstGeom prst="rect">
            <a:avLst/>
          </a:prstGeom>
          <a:noFill/>
        </p:spPr>
        <p:txBody>
          <a:bodyPr wrap="square" rtlCol="0">
            <a:spAutoFit/>
          </a:bodyPr>
          <a:lstStyle/>
          <a:p>
            <a:pPr algn="ctr"/>
            <a:r>
              <a:rPr lang="en-US" sz="2800" b="1" dirty="0">
                <a:solidFill>
                  <a:srgbClr val="737577"/>
                </a:solidFill>
                <a:latin typeface="Avenir Book"/>
              </a:rPr>
              <a:t>Mindfulness is paying attention here and now, </a:t>
            </a:r>
          </a:p>
          <a:p>
            <a:pPr algn="ctr"/>
            <a:r>
              <a:rPr lang="en-US" sz="2800" b="1" dirty="0">
                <a:solidFill>
                  <a:srgbClr val="737577"/>
                </a:solidFill>
                <a:latin typeface="Avenir Book"/>
              </a:rPr>
              <a:t>with kindness and curiosity, and then choosing your behavior</a:t>
            </a:r>
          </a:p>
          <a:p>
            <a:pPr algn="ctr"/>
            <a:r>
              <a:rPr lang="en-US" sz="2000" i="1" dirty="0">
                <a:solidFill>
                  <a:srgbClr val="737577"/>
                </a:solidFill>
                <a:latin typeface="Avenir Book"/>
              </a:rPr>
              <a:t>-Sharon Salzburg</a:t>
            </a:r>
          </a:p>
          <a:p>
            <a:pPr algn="ctr"/>
            <a:r>
              <a:rPr lang="en-US" sz="3200" dirty="0">
                <a:solidFill>
                  <a:srgbClr val="737577"/>
                </a:solidFill>
                <a:latin typeface="Avenir Book"/>
              </a:rPr>
              <a:t> </a:t>
            </a:r>
          </a:p>
        </p:txBody>
      </p:sp>
    </p:spTree>
    <p:extLst>
      <p:ext uri="{BB962C8B-B14F-4D97-AF65-F5344CB8AC3E}">
        <p14:creationId xmlns:p14="http://schemas.microsoft.com/office/powerpoint/2010/main" val="18155107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B7758A-102A-6B3A-5110-A76F6EE0F7A0}"/>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E4B031EA-129B-9823-0A88-5FD1D39ED6A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447" y="0"/>
            <a:ext cx="12192000" cy="6858000"/>
          </a:xfrm>
          <a:prstGeom prst="rect">
            <a:avLst/>
          </a:prstGeom>
        </p:spPr>
      </p:pic>
      <p:pic>
        <p:nvPicPr>
          <p:cNvPr id="2" name="Content Placeholder 5" descr="A body of water with lily pads&#10;&#10;Description automatically generated with medium confidence">
            <a:extLst>
              <a:ext uri="{FF2B5EF4-FFF2-40B4-BE49-F238E27FC236}">
                <a16:creationId xmlns:a16="http://schemas.microsoft.com/office/drawing/2014/main" id="{F0440C9D-7A02-8A36-0180-DDB45EFC0367}"/>
              </a:ext>
            </a:extLst>
          </p:cNvPr>
          <p:cNvPicPr>
            <a:picLocks noChangeAspect="1"/>
          </p:cNvPicPr>
          <p:nvPr/>
        </p:nvPicPr>
        <p:blipFill rotWithShape="1">
          <a:blip r:embed="rId4"/>
          <a:srcRect t="11620" b="35188"/>
          <a:stretch/>
        </p:blipFill>
        <p:spPr bwMode="auto">
          <a:xfrm>
            <a:off x="3800490" y="1385127"/>
            <a:ext cx="4591015" cy="4180472"/>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sp>
        <p:nvSpPr>
          <p:cNvPr id="3" name="Title 1">
            <a:extLst>
              <a:ext uri="{FF2B5EF4-FFF2-40B4-BE49-F238E27FC236}">
                <a16:creationId xmlns:a16="http://schemas.microsoft.com/office/drawing/2014/main" id="{A95709DC-7B75-EABA-BD9C-F6F55488F328}"/>
              </a:ext>
            </a:extLst>
          </p:cNvPr>
          <p:cNvSpPr txBox="1">
            <a:spLocks/>
          </p:cNvSpPr>
          <p:nvPr/>
        </p:nvSpPr>
        <p:spPr>
          <a:xfrm>
            <a:off x="1072457" y="3017165"/>
            <a:ext cx="2525101" cy="937916"/>
          </a:xfrm>
          <a:prstGeom prst="rect">
            <a:avLst/>
          </a:prstGeom>
          <a:noFill/>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b="1" dirty="0">
                <a:latin typeface="Avenir Book" panose="02000503020000020003"/>
              </a:rPr>
              <a:t>Attitude</a:t>
            </a:r>
            <a:endParaRPr lang="en-US" b="1" i="1" dirty="0">
              <a:latin typeface="Avenir Book" panose="02000503020000020003"/>
            </a:endParaRPr>
          </a:p>
        </p:txBody>
      </p:sp>
      <p:sp>
        <p:nvSpPr>
          <p:cNvPr id="9" name="TextBox 8">
            <a:extLst>
              <a:ext uri="{FF2B5EF4-FFF2-40B4-BE49-F238E27FC236}">
                <a16:creationId xmlns:a16="http://schemas.microsoft.com/office/drawing/2014/main" id="{6C51F3A2-C977-2FBC-ED94-51614A998915}"/>
              </a:ext>
            </a:extLst>
          </p:cNvPr>
          <p:cNvSpPr txBox="1"/>
          <p:nvPr/>
        </p:nvSpPr>
        <p:spPr>
          <a:xfrm>
            <a:off x="4909614" y="395330"/>
            <a:ext cx="2372765" cy="769441"/>
          </a:xfrm>
          <a:prstGeom prst="rect">
            <a:avLst/>
          </a:prstGeom>
          <a:noFill/>
        </p:spPr>
        <p:txBody>
          <a:bodyPr wrap="none" rtlCol="0">
            <a:spAutoFit/>
          </a:bodyPr>
          <a:lstStyle/>
          <a:p>
            <a:pPr algn="ctr"/>
            <a:r>
              <a:rPr lang="en-US" sz="4400" b="1" dirty="0">
                <a:latin typeface="Avenir Book" panose="02000503020000020003"/>
              </a:rPr>
              <a:t>Attention</a:t>
            </a:r>
            <a:r>
              <a:rPr lang="en-US" dirty="0"/>
              <a:t> </a:t>
            </a:r>
            <a:endParaRPr lang="en-CA" dirty="0"/>
          </a:p>
        </p:txBody>
      </p:sp>
      <p:sp>
        <p:nvSpPr>
          <p:cNvPr id="11" name="TextBox 10">
            <a:extLst>
              <a:ext uri="{FF2B5EF4-FFF2-40B4-BE49-F238E27FC236}">
                <a16:creationId xmlns:a16="http://schemas.microsoft.com/office/drawing/2014/main" id="{F648156B-A324-42B8-ECBB-36809FEF65F1}"/>
              </a:ext>
            </a:extLst>
          </p:cNvPr>
          <p:cNvSpPr txBox="1"/>
          <p:nvPr/>
        </p:nvSpPr>
        <p:spPr>
          <a:xfrm>
            <a:off x="8834943" y="3185640"/>
            <a:ext cx="2284600" cy="769441"/>
          </a:xfrm>
          <a:prstGeom prst="rect">
            <a:avLst/>
          </a:prstGeom>
          <a:noFill/>
        </p:spPr>
        <p:txBody>
          <a:bodyPr wrap="none" rtlCol="0">
            <a:spAutoFit/>
          </a:bodyPr>
          <a:lstStyle/>
          <a:p>
            <a:pPr algn="ctr"/>
            <a:r>
              <a:rPr lang="en-US" sz="4400" b="1" dirty="0">
                <a:latin typeface="Avenir Book" panose="02000503020000020003"/>
              </a:rPr>
              <a:t>Intention</a:t>
            </a:r>
            <a:r>
              <a:rPr lang="en-US" dirty="0"/>
              <a:t> </a:t>
            </a:r>
            <a:endParaRPr lang="en-CA" dirty="0"/>
          </a:p>
        </p:txBody>
      </p:sp>
      <p:sp>
        <p:nvSpPr>
          <p:cNvPr id="4" name="TextBox 3">
            <a:extLst>
              <a:ext uri="{FF2B5EF4-FFF2-40B4-BE49-F238E27FC236}">
                <a16:creationId xmlns:a16="http://schemas.microsoft.com/office/drawing/2014/main" id="{0FF8CD7F-DBA9-2C0F-FA40-26ADDA24E375}"/>
              </a:ext>
            </a:extLst>
          </p:cNvPr>
          <p:cNvSpPr txBox="1"/>
          <p:nvPr/>
        </p:nvSpPr>
        <p:spPr>
          <a:xfrm>
            <a:off x="155548" y="6006310"/>
            <a:ext cx="5216364" cy="830997"/>
          </a:xfrm>
          <a:prstGeom prst="rect">
            <a:avLst/>
          </a:prstGeom>
          <a:noFill/>
        </p:spPr>
        <p:txBody>
          <a:bodyPr wrap="none" rtlCol="0">
            <a:spAutoFit/>
          </a:bodyPr>
          <a:lstStyle/>
          <a:p>
            <a:r>
              <a:rPr lang="en-US" sz="2800" i="1" dirty="0">
                <a:latin typeface="Avenir Book" panose="02000503020000020003"/>
              </a:rPr>
              <a:t>“What </a:t>
            </a:r>
            <a:r>
              <a:rPr lang="en-US" sz="2800" b="1" i="1" dirty="0">
                <a:latin typeface="Avenir Book" panose="02000503020000020003"/>
              </a:rPr>
              <a:t>you</a:t>
            </a:r>
            <a:r>
              <a:rPr lang="en-US" sz="2800" i="1" dirty="0">
                <a:latin typeface="Avenir Book" panose="02000503020000020003"/>
              </a:rPr>
              <a:t> practice grows stronger”</a:t>
            </a:r>
            <a:endParaRPr lang="en-US" i="1" dirty="0">
              <a:latin typeface="Avenir Book" panose="02000503020000020003"/>
            </a:endParaRPr>
          </a:p>
          <a:p>
            <a:r>
              <a:rPr lang="en-US" dirty="0">
                <a:latin typeface="Avenir Book" panose="02000503020000020003"/>
              </a:rPr>
              <a:t>		</a:t>
            </a:r>
            <a:r>
              <a:rPr lang="en-US" sz="2000" i="1" dirty="0">
                <a:latin typeface="Avenir Book" panose="02000503020000020003"/>
              </a:rPr>
              <a:t>-Shauna Shapiro</a:t>
            </a:r>
            <a:endParaRPr lang="en-CA" sz="2000" i="1" dirty="0">
              <a:latin typeface="Avenir Book" panose="02000503020000020003"/>
            </a:endParaRPr>
          </a:p>
        </p:txBody>
      </p:sp>
    </p:spTree>
    <p:extLst>
      <p:ext uri="{BB962C8B-B14F-4D97-AF65-F5344CB8AC3E}">
        <p14:creationId xmlns:p14="http://schemas.microsoft.com/office/powerpoint/2010/main" val="28061516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681010" y="319711"/>
            <a:ext cx="790031" cy="785118"/>
          </a:xfrm>
          <a:prstGeom prst="rect">
            <a:avLst/>
          </a:prstGeom>
        </p:spPr>
      </p:pic>
      <p:sp>
        <p:nvSpPr>
          <p:cNvPr id="7" name="TextBox 6">
            <a:extLst>
              <a:ext uri="{FF2B5EF4-FFF2-40B4-BE49-F238E27FC236}">
                <a16:creationId xmlns:a16="http://schemas.microsoft.com/office/drawing/2014/main" id="{D2DD438A-1000-8446-8C22-970C35EC79F8}"/>
              </a:ext>
            </a:extLst>
          </p:cNvPr>
          <p:cNvSpPr txBox="1"/>
          <p:nvPr/>
        </p:nvSpPr>
        <p:spPr>
          <a:xfrm>
            <a:off x="4308126" y="977957"/>
            <a:ext cx="3575747" cy="2228592"/>
          </a:xfrm>
          <a:prstGeom prst="rect">
            <a:avLst/>
          </a:prstGeom>
        </p:spPr>
        <p:txBody>
          <a:bodyPr vert="horz" lIns="91440" tIns="45720" rIns="91440" bIns="45720" rtlCol="0" anchor="ctr">
            <a:normAutofit/>
          </a:bodyPr>
          <a:lstStyle/>
          <a:p>
            <a:pPr>
              <a:lnSpc>
                <a:spcPct val="90000"/>
              </a:lnSpc>
              <a:spcAft>
                <a:spcPts val="600"/>
              </a:spcAft>
            </a:pPr>
            <a:r>
              <a:rPr lang="en-US" sz="3200" b="1" dirty="0">
                <a:solidFill>
                  <a:srgbClr val="0087C9"/>
                </a:solidFill>
                <a:latin typeface="Avenir Heavy"/>
                <a:cs typeface="APPLE CHANCERY" panose="03020702040506060504" pitchFamily="66" charset="-79"/>
              </a:rPr>
              <a:t>Beginner’s mind </a:t>
            </a:r>
          </a:p>
        </p:txBody>
      </p:sp>
      <p:pic>
        <p:nvPicPr>
          <p:cNvPr id="10" name="Picture 2" descr="700+ Free Curiosity &amp; Mouse Photos - Pixabay"/>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398380" y="3018266"/>
            <a:ext cx="2784604" cy="2123621"/>
          </a:xfrm>
          <a:prstGeom prst="rect">
            <a:avLst/>
          </a:prstGeom>
          <a:noFill/>
          <a:effectLst>
            <a:softEdge rad="1397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530910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Content Placeholder 2"/>
          <p:cNvSpPr>
            <a:spLocks noGrp="1"/>
          </p:cNvSpPr>
          <p:nvPr>
            <p:ph idx="1"/>
          </p:nvPr>
        </p:nvSpPr>
        <p:spPr>
          <a:xfrm>
            <a:off x="2111821" y="6073598"/>
            <a:ext cx="7772400" cy="342900"/>
          </a:xfrm>
        </p:spPr>
        <p:txBody>
          <a:bodyPr/>
          <a:lstStyle/>
          <a:p>
            <a:pPr marL="0" indent="0" algn="ctr">
              <a:buNone/>
            </a:pPr>
            <a:r>
              <a:rPr lang="en-US" sz="1400" dirty="0"/>
              <a:t>Calligraphy by </a:t>
            </a:r>
            <a:r>
              <a:rPr lang="en-US" sz="1400" dirty="0" err="1"/>
              <a:t>Thich</a:t>
            </a:r>
            <a:r>
              <a:rPr lang="en-US" sz="1400" dirty="0"/>
              <a:t> </a:t>
            </a:r>
            <a:r>
              <a:rPr lang="en-US" sz="1400" dirty="0" err="1"/>
              <a:t>Nhat</a:t>
            </a:r>
            <a:r>
              <a:rPr lang="en-US" sz="1400" dirty="0"/>
              <a:t> </a:t>
            </a:r>
            <a:r>
              <a:rPr lang="en-US" sz="1400" dirty="0" err="1"/>
              <a:t>Hanh</a:t>
            </a:r>
            <a:endParaRPr lang="en-US" sz="1400" dirty="0"/>
          </a:p>
        </p:txBody>
      </p:sp>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00048" y="-246185"/>
            <a:ext cx="6942992" cy="6942992"/>
          </a:xfrm>
          <a:prstGeom prst="rect">
            <a:avLst/>
          </a:prstGeom>
        </p:spPr>
      </p:pic>
    </p:spTree>
    <p:extLst>
      <p:ext uri="{BB962C8B-B14F-4D97-AF65-F5344CB8AC3E}">
        <p14:creationId xmlns:p14="http://schemas.microsoft.com/office/powerpoint/2010/main" val="17398480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807" y="0"/>
            <a:ext cx="12192000" cy="6858000"/>
          </a:xfrm>
          <a:prstGeom prst="rect">
            <a:avLst/>
          </a:prstGeom>
        </p:spPr>
      </p:pic>
      <p:pic>
        <p:nvPicPr>
          <p:cNvPr id="10" name="Pictur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82200" y="453840"/>
            <a:ext cx="1508760" cy="598324"/>
          </a:xfrm>
          <a:prstGeom prst="rect">
            <a:avLst/>
          </a:prstGeom>
        </p:spPr>
      </p:pic>
      <p:sp>
        <p:nvSpPr>
          <p:cNvPr id="11" name="TextBox 10"/>
          <p:cNvSpPr txBox="1"/>
          <p:nvPr/>
        </p:nvSpPr>
        <p:spPr>
          <a:xfrm>
            <a:off x="3722343" y="903068"/>
            <a:ext cx="4780928" cy="1015663"/>
          </a:xfrm>
          <a:prstGeom prst="rect">
            <a:avLst/>
          </a:prstGeom>
          <a:noFill/>
        </p:spPr>
        <p:txBody>
          <a:bodyPr wrap="square" rtlCol="0">
            <a:spAutoFit/>
          </a:bodyPr>
          <a:lstStyle/>
          <a:p>
            <a:r>
              <a:rPr lang="en-US" sz="3200" b="1" i="1" dirty="0">
                <a:solidFill>
                  <a:srgbClr val="0087C9"/>
                </a:solidFill>
                <a:latin typeface="Avenir Heavy"/>
              </a:rPr>
              <a:t>What mindfulness is NOT</a:t>
            </a:r>
            <a:endParaRPr lang="en-US" sz="2800" dirty="0">
              <a:solidFill>
                <a:srgbClr val="737577"/>
              </a:solidFill>
              <a:latin typeface="Avenir Book"/>
            </a:endParaRPr>
          </a:p>
          <a:p>
            <a:endParaRPr lang="en-US" sz="2800" dirty="0">
              <a:solidFill>
                <a:srgbClr val="737577"/>
              </a:solidFill>
              <a:latin typeface="Avenir Book"/>
            </a:endParaRPr>
          </a:p>
        </p:txBody>
      </p:sp>
      <p:sp>
        <p:nvSpPr>
          <p:cNvPr id="12" name="Subtitle 2">
            <a:extLst>
              <a:ext uri="{FF2B5EF4-FFF2-40B4-BE49-F238E27FC236}">
                <a16:creationId xmlns:a16="http://schemas.microsoft.com/office/drawing/2014/main" id="{7735701C-343A-274D-907F-860024F5C4F8}"/>
              </a:ext>
            </a:extLst>
          </p:cNvPr>
          <p:cNvSpPr txBox="1">
            <a:spLocks/>
          </p:cNvSpPr>
          <p:nvPr/>
        </p:nvSpPr>
        <p:spPr>
          <a:xfrm>
            <a:off x="1098847" y="833787"/>
            <a:ext cx="4997153" cy="54208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US" sz="2400" b="1" dirty="0">
              <a:solidFill>
                <a:srgbClr val="0072BD"/>
              </a:solidFill>
              <a:latin typeface="Avenir Heavy" charset="0"/>
              <a:ea typeface="Avenir Heavy" charset="0"/>
              <a:cs typeface="Avenir Heavy" charset="0"/>
            </a:endParaRPr>
          </a:p>
        </p:txBody>
      </p:sp>
      <p:sp>
        <p:nvSpPr>
          <p:cNvPr id="3" name="TextBox 2">
            <a:extLst>
              <a:ext uri="{FF2B5EF4-FFF2-40B4-BE49-F238E27FC236}">
                <a16:creationId xmlns:a16="http://schemas.microsoft.com/office/drawing/2014/main" id="{3AD905BD-C662-D7D8-279F-E5BC3F03C575}"/>
              </a:ext>
            </a:extLst>
          </p:cNvPr>
          <p:cNvSpPr txBox="1"/>
          <p:nvPr/>
        </p:nvSpPr>
        <p:spPr>
          <a:xfrm>
            <a:off x="6827721" y="1710890"/>
            <a:ext cx="4490464" cy="4401205"/>
          </a:xfrm>
          <a:prstGeom prst="rect">
            <a:avLst/>
          </a:prstGeom>
          <a:noFill/>
        </p:spPr>
        <p:txBody>
          <a:bodyPr wrap="square" rtlCol="0">
            <a:spAutoFit/>
          </a:bodyPr>
          <a:lstStyle/>
          <a:p>
            <a:endParaRPr lang="en-US" sz="2800" dirty="0">
              <a:solidFill>
                <a:srgbClr val="737577"/>
              </a:solidFill>
              <a:latin typeface="Avenir Book"/>
            </a:endParaRPr>
          </a:p>
          <a:p>
            <a:endParaRPr lang="en-US" sz="2800" dirty="0">
              <a:latin typeface="Avenir Book"/>
            </a:endParaRPr>
          </a:p>
          <a:p>
            <a:pPr marL="457200" indent="-457200">
              <a:buFont typeface="Arial" panose="020B0604020202020204" pitchFamily="34" charset="0"/>
              <a:buChar char="•"/>
            </a:pPr>
            <a:r>
              <a:rPr lang="en-US" sz="2800" dirty="0">
                <a:latin typeface="Avenir Book"/>
              </a:rPr>
              <a:t>About teaching your child to meditate</a:t>
            </a:r>
          </a:p>
          <a:p>
            <a:pPr marL="457200" indent="-457200">
              <a:buFont typeface="Arial" panose="020B0604020202020204" pitchFamily="34" charset="0"/>
              <a:buChar char="•"/>
            </a:pPr>
            <a:endParaRPr lang="en-US" sz="2800" dirty="0">
              <a:latin typeface="Avenir Book"/>
            </a:endParaRPr>
          </a:p>
          <a:p>
            <a:pPr marL="457200" indent="-457200">
              <a:buFont typeface="Arial" panose="020B0604020202020204" pitchFamily="34" charset="0"/>
              <a:buChar char="•"/>
            </a:pPr>
            <a:r>
              <a:rPr lang="en-US" sz="2800" dirty="0">
                <a:latin typeface="Avenir Book"/>
              </a:rPr>
              <a:t>About perfectionism</a:t>
            </a:r>
          </a:p>
          <a:p>
            <a:endParaRPr lang="en-US" sz="2800" dirty="0">
              <a:latin typeface="Avenir Book"/>
            </a:endParaRPr>
          </a:p>
          <a:p>
            <a:pPr marL="457200" indent="-457200">
              <a:buFont typeface="Arial" panose="020B0604020202020204" pitchFamily="34" charset="0"/>
              <a:buChar char="•"/>
            </a:pPr>
            <a:r>
              <a:rPr lang="en-US" sz="2800" dirty="0">
                <a:latin typeface="Avenir Book"/>
              </a:rPr>
              <a:t>Unscientific</a:t>
            </a:r>
          </a:p>
          <a:p>
            <a:pPr marL="457200" indent="-457200">
              <a:buFont typeface="Arial" panose="020B0604020202020204" pitchFamily="34" charset="0"/>
              <a:buChar char="•"/>
            </a:pPr>
            <a:endParaRPr lang="en-US" sz="2800" dirty="0">
              <a:solidFill>
                <a:srgbClr val="737577"/>
              </a:solidFill>
              <a:latin typeface="Avenir Book"/>
            </a:endParaRPr>
          </a:p>
          <a:p>
            <a:pPr marL="457200" indent="-457200">
              <a:buFont typeface="Arial" panose="020B0604020202020204" pitchFamily="34" charset="0"/>
              <a:buChar char="•"/>
            </a:pPr>
            <a:endParaRPr lang="en-US" sz="2800" dirty="0">
              <a:solidFill>
                <a:srgbClr val="737577"/>
              </a:solidFill>
              <a:latin typeface="Avenir Book"/>
            </a:endParaRPr>
          </a:p>
        </p:txBody>
      </p:sp>
      <p:sp>
        <p:nvSpPr>
          <p:cNvPr id="5" name="TextBox 4">
            <a:extLst>
              <a:ext uri="{FF2B5EF4-FFF2-40B4-BE49-F238E27FC236}">
                <a16:creationId xmlns:a16="http://schemas.microsoft.com/office/drawing/2014/main" id="{E1BEC040-478D-7D98-FADF-7E3B914E6116}"/>
              </a:ext>
            </a:extLst>
          </p:cNvPr>
          <p:cNvSpPr txBox="1"/>
          <p:nvPr/>
        </p:nvSpPr>
        <p:spPr>
          <a:xfrm>
            <a:off x="1013123" y="1779686"/>
            <a:ext cx="4780928" cy="5324535"/>
          </a:xfrm>
          <a:prstGeom prst="rect">
            <a:avLst/>
          </a:prstGeom>
          <a:noFill/>
        </p:spPr>
        <p:txBody>
          <a:bodyPr wrap="square" rtlCol="0">
            <a:spAutoFit/>
          </a:bodyPr>
          <a:lstStyle/>
          <a:p>
            <a:endParaRPr lang="en-US" sz="3200" b="1" dirty="0">
              <a:solidFill>
                <a:srgbClr val="737577"/>
              </a:solidFill>
              <a:latin typeface="Avenir Book"/>
            </a:endParaRPr>
          </a:p>
          <a:p>
            <a:pPr marL="457200" indent="-457200">
              <a:buFont typeface="Arial" panose="020B0604020202020204" pitchFamily="34" charset="0"/>
              <a:buChar char="•"/>
            </a:pPr>
            <a:r>
              <a:rPr lang="en-US" sz="2800" dirty="0">
                <a:latin typeface="Avenir Book"/>
              </a:rPr>
              <a:t>Relaxation or a technique</a:t>
            </a:r>
          </a:p>
          <a:p>
            <a:pPr marL="457200" indent="-457200">
              <a:buFont typeface="Arial" panose="020B0604020202020204" pitchFamily="34" charset="0"/>
              <a:buChar char="•"/>
            </a:pPr>
            <a:endParaRPr lang="en-US" sz="2800" dirty="0">
              <a:latin typeface="Avenir Book"/>
            </a:endParaRPr>
          </a:p>
          <a:p>
            <a:pPr marL="457200" indent="-457200">
              <a:buFont typeface="Arial" panose="020B0604020202020204" pitchFamily="34" charset="0"/>
              <a:buChar char="•"/>
            </a:pPr>
            <a:r>
              <a:rPr lang="en-US" sz="2800" dirty="0">
                <a:latin typeface="Avenir Book"/>
              </a:rPr>
              <a:t>Therapy or religion</a:t>
            </a:r>
          </a:p>
          <a:p>
            <a:pPr marL="457200" indent="-457200">
              <a:buFont typeface="Arial" panose="020B0604020202020204" pitchFamily="34" charset="0"/>
              <a:buChar char="•"/>
            </a:pPr>
            <a:endParaRPr lang="en-US" sz="2800" dirty="0">
              <a:latin typeface="Avenir Book"/>
            </a:endParaRPr>
          </a:p>
          <a:p>
            <a:pPr marL="457200" indent="-457200">
              <a:buFont typeface="Arial" panose="020B0604020202020204" pitchFamily="34" charset="0"/>
              <a:buChar char="•"/>
            </a:pPr>
            <a:r>
              <a:rPr lang="en-US" sz="2800" dirty="0">
                <a:latin typeface="Avenir Book"/>
              </a:rPr>
              <a:t>Passive</a:t>
            </a:r>
          </a:p>
          <a:p>
            <a:pPr marL="457200" indent="-457200">
              <a:buFont typeface="Arial" panose="020B0604020202020204" pitchFamily="34" charset="0"/>
              <a:buChar char="•"/>
            </a:pPr>
            <a:endParaRPr lang="en-US" sz="2800" dirty="0">
              <a:latin typeface="Avenir Book"/>
            </a:endParaRPr>
          </a:p>
          <a:p>
            <a:pPr marL="457200" indent="-457200">
              <a:buFont typeface="Arial" panose="020B0604020202020204" pitchFamily="34" charset="0"/>
              <a:buChar char="•"/>
            </a:pPr>
            <a:r>
              <a:rPr lang="en-US" sz="2800" dirty="0">
                <a:latin typeface="Avenir Book"/>
              </a:rPr>
              <a:t>Time consuming</a:t>
            </a:r>
          </a:p>
          <a:p>
            <a:pPr marL="457200" indent="-457200">
              <a:buFont typeface="Arial" panose="020B0604020202020204" pitchFamily="34" charset="0"/>
              <a:buChar char="•"/>
            </a:pPr>
            <a:endParaRPr lang="en-US" sz="2800" dirty="0">
              <a:latin typeface="Avenir Book"/>
            </a:endParaRPr>
          </a:p>
          <a:p>
            <a:pPr marL="457200" indent="-457200">
              <a:buFont typeface="Arial" panose="020B0604020202020204" pitchFamily="34" charset="0"/>
              <a:buChar char="•"/>
            </a:pPr>
            <a:endParaRPr lang="en-US" sz="2800" dirty="0">
              <a:latin typeface="Avenir Book"/>
            </a:endParaRPr>
          </a:p>
          <a:p>
            <a:pPr marL="457200" indent="-457200">
              <a:buFont typeface="Arial" panose="020B0604020202020204" pitchFamily="34" charset="0"/>
              <a:buChar char="•"/>
            </a:pPr>
            <a:endParaRPr lang="en-US" sz="2800" dirty="0">
              <a:solidFill>
                <a:srgbClr val="737577"/>
              </a:solidFill>
              <a:latin typeface="Avenir Book"/>
            </a:endParaRPr>
          </a:p>
          <a:p>
            <a:endParaRPr lang="en-US" sz="2800" dirty="0">
              <a:solidFill>
                <a:srgbClr val="737577"/>
              </a:solidFill>
              <a:latin typeface="Avenir Book"/>
            </a:endParaRPr>
          </a:p>
        </p:txBody>
      </p:sp>
    </p:spTree>
    <p:extLst>
      <p:ext uri="{BB962C8B-B14F-4D97-AF65-F5344CB8AC3E}">
        <p14:creationId xmlns:p14="http://schemas.microsoft.com/office/powerpoint/2010/main" val="41570887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Effect transition="in" filter="fade">
                                      <p:cBhvr>
                                        <p:cTn id="7" dur="500"/>
                                        <p:tgtEl>
                                          <p:spTgt spid="5">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xEl>
                                              <p:pRg st="3" end="3"/>
                                            </p:txEl>
                                          </p:spTgt>
                                        </p:tgtEl>
                                        <p:attrNameLst>
                                          <p:attrName>style.visibility</p:attrName>
                                        </p:attrNameLst>
                                      </p:cBhvr>
                                      <p:to>
                                        <p:strVal val="visible"/>
                                      </p:to>
                                    </p:set>
                                    <p:animEffect transition="in" filter="fade">
                                      <p:cBhvr>
                                        <p:cTn id="12" dur="500"/>
                                        <p:tgtEl>
                                          <p:spTgt spid="5">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
                                            <p:txEl>
                                              <p:pRg st="5" end="5"/>
                                            </p:txEl>
                                          </p:spTgt>
                                        </p:tgtEl>
                                        <p:attrNameLst>
                                          <p:attrName>style.visibility</p:attrName>
                                        </p:attrNameLst>
                                      </p:cBhvr>
                                      <p:to>
                                        <p:strVal val="visible"/>
                                      </p:to>
                                    </p:set>
                                    <p:animEffect transition="in" filter="fade">
                                      <p:cBhvr>
                                        <p:cTn id="17" dur="500"/>
                                        <p:tgtEl>
                                          <p:spTgt spid="5">
                                            <p:txEl>
                                              <p:pRg st="5" end="5"/>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5">
                                            <p:txEl>
                                              <p:pRg st="7" end="7"/>
                                            </p:txEl>
                                          </p:spTgt>
                                        </p:tgtEl>
                                        <p:attrNameLst>
                                          <p:attrName>style.visibility</p:attrName>
                                        </p:attrNameLst>
                                      </p:cBhvr>
                                      <p:to>
                                        <p:strVal val="visible"/>
                                      </p:to>
                                    </p:set>
                                    <p:animEffect transition="in" filter="fade">
                                      <p:cBhvr>
                                        <p:cTn id="22" dur="500"/>
                                        <p:tgtEl>
                                          <p:spTgt spid="5">
                                            <p:txEl>
                                              <p:pRg st="7" end="7"/>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2" end="2"/>
                                            </p:txEl>
                                          </p:spTgt>
                                        </p:tgtEl>
                                        <p:attrNameLst>
                                          <p:attrName>style.visibility</p:attrName>
                                        </p:attrNameLst>
                                      </p:cBhvr>
                                      <p:to>
                                        <p:strVal val="visible"/>
                                      </p:to>
                                    </p:set>
                                    <p:animEffect transition="in" filter="fade">
                                      <p:cBhvr>
                                        <p:cTn id="27" dur="500"/>
                                        <p:tgtEl>
                                          <p:spTgt spid="3">
                                            <p:txEl>
                                              <p:pRg st="2" end="2"/>
                                            </p:txEl>
                                          </p:spTgt>
                                        </p:tgtEl>
                                      </p:cBhvr>
                                    </p:animEffect>
                                  </p:childTnLst>
                                </p:cTn>
                              </p:par>
                              <p:par>
                                <p:cTn id="28" presetID="10" presetClass="entr" presetSubtype="0" fill="hold" nodeType="withEffect">
                                  <p:stCondLst>
                                    <p:cond delay="0"/>
                                  </p:stCondLst>
                                  <p:childTnLst>
                                    <p:set>
                                      <p:cBhvr>
                                        <p:cTn id="29" dur="1" fill="hold">
                                          <p:stCondLst>
                                            <p:cond delay="0"/>
                                          </p:stCondLst>
                                        </p:cTn>
                                        <p:tgtEl>
                                          <p:spTgt spid="3">
                                            <p:txEl>
                                              <p:pRg st="4" end="4"/>
                                            </p:txEl>
                                          </p:spTgt>
                                        </p:tgtEl>
                                        <p:attrNameLst>
                                          <p:attrName>style.visibility</p:attrName>
                                        </p:attrNameLst>
                                      </p:cBhvr>
                                      <p:to>
                                        <p:strVal val="visible"/>
                                      </p:to>
                                    </p:set>
                                    <p:animEffect transition="in" filter="fade">
                                      <p:cBhvr>
                                        <p:cTn id="30" dur="500"/>
                                        <p:tgtEl>
                                          <p:spTgt spid="3">
                                            <p:txEl>
                                              <p:pRg st="4" end="4"/>
                                            </p:txEl>
                                          </p:spTgt>
                                        </p:tgtEl>
                                      </p:cBhvr>
                                    </p:animEffect>
                                  </p:childTnLst>
                                </p:cTn>
                              </p:par>
                              <p:par>
                                <p:cTn id="31" presetID="10" presetClass="entr" presetSubtype="0" fill="hold" nodeType="withEffect">
                                  <p:stCondLst>
                                    <p:cond delay="0"/>
                                  </p:stCondLst>
                                  <p:childTnLst>
                                    <p:set>
                                      <p:cBhvr>
                                        <p:cTn id="32" dur="1" fill="hold">
                                          <p:stCondLst>
                                            <p:cond delay="0"/>
                                          </p:stCondLst>
                                        </p:cTn>
                                        <p:tgtEl>
                                          <p:spTgt spid="3">
                                            <p:txEl>
                                              <p:pRg st="6" end="6"/>
                                            </p:txEl>
                                          </p:spTgt>
                                        </p:tgtEl>
                                        <p:attrNameLst>
                                          <p:attrName>style.visibility</p:attrName>
                                        </p:attrNameLst>
                                      </p:cBhvr>
                                      <p:to>
                                        <p:strVal val="visible"/>
                                      </p:to>
                                    </p:set>
                                    <p:animEffect transition="in" filter="fade">
                                      <p:cBhvr>
                                        <p:cTn id="33"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684724-5339-7B0D-E859-1604BE34B0CA}"/>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D50C52AB-9FED-C493-A54E-000E095B419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TextBox 2">
            <a:extLst>
              <a:ext uri="{FF2B5EF4-FFF2-40B4-BE49-F238E27FC236}">
                <a16:creationId xmlns:a16="http://schemas.microsoft.com/office/drawing/2014/main" id="{E53D5E1F-AD14-CD16-397C-B660558ED41F}"/>
              </a:ext>
            </a:extLst>
          </p:cNvPr>
          <p:cNvSpPr txBox="1"/>
          <p:nvPr/>
        </p:nvSpPr>
        <p:spPr>
          <a:xfrm>
            <a:off x="3176878" y="2659559"/>
            <a:ext cx="5606022" cy="769441"/>
          </a:xfrm>
          <a:prstGeom prst="rect">
            <a:avLst/>
          </a:prstGeom>
          <a:noFill/>
        </p:spPr>
        <p:txBody>
          <a:bodyPr wrap="none" rtlCol="0">
            <a:spAutoFit/>
          </a:bodyPr>
          <a:lstStyle/>
          <a:p>
            <a:pPr lvl="1" algn="ctr"/>
            <a:r>
              <a:rPr lang="en-US" sz="4400" b="1" dirty="0">
                <a:latin typeface="Avenir Book" panose="02000503020000020003"/>
              </a:rPr>
              <a:t>WHY MINDFULNESS?</a:t>
            </a:r>
          </a:p>
        </p:txBody>
      </p:sp>
    </p:spTree>
    <p:extLst>
      <p:ext uri="{BB962C8B-B14F-4D97-AF65-F5344CB8AC3E}">
        <p14:creationId xmlns:p14="http://schemas.microsoft.com/office/powerpoint/2010/main" val="17982380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D046D5-2F6A-9457-E4D3-76ACA643AD6D}"/>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844481E9-4AD1-00A9-4B49-5A6C227CBAA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7" name="Picture 6">
            <a:extLst>
              <a:ext uri="{FF2B5EF4-FFF2-40B4-BE49-F238E27FC236}">
                <a16:creationId xmlns:a16="http://schemas.microsoft.com/office/drawing/2014/main" id="{F7C96ED5-B341-953B-6F20-F9A6CFF27959}"/>
              </a:ext>
            </a:extLst>
          </p:cNvPr>
          <p:cNvPicPr>
            <a:picLocks noChangeAspect="1"/>
          </p:cNvPicPr>
          <p:nvPr/>
        </p:nvPicPr>
        <p:blipFill>
          <a:blip r:embed="rId4"/>
          <a:stretch>
            <a:fillRect/>
          </a:stretch>
        </p:blipFill>
        <p:spPr>
          <a:xfrm>
            <a:off x="3363702" y="325089"/>
            <a:ext cx="5905867" cy="5869305"/>
          </a:xfrm>
          <a:prstGeom prst="rect">
            <a:avLst/>
          </a:prstGeom>
        </p:spPr>
      </p:pic>
      <p:pic>
        <p:nvPicPr>
          <p:cNvPr id="8" name="Picture 7">
            <a:extLst>
              <a:ext uri="{FF2B5EF4-FFF2-40B4-BE49-F238E27FC236}">
                <a16:creationId xmlns:a16="http://schemas.microsoft.com/office/drawing/2014/main" id="{A55DDD11-BAE4-CDD1-60C5-AA8280B6AF8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26977" y="5133390"/>
            <a:ext cx="1866919" cy="740358"/>
          </a:xfrm>
          <a:prstGeom prst="rect">
            <a:avLst/>
          </a:prstGeom>
        </p:spPr>
      </p:pic>
      <p:pic>
        <p:nvPicPr>
          <p:cNvPr id="9" name="Picture 8" descr="A qr code on a white background&#10;&#10;Description automatically generated">
            <a:extLst>
              <a:ext uri="{FF2B5EF4-FFF2-40B4-BE49-F238E27FC236}">
                <a16:creationId xmlns:a16="http://schemas.microsoft.com/office/drawing/2014/main" id="{EC1A9547-7CE5-BE65-60C1-929AB47F38BD}"/>
              </a:ext>
            </a:extLst>
          </p:cNvPr>
          <p:cNvPicPr>
            <a:picLocks noChangeAspect="1"/>
          </p:cNvPicPr>
          <p:nvPr/>
        </p:nvPicPr>
        <p:blipFill>
          <a:blip r:embed="rId6"/>
          <a:stretch>
            <a:fillRect/>
          </a:stretch>
        </p:blipFill>
        <p:spPr>
          <a:xfrm>
            <a:off x="10681081" y="619613"/>
            <a:ext cx="1023396" cy="1023396"/>
          </a:xfrm>
          <a:prstGeom prst="rect">
            <a:avLst/>
          </a:prstGeom>
        </p:spPr>
      </p:pic>
      <p:sp>
        <p:nvSpPr>
          <p:cNvPr id="10" name="TextBox 9">
            <a:extLst>
              <a:ext uri="{FF2B5EF4-FFF2-40B4-BE49-F238E27FC236}">
                <a16:creationId xmlns:a16="http://schemas.microsoft.com/office/drawing/2014/main" id="{DA5876EF-0F4B-345E-662B-379C0B50B0AF}"/>
              </a:ext>
            </a:extLst>
          </p:cNvPr>
          <p:cNvSpPr txBox="1"/>
          <p:nvPr/>
        </p:nvSpPr>
        <p:spPr>
          <a:xfrm>
            <a:off x="0" y="6536721"/>
            <a:ext cx="8354633" cy="307777"/>
          </a:xfrm>
          <a:prstGeom prst="rect">
            <a:avLst/>
          </a:prstGeom>
          <a:noFill/>
        </p:spPr>
        <p:txBody>
          <a:bodyPr wrap="square" rtlCol="0">
            <a:spAutoFit/>
          </a:bodyPr>
          <a:lstStyle/>
          <a:p>
            <a:r>
              <a:rPr lang="en-US" sz="1400" dirty="0">
                <a:latin typeface="Avenir Book"/>
              </a:rPr>
              <a:t>Blogpost from September 2024 authored by Dzung Vo, Charlene Black, Joanna McDermid</a:t>
            </a:r>
            <a:endParaRPr lang="en-CA" sz="1400" dirty="0">
              <a:latin typeface="Avenir Book"/>
            </a:endParaRPr>
          </a:p>
        </p:txBody>
      </p:sp>
      <p:sp>
        <p:nvSpPr>
          <p:cNvPr id="12" name="TextBox 11">
            <a:extLst>
              <a:ext uri="{FF2B5EF4-FFF2-40B4-BE49-F238E27FC236}">
                <a16:creationId xmlns:a16="http://schemas.microsoft.com/office/drawing/2014/main" id="{C428C275-5407-EC82-50F6-B52A2F0100B6}"/>
              </a:ext>
            </a:extLst>
          </p:cNvPr>
          <p:cNvSpPr txBox="1"/>
          <p:nvPr/>
        </p:nvSpPr>
        <p:spPr>
          <a:xfrm>
            <a:off x="0" y="6207896"/>
            <a:ext cx="9269569" cy="369332"/>
          </a:xfrm>
          <a:prstGeom prst="rect">
            <a:avLst/>
          </a:prstGeom>
          <a:noFill/>
        </p:spPr>
        <p:txBody>
          <a:bodyPr wrap="square">
            <a:spAutoFit/>
          </a:bodyPr>
          <a:lstStyle/>
          <a:p>
            <a:r>
              <a:rPr lang="en-US" b="0" i="1" baseline="-25000" dirty="0">
                <a:solidFill>
                  <a:srgbClr val="737476"/>
                </a:solidFill>
                <a:effectLst/>
                <a:latin typeface="Avenir"/>
              </a:rPr>
              <a:t>“Mindfulness at its best, at its most healing and most powerful, is a way of life, a way of being in the world, with more presence and compassion”</a:t>
            </a:r>
            <a:endParaRPr lang="en-CA" dirty="0"/>
          </a:p>
        </p:txBody>
      </p:sp>
      <p:sp>
        <p:nvSpPr>
          <p:cNvPr id="13" name="TextBox 12">
            <a:extLst>
              <a:ext uri="{FF2B5EF4-FFF2-40B4-BE49-F238E27FC236}">
                <a16:creationId xmlns:a16="http://schemas.microsoft.com/office/drawing/2014/main" id="{7FCFBF7B-179E-E3BA-E0D4-885C598010D9}"/>
              </a:ext>
            </a:extLst>
          </p:cNvPr>
          <p:cNvSpPr txBox="1"/>
          <p:nvPr/>
        </p:nvSpPr>
        <p:spPr>
          <a:xfrm>
            <a:off x="1952190" y="2798076"/>
            <a:ext cx="1176219" cy="461665"/>
          </a:xfrm>
          <a:prstGeom prst="rect">
            <a:avLst/>
          </a:prstGeom>
          <a:noFill/>
        </p:spPr>
        <p:txBody>
          <a:bodyPr wrap="none" rtlCol="0">
            <a:spAutoFit/>
          </a:bodyPr>
          <a:lstStyle/>
          <a:p>
            <a:r>
              <a:rPr lang="en-US" sz="2400" b="1" dirty="0">
                <a:solidFill>
                  <a:srgbClr val="0070C0"/>
                </a:solidFill>
                <a:latin typeface="Avenir Book" panose="02000503020000020003"/>
              </a:rPr>
              <a:t>“Heart”</a:t>
            </a:r>
            <a:endParaRPr lang="en-CA" sz="2400" b="1" dirty="0">
              <a:solidFill>
                <a:srgbClr val="0070C0"/>
              </a:solidFill>
              <a:latin typeface="Avenir Book" panose="02000503020000020003"/>
            </a:endParaRPr>
          </a:p>
        </p:txBody>
      </p:sp>
      <p:sp>
        <p:nvSpPr>
          <p:cNvPr id="14" name="TextBox 13">
            <a:extLst>
              <a:ext uri="{FF2B5EF4-FFF2-40B4-BE49-F238E27FC236}">
                <a16:creationId xmlns:a16="http://schemas.microsoft.com/office/drawing/2014/main" id="{B5B02641-83F0-DE27-DFC4-E193135CD9E0}"/>
              </a:ext>
            </a:extLst>
          </p:cNvPr>
          <p:cNvSpPr txBox="1"/>
          <p:nvPr/>
        </p:nvSpPr>
        <p:spPr>
          <a:xfrm>
            <a:off x="9401289" y="2798076"/>
            <a:ext cx="1148071" cy="461665"/>
          </a:xfrm>
          <a:prstGeom prst="rect">
            <a:avLst/>
          </a:prstGeom>
          <a:noFill/>
        </p:spPr>
        <p:txBody>
          <a:bodyPr wrap="none" rtlCol="0">
            <a:spAutoFit/>
          </a:bodyPr>
          <a:lstStyle/>
          <a:p>
            <a:r>
              <a:rPr lang="en-US" sz="2400" b="1" dirty="0">
                <a:solidFill>
                  <a:srgbClr val="0070C0"/>
                </a:solidFill>
                <a:latin typeface="Avenir Book" panose="02000503020000020003"/>
              </a:rPr>
              <a:t>“Head”</a:t>
            </a:r>
            <a:endParaRPr lang="en-CA" sz="2400" b="1" dirty="0">
              <a:solidFill>
                <a:srgbClr val="0070C0"/>
              </a:solidFill>
              <a:latin typeface="Avenir Book" panose="02000503020000020003"/>
            </a:endParaRPr>
          </a:p>
        </p:txBody>
      </p:sp>
      <p:sp>
        <p:nvSpPr>
          <p:cNvPr id="15" name="TextBox 14">
            <a:extLst>
              <a:ext uri="{FF2B5EF4-FFF2-40B4-BE49-F238E27FC236}">
                <a16:creationId xmlns:a16="http://schemas.microsoft.com/office/drawing/2014/main" id="{EAF49B53-5C53-538D-B95E-ECE5E655026A}"/>
              </a:ext>
            </a:extLst>
          </p:cNvPr>
          <p:cNvSpPr txBox="1"/>
          <p:nvPr/>
        </p:nvSpPr>
        <p:spPr>
          <a:xfrm>
            <a:off x="5668861" y="5746231"/>
            <a:ext cx="1295547" cy="461665"/>
          </a:xfrm>
          <a:prstGeom prst="rect">
            <a:avLst/>
          </a:prstGeom>
          <a:noFill/>
        </p:spPr>
        <p:txBody>
          <a:bodyPr wrap="none" rtlCol="0">
            <a:spAutoFit/>
          </a:bodyPr>
          <a:lstStyle/>
          <a:p>
            <a:r>
              <a:rPr lang="en-US" sz="2400" b="1" dirty="0">
                <a:solidFill>
                  <a:srgbClr val="0070C0"/>
                </a:solidFill>
                <a:latin typeface="Avenir Book" panose="02000503020000020003"/>
              </a:rPr>
              <a:t>“Hands”</a:t>
            </a:r>
            <a:endParaRPr lang="en-CA" sz="2400" b="1" dirty="0">
              <a:solidFill>
                <a:srgbClr val="0070C0"/>
              </a:solidFill>
              <a:latin typeface="Avenir Book" panose="02000503020000020003"/>
            </a:endParaRPr>
          </a:p>
        </p:txBody>
      </p:sp>
    </p:spTree>
    <p:extLst>
      <p:ext uri="{BB962C8B-B14F-4D97-AF65-F5344CB8AC3E}">
        <p14:creationId xmlns:p14="http://schemas.microsoft.com/office/powerpoint/2010/main" val="35343278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3">
                                            <p:txEl>
                                              <p:pRg st="0" end="0"/>
                                            </p:txEl>
                                          </p:spTgt>
                                        </p:tgtEl>
                                        <p:attrNameLst>
                                          <p:attrName>style.visibility</p:attrName>
                                        </p:attrNameLst>
                                      </p:cBhvr>
                                      <p:to>
                                        <p:strVal val="visible"/>
                                      </p:to>
                                    </p:set>
                                    <p:animEffect transition="in" filter="fade">
                                      <p:cBhvr>
                                        <p:cTn id="7" dur="1000"/>
                                        <p:tgtEl>
                                          <p:spTgt spid="13">
                                            <p:txEl>
                                              <p:pRg st="0" end="0"/>
                                            </p:txEl>
                                          </p:spTgt>
                                        </p:tgtEl>
                                      </p:cBhvr>
                                    </p:animEffect>
                                    <p:anim calcmode="lin" valueType="num">
                                      <p:cBhvr>
                                        <p:cTn id="8" dur="1000" fill="hold"/>
                                        <p:tgtEl>
                                          <p:spTgt spid="1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5">
                                            <p:txEl>
                                              <p:pRg st="0" end="0"/>
                                            </p:txEl>
                                          </p:spTgt>
                                        </p:tgtEl>
                                        <p:attrNameLst>
                                          <p:attrName>style.visibility</p:attrName>
                                        </p:attrNameLst>
                                      </p:cBhvr>
                                      <p:to>
                                        <p:strVal val="visible"/>
                                      </p:to>
                                    </p:set>
                                    <p:animEffect transition="in" filter="fade">
                                      <p:cBhvr>
                                        <p:cTn id="14" dur="1000"/>
                                        <p:tgtEl>
                                          <p:spTgt spid="15">
                                            <p:txEl>
                                              <p:pRg st="0" end="0"/>
                                            </p:txEl>
                                          </p:spTgt>
                                        </p:tgtEl>
                                      </p:cBhvr>
                                    </p:animEffect>
                                    <p:anim calcmode="lin" valueType="num">
                                      <p:cBhvr>
                                        <p:cTn id="15" dur="1000" fill="hold"/>
                                        <p:tgtEl>
                                          <p:spTgt spid="15">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1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14">
                                            <p:txEl>
                                              <p:pRg st="0" end="0"/>
                                            </p:txEl>
                                          </p:spTgt>
                                        </p:tgtEl>
                                        <p:attrNameLst>
                                          <p:attrName>style.visibility</p:attrName>
                                        </p:attrNameLst>
                                      </p:cBhvr>
                                      <p:to>
                                        <p:strVal val="visible"/>
                                      </p:to>
                                    </p:set>
                                    <p:animEffect transition="in" filter="fade">
                                      <p:cBhvr>
                                        <p:cTn id="21" dur="1000"/>
                                        <p:tgtEl>
                                          <p:spTgt spid="14">
                                            <p:txEl>
                                              <p:pRg st="0" end="0"/>
                                            </p:txEl>
                                          </p:spTgt>
                                        </p:tgtEl>
                                      </p:cBhvr>
                                    </p:animEffect>
                                    <p:anim calcmode="lin" valueType="num">
                                      <p:cBhvr>
                                        <p:cTn id="22" dur="1000" fill="hold"/>
                                        <p:tgtEl>
                                          <p:spTgt spid="14">
                                            <p:txEl>
                                              <p:pRg st="0" end="0"/>
                                            </p:txEl>
                                          </p:spTgt>
                                        </p:tgtEl>
                                        <p:attrNameLst>
                                          <p:attrName>ppt_x</p:attrName>
                                        </p:attrNameLst>
                                      </p:cBhvr>
                                      <p:tavLst>
                                        <p:tav tm="0">
                                          <p:val>
                                            <p:strVal val="#ppt_x"/>
                                          </p:val>
                                        </p:tav>
                                        <p:tav tm="100000">
                                          <p:val>
                                            <p:strVal val="#ppt_x"/>
                                          </p:val>
                                        </p:tav>
                                      </p:tavLst>
                                    </p:anim>
                                    <p:anim calcmode="lin" valueType="num">
                                      <p:cBhvr>
                                        <p:cTn id="23" dur="1000" fill="hold"/>
                                        <p:tgtEl>
                                          <p:spTgt spid="14">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TextBox 3"/>
          <p:cNvSpPr txBox="1"/>
          <p:nvPr/>
        </p:nvSpPr>
        <p:spPr>
          <a:xfrm>
            <a:off x="7851649" y="-557784"/>
            <a:ext cx="184731" cy="369332"/>
          </a:xfrm>
          <a:prstGeom prst="rect">
            <a:avLst/>
          </a:prstGeom>
          <a:noFill/>
        </p:spPr>
        <p:txBody>
          <a:bodyPr wrap="none" rtlCol="0">
            <a:spAutoFit/>
          </a:bodyPr>
          <a:lstStyle/>
          <a:p>
            <a:endParaRPr lang="en-US" dirty="0"/>
          </a:p>
        </p:txBody>
      </p:sp>
      <p:sp>
        <p:nvSpPr>
          <p:cNvPr id="12" name="Content Placeholder 2">
            <a:extLst>
              <a:ext uri="{FF2B5EF4-FFF2-40B4-BE49-F238E27FC236}">
                <a16:creationId xmlns:a16="http://schemas.microsoft.com/office/drawing/2014/main" id="{74D0788C-B30C-EFF5-C505-3C86DC891F20}"/>
              </a:ext>
            </a:extLst>
          </p:cNvPr>
          <p:cNvSpPr txBox="1">
            <a:spLocks/>
          </p:cNvSpPr>
          <p:nvPr/>
        </p:nvSpPr>
        <p:spPr>
          <a:xfrm>
            <a:off x="2271603" y="2797633"/>
            <a:ext cx="7362497" cy="2119653"/>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lvl="1"/>
            <a:endParaRPr lang="en-US" sz="2400" i="1" dirty="0">
              <a:latin typeface="Avenir Heavy"/>
            </a:endParaRPr>
          </a:p>
          <a:p>
            <a:pPr lvl="1"/>
            <a:endParaRPr lang="en-US" sz="2400" i="1" dirty="0">
              <a:latin typeface="Avenir Heavy"/>
            </a:endParaRPr>
          </a:p>
          <a:p>
            <a:pPr lvl="1"/>
            <a:br>
              <a:rPr lang="en-US" i="1" dirty="0">
                <a:latin typeface="Avenir Heavy"/>
              </a:rPr>
            </a:br>
            <a:endParaRPr lang="en-US" i="1" dirty="0">
              <a:latin typeface="Avenir Heavy"/>
            </a:endParaRPr>
          </a:p>
        </p:txBody>
      </p:sp>
      <p:sp>
        <p:nvSpPr>
          <p:cNvPr id="13" name="Title 1">
            <a:extLst>
              <a:ext uri="{FF2B5EF4-FFF2-40B4-BE49-F238E27FC236}">
                <a16:creationId xmlns:a16="http://schemas.microsoft.com/office/drawing/2014/main" id="{419D961B-0BAD-36B4-913C-9FCC6F08B52C}"/>
              </a:ext>
            </a:extLst>
          </p:cNvPr>
          <p:cNvSpPr txBox="1">
            <a:spLocks/>
          </p:cNvSpPr>
          <p:nvPr/>
        </p:nvSpPr>
        <p:spPr>
          <a:xfrm>
            <a:off x="2840420" y="1432111"/>
            <a:ext cx="6511160" cy="993238"/>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endParaRPr lang="en-US" sz="3600" b="1" u="sng" dirty="0">
              <a:latin typeface="Avenir Book" panose="02000503020000020003" pitchFamily="2" charset="0"/>
            </a:endParaRPr>
          </a:p>
        </p:txBody>
      </p:sp>
      <p:sp>
        <p:nvSpPr>
          <p:cNvPr id="5" name="Content Placeholder 2">
            <a:extLst>
              <a:ext uri="{FF2B5EF4-FFF2-40B4-BE49-F238E27FC236}">
                <a16:creationId xmlns:a16="http://schemas.microsoft.com/office/drawing/2014/main" id="{B10D7976-569D-E265-D986-98D8CBE3BD20}"/>
              </a:ext>
            </a:extLst>
          </p:cNvPr>
          <p:cNvSpPr txBox="1">
            <a:spLocks/>
          </p:cNvSpPr>
          <p:nvPr/>
        </p:nvSpPr>
        <p:spPr>
          <a:xfrm>
            <a:off x="646744" y="403683"/>
            <a:ext cx="11230377" cy="4660914"/>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2800" dirty="0">
                <a:latin typeface="Avenir Book" panose="02000503020000020003" pitchFamily="2" charset="0"/>
              </a:rPr>
              <a:t>Mindfulness based interventions can have positive effects on core ADHD symptoms</a:t>
            </a:r>
          </a:p>
          <a:p>
            <a:endParaRPr lang="en-US" sz="2800" dirty="0">
              <a:latin typeface="Avenir Book" panose="02000503020000020003" pitchFamily="2" charset="0"/>
            </a:endParaRPr>
          </a:p>
          <a:p>
            <a:r>
              <a:rPr lang="en-US" sz="2800" dirty="0">
                <a:latin typeface="Avenir Book" panose="02000503020000020003" pitchFamily="2" charset="0"/>
              </a:rPr>
              <a:t>* Mindfulness may help lessen (over)reactivity </a:t>
            </a:r>
          </a:p>
          <a:p>
            <a:endParaRPr lang="en-US" sz="2800" dirty="0">
              <a:latin typeface="Avenir Book" panose="02000503020000020003" pitchFamily="2" charset="0"/>
            </a:endParaRPr>
          </a:p>
          <a:p>
            <a:r>
              <a:rPr lang="en-US" sz="2800" dirty="0">
                <a:latin typeface="Avenir Book" panose="02000503020000020003" pitchFamily="2" charset="0"/>
              </a:rPr>
              <a:t>* Mindfulness may support self regulation</a:t>
            </a:r>
          </a:p>
          <a:p>
            <a:endParaRPr lang="en-US" sz="2800" b="1" dirty="0">
              <a:latin typeface="Avenir Book" panose="02000503020000020003" pitchFamily="2" charset="0"/>
            </a:endParaRPr>
          </a:p>
          <a:p>
            <a:endParaRPr lang="en-US" sz="2800" b="1" dirty="0">
              <a:latin typeface="Avenir Book" panose="02000503020000020003" pitchFamily="2" charset="0"/>
            </a:endParaRPr>
          </a:p>
          <a:p>
            <a:endParaRPr lang="en-US" sz="2800" b="1" dirty="0">
              <a:latin typeface="Avenir Book" panose="02000503020000020003" pitchFamily="2" charset="0"/>
            </a:endParaRPr>
          </a:p>
        </p:txBody>
      </p:sp>
      <p:sp>
        <p:nvSpPr>
          <p:cNvPr id="2" name="TextBox 1">
            <a:extLst>
              <a:ext uri="{FF2B5EF4-FFF2-40B4-BE49-F238E27FC236}">
                <a16:creationId xmlns:a16="http://schemas.microsoft.com/office/drawing/2014/main" id="{6663C84C-0854-CA47-9361-8F26C03ABD32}"/>
              </a:ext>
            </a:extLst>
          </p:cNvPr>
          <p:cNvSpPr txBox="1"/>
          <p:nvPr/>
        </p:nvSpPr>
        <p:spPr>
          <a:xfrm>
            <a:off x="55808" y="5253049"/>
            <a:ext cx="11939935" cy="1384995"/>
          </a:xfrm>
          <a:prstGeom prst="rect">
            <a:avLst/>
          </a:prstGeom>
          <a:noFill/>
        </p:spPr>
        <p:txBody>
          <a:bodyPr wrap="none" rtlCol="0">
            <a:spAutoFit/>
          </a:bodyPr>
          <a:lstStyle/>
          <a:p>
            <a:r>
              <a:rPr lang="en-US" sz="1200" dirty="0">
                <a:latin typeface="Avenir Book" panose="02000503020000020003"/>
              </a:rPr>
              <a:t>1. Mindfulness and Behavior Change. Schuman-Olivier Z et al. Harvard Review of Psychiatry, vol 28, number 6, November/December 2020.</a:t>
            </a:r>
          </a:p>
          <a:p>
            <a:r>
              <a:rPr lang="en-US" sz="1200" b="1" dirty="0">
                <a:latin typeface="Avenir Book" panose="02000503020000020003"/>
              </a:rPr>
              <a:t>2. Mindfulness-Enhanced Behavioral Parent Training of Children with ADHD: A randomized Controlled Trial. Mah J et al.  Journal of Attention Disorders 2021, Vol.25(12) 1765-1777</a:t>
            </a:r>
          </a:p>
          <a:p>
            <a:r>
              <a:rPr lang="en-US" sz="1200" dirty="0">
                <a:latin typeface="Avenir Book" panose="02000503020000020003"/>
              </a:rPr>
              <a:t>3. The effectiveness of Mindfulness Training for Children with ADHD and Mindful Parenting for their Parents. </a:t>
            </a:r>
            <a:r>
              <a:rPr lang="nl-NL" sz="1200" dirty="0">
                <a:latin typeface="Avenir Book" panose="02000503020000020003"/>
              </a:rPr>
              <a:t>van der Oord S, Bögels SM, Peijnenburg D; J Child Fam Stud. 2012;21(1):139</a:t>
            </a:r>
          </a:p>
          <a:p>
            <a:r>
              <a:rPr lang="en-US" sz="1200" dirty="0">
                <a:latin typeface="Avenir Book" panose="02000503020000020003"/>
              </a:rPr>
              <a:t>4. Mindfulness-based psychoeducation for parents of children with attention-deficit/hyperactivity disorder: an applied clinical project. </a:t>
            </a:r>
            <a:r>
              <a:rPr lang="en-CA" sz="1200" dirty="0">
                <a:latin typeface="Avenir Book" panose="02000503020000020003"/>
              </a:rPr>
              <a:t>Anderson SB, Guthery AM; J Child </a:t>
            </a:r>
            <a:r>
              <a:rPr lang="en-CA" sz="1200" dirty="0" err="1">
                <a:latin typeface="Avenir Book" panose="02000503020000020003"/>
              </a:rPr>
              <a:t>Adolesc</a:t>
            </a:r>
            <a:r>
              <a:rPr lang="en-CA" sz="1200" dirty="0">
                <a:latin typeface="Avenir Book" panose="02000503020000020003"/>
              </a:rPr>
              <a:t> </a:t>
            </a:r>
            <a:r>
              <a:rPr lang="en-CA" sz="1200" dirty="0" err="1">
                <a:latin typeface="Avenir Book" panose="02000503020000020003"/>
              </a:rPr>
              <a:t>Psychiatr</a:t>
            </a:r>
            <a:r>
              <a:rPr lang="en-CA" sz="1200" dirty="0">
                <a:latin typeface="Avenir Book" panose="02000503020000020003"/>
              </a:rPr>
              <a:t> </a:t>
            </a:r>
            <a:r>
              <a:rPr lang="en-CA" sz="1200" dirty="0" err="1">
                <a:latin typeface="Avenir Book" panose="02000503020000020003"/>
              </a:rPr>
              <a:t>Nurs</a:t>
            </a:r>
            <a:r>
              <a:rPr lang="en-CA" sz="1200" dirty="0">
                <a:latin typeface="Avenir Book" panose="02000503020000020003"/>
              </a:rPr>
              <a:t>. </a:t>
            </a:r>
          </a:p>
          <a:p>
            <a:r>
              <a:rPr lang="en-CA" sz="1200" dirty="0">
                <a:latin typeface="Avenir Book" panose="02000503020000020003"/>
              </a:rPr>
              <a:t>2015;28(1):43.</a:t>
            </a:r>
          </a:p>
          <a:p>
            <a:r>
              <a:rPr lang="en-US" sz="1200" dirty="0">
                <a:latin typeface="Avenir Book" panose="02000503020000020003"/>
              </a:rPr>
              <a:t>5. The Effectiveness of Mindfulness Training on Behavioral Problems and Attentional Functioning in Adolescents with ADHD. </a:t>
            </a:r>
            <a:r>
              <a:rPr lang="nl-NL" sz="1200" dirty="0">
                <a:latin typeface="Avenir Book" panose="02000503020000020003"/>
              </a:rPr>
              <a:t>van de Weijer-Bergsma E, Formsma AR, de Bruin EI, Bögels SM; </a:t>
            </a:r>
            <a:r>
              <a:rPr lang="en-US" sz="1200" dirty="0">
                <a:latin typeface="Avenir Book" panose="02000503020000020003"/>
              </a:rPr>
              <a:t> </a:t>
            </a:r>
          </a:p>
          <a:p>
            <a:r>
              <a:rPr lang="en-US" sz="1200" dirty="0">
                <a:latin typeface="Avenir Book" panose="02000503020000020003"/>
              </a:rPr>
              <a:t>J Child Fam Stud. 2012;21(5):775.</a:t>
            </a:r>
          </a:p>
        </p:txBody>
      </p:sp>
      <p:pic>
        <p:nvPicPr>
          <p:cNvPr id="9" name="Picture 8">
            <a:extLst>
              <a:ext uri="{FF2B5EF4-FFF2-40B4-BE49-F238E27FC236}">
                <a16:creationId xmlns:a16="http://schemas.microsoft.com/office/drawing/2014/main" id="{956E3649-C4CB-7566-2123-426260D081B6}"/>
              </a:ext>
            </a:extLst>
          </p:cNvPr>
          <p:cNvPicPr>
            <a:picLocks noChangeAspect="1"/>
          </p:cNvPicPr>
          <p:nvPr/>
        </p:nvPicPr>
        <p:blipFill>
          <a:blip r:embed="rId4"/>
          <a:stretch>
            <a:fillRect/>
          </a:stretch>
        </p:blipFill>
        <p:spPr>
          <a:xfrm>
            <a:off x="331865" y="4336531"/>
            <a:ext cx="2379735" cy="769207"/>
          </a:xfrm>
          <a:prstGeom prst="rect">
            <a:avLst/>
          </a:prstGeom>
        </p:spPr>
      </p:pic>
    </p:spTree>
    <p:extLst>
      <p:ext uri="{BB962C8B-B14F-4D97-AF65-F5344CB8AC3E}">
        <p14:creationId xmlns:p14="http://schemas.microsoft.com/office/powerpoint/2010/main" val="19384461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8" name="Content Placeholder 2053">
            <a:extLst>
              <a:ext uri="{FF2B5EF4-FFF2-40B4-BE49-F238E27FC236}">
                <a16:creationId xmlns:a16="http://schemas.microsoft.com/office/drawing/2014/main" id="{B13928C7-B523-454F-8465-BAA3168E9E6F}"/>
              </a:ext>
            </a:extLst>
          </p:cNvPr>
          <p:cNvSpPr>
            <a:spLocks noGrp="1"/>
          </p:cNvSpPr>
          <p:nvPr>
            <p:ph idx="1"/>
          </p:nvPr>
        </p:nvSpPr>
        <p:spPr>
          <a:xfrm>
            <a:off x="4711403" y="1034836"/>
            <a:ext cx="2538482" cy="1251165"/>
          </a:xfrm>
        </p:spPr>
        <p:txBody>
          <a:bodyPr>
            <a:noAutofit/>
          </a:bodyPr>
          <a:lstStyle/>
          <a:p>
            <a:pPr marL="0" indent="0" algn="ctr">
              <a:buNone/>
            </a:pPr>
            <a:r>
              <a:rPr lang="en-US" sz="3200" b="1" dirty="0">
                <a:solidFill>
                  <a:srgbClr val="0087C9"/>
                </a:solidFill>
                <a:latin typeface="Avenir Book"/>
              </a:rPr>
              <a:t>The role of stress</a:t>
            </a:r>
          </a:p>
        </p:txBody>
      </p:sp>
      <p:pic>
        <p:nvPicPr>
          <p:cNvPr id="10" name="Picture 2" descr="119,437 Emotional Stress Illustrations &amp; Clip Art - iStock">
            <a:extLst>
              <a:ext uri="{FF2B5EF4-FFF2-40B4-BE49-F238E27FC236}">
                <a16:creationId xmlns:a16="http://schemas.microsoft.com/office/drawing/2014/main" id="{156BF2CA-D9EF-8D4E-A1A4-C70DD910F81F}"/>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4448971" y="2058273"/>
            <a:ext cx="3063347" cy="30633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204016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7851649" y="-557784"/>
            <a:ext cx="184731" cy="369332"/>
          </a:xfrm>
          <a:prstGeom prst="rect">
            <a:avLst/>
          </a:prstGeom>
          <a:noFill/>
        </p:spPr>
        <p:txBody>
          <a:bodyPr wrap="none" rtlCol="0">
            <a:spAutoFit/>
          </a:bodyPr>
          <a:lstStyle/>
          <a:p>
            <a:endParaRPr lang="en-US" dirty="0"/>
          </a:p>
        </p:txBody>
      </p:sp>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Subtitle 2">
            <a:extLst>
              <a:ext uri="{FF2B5EF4-FFF2-40B4-BE49-F238E27FC236}">
                <a16:creationId xmlns:a16="http://schemas.microsoft.com/office/drawing/2014/main" id="{5A8D0CE6-CDFB-644D-8BD3-D8FECDC95E9B}"/>
              </a:ext>
            </a:extLst>
          </p:cNvPr>
          <p:cNvSpPr txBox="1">
            <a:spLocks/>
          </p:cNvSpPr>
          <p:nvPr/>
        </p:nvSpPr>
        <p:spPr>
          <a:xfrm>
            <a:off x="730398" y="1567939"/>
            <a:ext cx="6628135" cy="3061429"/>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endParaRPr lang="en-US" sz="3000" dirty="0">
              <a:solidFill>
                <a:srgbClr val="0072BD"/>
              </a:solidFill>
              <a:latin typeface="Avenir Medium" charset="0"/>
              <a:ea typeface="Avenir Medium" charset="0"/>
              <a:cs typeface="Avenir Medium" charset="0"/>
            </a:endParaRPr>
          </a:p>
          <a:p>
            <a:pPr algn="l"/>
            <a:r>
              <a:rPr lang="en-US" sz="3000" dirty="0">
                <a:solidFill>
                  <a:srgbClr val="0072BD"/>
                </a:solidFill>
                <a:latin typeface="Avenir Medium" charset="0"/>
                <a:ea typeface="Avenir Medium" charset="0"/>
                <a:cs typeface="Avenir Medium" charset="0"/>
              </a:rPr>
              <a:t> </a:t>
            </a:r>
          </a:p>
        </p:txBody>
      </p:sp>
      <p:pic>
        <p:nvPicPr>
          <p:cNvPr id="8" name="Content Placeholder 8" descr="A squirrel eating food&#10;&#10;Description automatically generated with low confidence">
            <a:extLst>
              <a:ext uri="{FF2B5EF4-FFF2-40B4-BE49-F238E27FC236}">
                <a16:creationId xmlns:a16="http://schemas.microsoft.com/office/drawing/2014/main" id="{F8C32353-A17C-2848-AC6D-88D4DC93A27C}"/>
              </a:ext>
            </a:extLst>
          </p:cNvPr>
          <p:cNvPicPr>
            <a:picLocks noChangeAspect="1"/>
          </p:cNvPicPr>
          <p:nvPr/>
        </p:nvPicPr>
        <p:blipFill>
          <a:blip r:embed="rId4"/>
          <a:stretch>
            <a:fillRect/>
          </a:stretch>
        </p:blipFill>
        <p:spPr>
          <a:xfrm>
            <a:off x="1342054" y="1670347"/>
            <a:ext cx="4876624" cy="3517305"/>
          </a:xfrm>
          <a:prstGeom prst="rect">
            <a:avLst/>
          </a:prstGeom>
          <a:noFill/>
          <a:ln w="57150">
            <a:noFill/>
          </a:ln>
          <a:effectLst>
            <a:softEdge rad="88900"/>
          </a:effectLst>
        </p:spPr>
      </p:pic>
      <p:pic>
        <p:nvPicPr>
          <p:cNvPr id="12" name="Picture 2" descr="Bear Animal Free Stock CC0 Photo - StockSnap.io"/>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764114" y="1795686"/>
            <a:ext cx="4954526" cy="3297014"/>
          </a:xfrm>
          <a:prstGeom prst="rect">
            <a:avLst/>
          </a:prstGeom>
          <a:noFill/>
          <a:effectLst>
            <a:softEdge rad="38100"/>
          </a:effectLst>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1993900" y="528176"/>
            <a:ext cx="6324600" cy="707886"/>
          </a:xfrm>
          <a:prstGeom prst="rect">
            <a:avLst/>
          </a:prstGeom>
          <a:noFill/>
        </p:spPr>
        <p:txBody>
          <a:bodyPr wrap="square" rtlCol="0">
            <a:spAutoFit/>
          </a:bodyPr>
          <a:lstStyle/>
          <a:p>
            <a:pPr algn="r"/>
            <a:r>
              <a:rPr lang="en-US" sz="4000" b="1" dirty="0">
                <a:solidFill>
                  <a:srgbClr val="0087C9"/>
                </a:solidFill>
                <a:latin typeface="Avenir Heavy"/>
              </a:rPr>
              <a:t>(Fight, flight, freeze)</a:t>
            </a:r>
            <a:endParaRPr lang="en-CA" sz="4000" dirty="0">
              <a:solidFill>
                <a:srgbClr val="0087C9"/>
              </a:solidFill>
              <a:latin typeface="Avenir Heavy"/>
            </a:endParaRPr>
          </a:p>
        </p:txBody>
      </p:sp>
    </p:spTree>
    <p:extLst>
      <p:ext uri="{BB962C8B-B14F-4D97-AF65-F5344CB8AC3E}">
        <p14:creationId xmlns:p14="http://schemas.microsoft.com/office/powerpoint/2010/main" val="234974548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928262" y="451658"/>
            <a:ext cx="2521819" cy="369332"/>
          </a:xfrm>
          <a:prstGeom prst="rect">
            <a:avLst/>
          </a:prstGeom>
          <a:noFill/>
        </p:spPr>
        <p:txBody>
          <a:bodyPr wrap="square" rtlCol="0">
            <a:spAutoFit/>
          </a:bodyPr>
          <a:lstStyle/>
          <a:p>
            <a:r>
              <a:rPr lang="en-US" dirty="0">
                <a:solidFill>
                  <a:srgbClr val="0087C9"/>
                </a:solidFill>
                <a:latin typeface="Avenir Book" charset="0"/>
                <a:ea typeface="Avenir Book" charset="0"/>
                <a:cs typeface="Avenir Book" charset="0"/>
              </a:rPr>
              <a:t>February 14, 2023</a:t>
            </a:r>
          </a:p>
        </p:txBody>
      </p:sp>
      <p:sp>
        <p:nvSpPr>
          <p:cNvPr id="10" name="Subtitle 2">
            <a:extLst>
              <a:ext uri="{FF2B5EF4-FFF2-40B4-BE49-F238E27FC236}">
                <a16:creationId xmlns:a16="http://schemas.microsoft.com/office/drawing/2014/main" id="{5A8D0CE6-CDFB-644D-8BD3-D8FECDC95E9B}"/>
              </a:ext>
            </a:extLst>
          </p:cNvPr>
          <p:cNvSpPr txBox="1">
            <a:spLocks/>
          </p:cNvSpPr>
          <p:nvPr/>
        </p:nvSpPr>
        <p:spPr>
          <a:xfrm>
            <a:off x="1928262" y="1493627"/>
            <a:ext cx="6628135" cy="3061429"/>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sz="4000" b="1" dirty="0">
                <a:solidFill>
                  <a:srgbClr val="0072BD"/>
                </a:solidFill>
                <a:latin typeface="Avenir Heavy" charset="0"/>
                <a:ea typeface="Avenir Heavy" charset="0"/>
                <a:cs typeface="Avenir Heavy" charset="0"/>
              </a:rPr>
              <a:t>Cover Option 1</a:t>
            </a:r>
          </a:p>
          <a:p>
            <a:pPr algn="l"/>
            <a:r>
              <a:rPr lang="en-US" sz="4000" dirty="0" err="1">
                <a:solidFill>
                  <a:srgbClr val="0072BD"/>
                </a:solidFill>
                <a:latin typeface="Avenir Medium" charset="0"/>
                <a:ea typeface="Avenir Medium" charset="0"/>
                <a:cs typeface="Avenir Medium" charset="0"/>
              </a:rPr>
              <a:t>Uiam</a:t>
            </a:r>
            <a:r>
              <a:rPr lang="en-US" sz="4000" dirty="0">
                <a:solidFill>
                  <a:srgbClr val="0072BD"/>
                </a:solidFill>
                <a:latin typeface="Avenir Medium" charset="0"/>
                <a:ea typeface="Avenir Medium" charset="0"/>
                <a:cs typeface="Avenir Medium" charset="0"/>
              </a:rPr>
              <a:t> </a:t>
            </a:r>
            <a:r>
              <a:rPr lang="en-US" sz="4000" dirty="0" err="1">
                <a:solidFill>
                  <a:srgbClr val="0072BD"/>
                </a:solidFill>
                <a:latin typeface="Avenir Medium" charset="0"/>
                <a:ea typeface="Avenir Medium" charset="0"/>
                <a:cs typeface="Avenir Medium" charset="0"/>
              </a:rPr>
              <a:t>nim</a:t>
            </a:r>
            <a:r>
              <a:rPr lang="en-US" sz="4000" dirty="0">
                <a:solidFill>
                  <a:srgbClr val="0072BD"/>
                </a:solidFill>
                <a:latin typeface="Avenir Medium" charset="0"/>
                <a:ea typeface="Avenir Medium" charset="0"/>
                <a:cs typeface="Avenir Medium" charset="0"/>
              </a:rPr>
              <a:t> </a:t>
            </a:r>
            <a:r>
              <a:rPr lang="en-US" sz="4000" dirty="0" err="1">
                <a:solidFill>
                  <a:srgbClr val="0072BD"/>
                </a:solidFill>
                <a:latin typeface="Avenir Medium" charset="0"/>
                <a:ea typeface="Avenir Medium" charset="0"/>
                <a:cs typeface="Avenir Medium" charset="0"/>
              </a:rPr>
              <a:t>comnitassum</a:t>
            </a:r>
            <a:r>
              <a:rPr lang="en-US" sz="4000" dirty="0">
                <a:solidFill>
                  <a:srgbClr val="0072BD"/>
                </a:solidFill>
                <a:latin typeface="Avenir Medium" charset="0"/>
                <a:ea typeface="Avenir Medium" charset="0"/>
                <a:cs typeface="Avenir Medium" charset="0"/>
              </a:rPr>
              <a:t> et </a:t>
            </a:r>
            <a:r>
              <a:rPr lang="en-US" sz="4000" dirty="0" err="1">
                <a:solidFill>
                  <a:srgbClr val="0072BD"/>
                </a:solidFill>
                <a:latin typeface="Avenir Medium" charset="0"/>
                <a:ea typeface="Avenir Medium" charset="0"/>
                <a:cs typeface="Avenir Medium" charset="0"/>
              </a:rPr>
              <a:t>hario</a:t>
            </a:r>
            <a:r>
              <a:rPr lang="en-US" sz="4000" dirty="0">
                <a:solidFill>
                  <a:srgbClr val="0072BD"/>
                </a:solidFill>
                <a:latin typeface="Avenir Medium" charset="0"/>
                <a:ea typeface="Avenir Medium" charset="0"/>
                <a:cs typeface="Avenir Medium" charset="0"/>
              </a:rPr>
              <a:t> </a:t>
            </a:r>
            <a:r>
              <a:rPr lang="en-US" sz="4000" dirty="0" err="1">
                <a:solidFill>
                  <a:srgbClr val="0072BD"/>
                </a:solidFill>
                <a:latin typeface="Avenir Medium" charset="0"/>
                <a:ea typeface="Avenir Medium" charset="0"/>
                <a:cs typeface="Avenir Medium" charset="0"/>
              </a:rPr>
              <a:t>ipidellupta</a:t>
            </a:r>
            <a:r>
              <a:rPr lang="en-US" sz="4000" dirty="0">
                <a:solidFill>
                  <a:srgbClr val="0072BD"/>
                </a:solidFill>
                <a:latin typeface="Avenir Medium" charset="0"/>
                <a:ea typeface="Avenir Medium" charset="0"/>
                <a:cs typeface="Avenir Medium" charset="0"/>
              </a:rPr>
              <a:t> </a:t>
            </a:r>
            <a:r>
              <a:rPr lang="en-US" sz="4000" dirty="0" err="1">
                <a:solidFill>
                  <a:srgbClr val="0072BD"/>
                </a:solidFill>
                <a:latin typeface="Avenir Medium" charset="0"/>
                <a:ea typeface="Avenir Medium" charset="0"/>
                <a:cs typeface="Avenir Medium" charset="0"/>
              </a:rPr>
              <a:t>illiquiatur</a:t>
            </a:r>
            <a:endParaRPr lang="en-US" sz="4000" dirty="0">
              <a:solidFill>
                <a:srgbClr val="0072BD"/>
              </a:solidFill>
              <a:latin typeface="Avenir Medium" charset="0"/>
              <a:ea typeface="Avenir Medium" charset="0"/>
              <a:cs typeface="Avenir Medium" charset="0"/>
            </a:endParaRPr>
          </a:p>
          <a:p>
            <a:pPr algn="l"/>
            <a:endParaRPr lang="en-US" sz="3000" dirty="0">
              <a:solidFill>
                <a:srgbClr val="0072BD"/>
              </a:solidFill>
              <a:latin typeface="Avenir Medium" charset="0"/>
              <a:ea typeface="Avenir Medium" charset="0"/>
              <a:cs typeface="Avenir Medium" charset="0"/>
            </a:endParaRPr>
          </a:p>
          <a:p>
            <a:pPr algn="l"/>
            <a:r>
              <a:rPr lang="en-US" sz="3000" dirty="0">
                <a:solidFill>
                  <a:srgbClr val="0072BD"/>
                </a:solidFill>
                <a:latin typeface="Avenir Medium" charset="0"/>
                <a:ea typeface="Avenir Medium" charset="0"/>
                <a:cs typeface="Avenir Medium" charset="0"/>
              </a:rPr>
              <a:t> </a:t>
            </a:r>
          </a:p>
        </p:txBody>
      </p:sp>
      <p:sp>
        <p:nvSpPr>
          <p:cNvPr id="4" name="TextBox 3"/>
          <p:cNvSpPr txBox="1"/>
          <p:nvPr/>
        </p:nvSpPr>
        <p:spPr>
          <a:xfrm>
            <a:off x="7851649" y="-557784"/>
            <a:ext cx="184731" cy="369332"/>
          </a:xfrm>
          <a:prstGeom prst="rect">
            <a:avLst/>
          </a:prstGeom>
          <a:noFill/>
        </p:spPr>
        <p:txBody>
          <a:bodyPr wrap="none" rtlCol="0">
            <a:spAutoFit/>
          </a:bodyPr>
          <a:lstStyle/>
          <a:p>
            <a:endParaRPr lang="en-US" dirty="0"/>
          </a:p>
        </p:txBody>
      </p:sp>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75962" y="3822193"/>
            <a:ext cx="3982414" cy="2581287"/>
          </a:xfrm>
          <a:prstGeom prst="rect">
            <a:avLst/>
          </a:prstGeom>
        </p:spPr>
      </p:pic>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14514"/>
            <a:ext cx="12192000" cy="6858000"/>
          </a:xfrm>
          <a:prstGeom prst="rect">
            <a:avLst/>
          </a:prstGeom>
        </p:spPr>
      </p:pic>
      <p:sp>
        <p:nvSpPr>
          <p:cNvPr id="11" name="Subtitle 2">
            <a:extLst>
              <a:ext uri="{FF2B5EF4-FFF2-40B4-BE49-F238E27FC236}">
                <a16:creationId xmlns:a16="http://schemas.microsoft.com/office/drawing/2014/main" id="{5A8D0CE6-CDFB-644D-8BD3-D8FECDC95E9B}"/>
              </a:ext>
            </a:extLst>
          </p:cNvPr>
          <p:cNvSpPr txBox="1">
            <a:spLocks/>
          </p:cNvSpPr>
          <p:nvPr/>
        </p:nvSpPr>
        <p:spPr>
          <a:xfrm>
            <a:off x="2361894" y="2172127"/>
            <a:ext cx="6628135" cy="3061429"/>
          </a:xfrm>
          <a:prstGeom prst="rect">
            <a:avLst/>
          </a:prstGeom>
        </p:spPr>
        <p:txBody>
          <a:bodyPr vert="horz" lIns="91440" tIns="45720" rIns="91440" bIns="45720" rtlCol="0" anchor="t">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US" sz="3800" b="1" dirty="0">
              <a:solidFill>
                <a:srgbClr val="0072BD"/>
              </a:solidFill>
              <a:latin typeface="Avenir Book"/>
              <a:ea typeface="Avenir Heavy" charset="0"/>
              <a:cs typeface="Avenir Heavy" charset="0"/>
            </a:endParaRPr>
          </a:p>
          <a:p>
            <a:r>
              <a:rPr lang="en-US" sz="3800" b="1" dirty="0">
                <a:solidFill>
                  <a:srgbClr val="0072BD"/>
                </a:solidFill>
                <a:latin typeface="Avenir Book"/>
                <a:ea typeface="Avenir Heavy" charset="0"/>
                <a:cs typeface="Avenir Heavy" charset="0"/>
              </a:rPr>
              <a:t>Short clip: </a:t>
            </a:r>
            <a:br>
              <a:rPr lang="en-US" sz="3800" dirty="0">
                <a:solidFill>
                  <a:srgbClr val="0072BD"/>
                </a:solidFill>
                <a:latin typeface="Avenir Book"/>
                <a:ea typeface="Avenir Heavy" charset="0"/>
                <a:cs typeface="Avenir Heavy" charset="0"/>
              </a:rPr>
            </a:br>
            <a:r>
              <a:rPr lang="en-US" sz="3800" i="1" u="sng" dirty="0">
                <a:solidFill>
                  <a:srgbClr val="0072BD"/>
                </a:solidFill>
                <a:latin typeface="Avenir Book"/>
                <a:ea typeface="Avenir Heavy" charset="0"/>
                <a:cs typeface="Avenir Heavy" charset="0"/>
              </a:rPr>
              <a:t>Hand model of the brain</a:t>
            </a:r>
          </a:p>
          <a:p>
            <a:r>
              <a:rPr lang="en-US" sz="3800" dirty="0">
                <a:solidFill>
                  <a:srgbClr val="0072BD"/>
                </a:solidFill>
                <a:latin typeface="Avenir Book"/>
                <a:ea typeface="Avenir Medium" charset="0"/>
                <a:cs typeface="Avenir Medium" charset="0"/>
              </a:rPr>
              <a:t>(</a:t>
            </a:r>
            <a:r>
              <a:rPr lang="en-US" sz="3200" i="1" dirty="0">
                <a:solidFill>
                  <a:srgbClr val="0072BD"/>
                </a:solidFill>
                <a:latin typeface="Avenir Book"/>
                <a:ea typeface="Avenir Medium" charset="0"/>
                <a:cs typeface="Avenir Medium" charset="0"/>
              </a:rPr>
              <a:t>Dan Siegel</a:t>
            </a:r>
            <a:r>
              <a:rPr lang="en-US" sz="3800" dirty="0">
                <a:solidFill>
                  <a:srgbClr val="0072BD"/>
                </a:solidFill>
                <a:latin typeface="Avenir Book"/>
                <a:ea typeface="Avenir Medium" charset="0"/>
                <a:cs typeface="Avenir Medium" charset="0"/>
              </a:rPr>
              <a:t>)</a:t>
            </a:r>
          </a:p>
          <a:p>
            <a:pPr algn="l"/>
            <a:endParaRPr lang="en-US" sz="1600" dirty="0">
              <a:solidFill>
                <a:srgbClr val="0072BD"/>
              </a:solidFill>
              <a:latin typeface="Aptos"/>
              <a:ea typeface="Avenir Medium" charset="0"/>
              <a:cs typeface="Avenir Medium" charset="0"/>
            </a:endParaRPr>
          </a:p>
          <a:p>
            <a:pPr algn="l"/>
            <a:r>
              <a:rPr lang="en-US" sz="1600" dirty="0">
                <a:solidFill>
                  <a:srgbClr val="0072BD"/>
                </a:solidFill>
                <a:latin typeface="Aptos"/>
                <a:ea typeface="Avenir Medium" charset="0"/>
                <a:cs typeface="Avenir Medium" charset="0"/>
                <a:hlinkClick r:id="rId5">
                  <a:extLst>
                    <a:ext uri="{A12FA001-AC4F-418D-AE19-62706E023703}">
                      <ahyp:hlinkClr xmlns:ahyp="http://schemas.microsoft.com/office/drawing/2018/hyperlinkcolor" val="tx"/>
                    </a:ext>
                  </a:extLst>
                </a:hlinkClick>
              </a:rPr>
              <a:t>https://www.youtube.com/watch?v=gm9CIJ74Oxw</a:t>
            </a:r>
            <a:endParaRPr lang="en-US" sz="1600">
              <a:solidFill>
                <a:srgbClr val="000000"/>
              </a:solidFill>
              <a:latin typeface="Aptos"/>
              <a:ea typeface="Avenir Medium" charset="0"/>
              <a:cs typeface="Avenir Medium" charset="0"/>
            </a:endParaRPr>
          </a:p>
          <a:p>
            <a:pPr algn="l"/>
            <a:endParaRPr lang="en-US" sz="3000" dirty="0">
              <a:solidFill>
                <a:srgbClr val="0072BD"/>
              </a:solidFill>
              <a:latin typeface="Avenir Medium" charset="0"/>
              <a:ea typeface="Avenir Medium" charset="0"/>
              <a:cs typeface="Avenir Medium" charset="0"/>
            </a:endParaRPr>
          </a:p>
          <a:p>
            <a:pPr algn="l"/>
            <a:r>
              <a:rPr lang="en-US" sz="3000" dirty="0">
                <a:solidFill>
                  <a:srgbClr val="0072BD"/>
                </a:solidFill>
                <a:latin typeface="Avenir Medium" charset="0"/>
                <a:ea typeface="Avenir Medium" charset="0"/>
                <a:cs typeface="Avenir Medium" charset="0"/>
              </a:rPr>
              <a:t> </a:t>
            </a:r>
          </a:p>
        </p:txBody>
      </p:sp>
      <p:pic>
        <p:nvPicPr>
          <p:cNvPr id="12" name="Picture 1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478506" y="3770576"/>
            <a:ext cx="2593521" cy="2577393"/>
          </a:xfrm>
          <a:prstGeom prst="rect">
            <a:avLst/>
          </a:prstGeom>
        </p:spPr>
      </p:pic>
    </p:spTree>
    <p:extLst>
      <p:ext uri="{BB962C8B-B14F-4D97-AF65-F5344CB8AC3E}">
        <p14:creationId xmlns:p14="http://schemas.microsoft.com/office/powerpoint/2010/main" val="165512056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83"/>
            <a:ext cx="12192000" cy="6858000"/>
          </a:xfrm>
          <a:prstGeom prst="rect">
            <a:avLst/>
          </a:prstGeom>
        </p:spPr>
      </p:pic>
      <p:sp>
        <p:nvSpPr>
          <p:cNvPr id="9" name="Rectangle 8"/>
          <p:cNvSpPr/>
          <p:nvPr/>
        </p:nvSpPr>
        <p:spPr>
          <a:xfrm>
            <a:off x="2103483" y="1580805"/>
            <a:ext cx="3639272" cy="954107"/>
          </a:xfrm>
          <a:prstGeom prst="rect">
            <a:avLst/>
          </a:prstGeom>
        </p:spPr>
        <p:txBody>
          <a:bodyPr wrap="square">
            <a:spAutoFit/>
          </a:bodyPr>
          <a:lstStyle/>
          <a:p>
            <a:pPr algn="ctr"/>
            <a:r>
              <a:rPr lang="en-US" sz="2800" dirty="0">
                <a:solidFill>
                  <a:srgbClr val="FF0000"/>
                </a:solidFill>
                <a:latin typeface="Avenir Book" panose="02000503020000020003"/>
                <a:ea typeface="Avenir Heavy" charset="0"/>
                <a:cs typeface="Avenir Heavy" charset="0"/>
              </a:rPr>
              <a:t>Reaction</a:t>
            </a:r>
            <a:br>
              <a:rPr lang="en-US" sz="2800" dirty="0">
                <a:solidFill>
                  <a:srgbClr val="FF0000"/>
                </a:solidFill>
                <a:latin typeface="Avenir Book" panose="02000503020000020003"/>
                <a:ea typeface="Avenir Heavy" charset="0"/>
                <a:cs typeface="Avenir Heavy" charset="0"/>
              </a:rPr>
            </a:br>
            <a:r>
              <a:rPr lang="en-US" sz="2800" dirty="0">
                <a:solidFill>
                  <a:srgbClr val="FF0000"/>
                </a:solidFill>
                <a:latin typeface="Avenir Book" panose="02000503020000020003"/>
                <a:ea typeface="Avenir Heavy" charset="0"/>
                <a:cs typeface="Avenir Heavy" charset="0"/>
              </a:rPr>
              <a:t>(</a:t>
            </a:r>
            <a:r>
              <a:rPr lang="en-US" sz="2800" i="1" dirty="0">
                <a:solidFill>
                  <a:srgbClr val="FF0000"/>
                </a:solidFill>
                <a:latin typeface="Avenir Book" panose="02000503020000020003"/>
                <a:ea typeface="Avenir Heavy" charset="0"/>
                <a:cs typeface="Avenir Heavy" charset="0"/>
              </a:rPr>
              <a:t>habit/automatic</a:t>
            </a:r>
            <a:r>
              <a:rPr lang="en-US" sz="2800" dirty="0">
                <a:solidFill>
                  <a:srgbClr val="FF0000"/>
                </a:solidFill>
                <a:latin typeface="Avenir Book" panose="02000503020000020003"/>
                <a:ea typeface="Avenir Heavy" charset="0"/>
                <a:cs typeface="Avenir Heavy" charset="0"/>
              </a:rPr>
              <a:t>)</a:t>
            </a:r>
            <a:endParaRPr lang="en-US" sz="2800" dirty="0">
              <a:solidFill>
                <a:srgbClr val="FF0000"/>
              </a:solidFill>
              <a:latin typeface="Avenir Book" panose="02000503020000020003"/>
              <a:ea typeface="Avenir Medium" charset="0"/>
              <a:cs typeface="Avenir Medium" charset="0"/>
            </a:endParaRPr>
          </a:p>
        </p:txBody>
      </p:sp>
      <p:sp>
        <p:nvSpPr>
          <p:cNvPr id="10" name="Rectangle 9"/>
          <p:cNvSpPr/>
          <p:nvPr/>
        </p:nvSpPr>
        <p:spPr>
          <a:xfrm>
            <a:off x="6173592" y="1588289"/>
            <a:ext cx="3212123" cy="954107"/>
          </a:xfrm>
          <a:prstGeom prst="rect">
            <a:avLst/>
          </a:prstGeom>
        </p:spPr>
        <p:txBody>
          <a:bodyPr wrap="square">
            <a:spAutoFit/>
          </a:bodyPr>
          <a:lstStyle/>
          <a:p>
            <a:pPr algn="ctr"/>
            <a:r>
              <a:rPr lang="en-US" sz="2800" dirty="0">
                <a:solidFill>
                  <a:srgbClr val="00B050"/>
                </a:solidFill>
                <a:latin typeface="Avenir Book" panose="02000503020000020003"/>
                <a:ea typeface="Avenir Heavy" charset="0"/>
                <a:cs typeface="Avenir Heavy" charset="0"/>
              </a:rPr>
              <a:t>Response</a:t>
            </a:r>
            <a:br>
              <a:rPr lang="en-US" sz="2800" dirty="0">
                <a:solidFill>
                  <a:srgbClr val="00B050"/>
                </a:solidFill>
                <a:latin typeface="Avenir Book" panose="02000503020000020003"/>
                <a:ea typeface="Avenir Heavy" charset="0"/>
                <a:cs typeface="Avenir Heavy" charset="0"/>
              </a:rPr>
            </a:br>
            <a:r>
              <a:rPr lang="en-US" sz="2800" dirty="0">
                <a:solidFill>
                  <a:srgbClr val="00B050"/>
                </a:solidFill>
                <a:latin typeface="Avenir Book" panose="02000503020000020003"/>
                <a:ea typeface="Avenir Heavy" charset="0"/>
                <a:cs typeface="Avenir Heavy" charset="0"/>
              </a:rPr>
              <a:t>(</a:t>
            </a:r>
            <a:r>
              <a:rPr lang="en-US" sz="2800" i="1" dirty="0">
                <a:solidFill>
                  <a:srgbClr val="00B050"/>
                </a:solidFill>
                <a:latin typeface="Avenir Book" panose="02000503020000020003"/>
                <a:ea typeface="Avenir Heavy" charset="0"/>
                <a:cs typeface="Avenir Heavy" charset="0"/>
              </a:rPr>
              <a:t>intentional</a:t>
            </a:r>
            <a:r>
              <a:rPr lang="en-US" sz="2800" dirty="0">
                <a:solidFill>
                  <a:srgbClr val="00B050"/>
                </a:solidFill>
                <a:latin typeface="Avenir Book" panose="02000503020000020003"/>
                <a:ea typeface="Avenir Heavy" charset="0"/>
                <a:cs typeface="Avenir Heavy" charset="0"/>
              </a:rPr>
              <a:t>)</a:t>
            </a:r>
            <a:endParaRPr lang="en-US" sz="2800" dirty="0">
              <a:solidFill>
                <a:srgbClr val="00B050"/>
              </a:solidFill>
              <a:latin typeface="Avenir Book" panose="02000503020000020003"/>
              <a:ea typeface="Avenir Medium" charset="0"/>
              <a:cs typeface="Avenir Medium" charset="0"/>
            </a:endParaRPr>
          </a:p>
        </p:txBody>
      </p:sp>
      <p:sp>
        <p:nvSpPr>
          <p:cNvPr id="3" name="TextBox 2">
            <a:extLst>
              <a:ext uri="{FF2B5EF4-FFF2-40B4-BE49-F238E27FC236}">
                <a16:creationId xmlns:a16="http://schemas.microsoft.com/office/drawing/2014/main" id="{599942E7-124B-F883-8DBC-220270F3FBFE}"/>
              </a:ext>
            </a:extLst>
          </p:cNvPr>
          <p:cNvSpPr txBox="1"/>
          <p:nvPr/>
        </p:nvSpPr>
        <p:spPr>
          <a:xfrm>
            <a:off x="1075794" y="495383"/>
            <a:ext cx="8958286" cy="1077218"/>
          </a:xfrm>
          <a:prstGeom prst="rect">
            <a:avLst/>
          </a:prstGeom>
          <a:noFill/>
        </p:spPr>
        <p:txBody>
          <a:bodyPr wrap="none" rtlCol="0">
            <a:spAutoFit/>
          </a:bodyPr>
          <a:lstStyle/>
          <a:p>
            <a:r>
              <a:rPr lang="en-US" sz="3200" b="1" dirty="0">
                <a:solidFill>
                  <a:schemeClr val="tx2">
                    <a:lumMod val="50000"/>
                    <a:lumOff val="50000"/>
                  </a:schemeClr>
                </a:solidFill>
                <a:latin typeface="Avenir Book" panose="02000503020000020003"/>
              </a:rPr>
              <a:t>Mindfulness can help us with the stress response…</a:t>
            </a:r>
          </a:p>
          <a:p>
            <a:r>
              <a:rPr lang="en-US" sz="3200" dirty="0"/>
              <a:t> </a:t>
            </a:r>
          </a:p>
        </p:txBody>
      </p:sp>
      <p:cxnSp>
        <p:nvCxnSpPr>
          <p:cNvPr id="6" name="Straight Arrow Connector 5">
            <a:extLst>
              <a:ext uri="{FF2B5EF4-FFF2-40B4-BE49-F238E27FC236}">
                <a16:creationId xmlns:a16="http://schemas.microsoft.com/office/drawing/2014/main" id="{367CA978-C9F3-EABB-0788-92811662CB61}"/>
              </a:ext>
            </a:extLst>
          </p:cNvPr>
          <p:cNvCxnSpPr>
            <a:cxnSpLocks/>
          </p:cNvCxnSpPr>
          <p:nvPr/>
        </p:nvCxnSpPr>
        <p:spPr>
          <a:xfrm>
            <a:off x="5254171" y="1873020"/>
            <a:ext cx="1459791" cy="0"/>
          </a:xfrm>
          <a:prstGeom prst="straightConnector1">
            <a:avLst/>
          </a:prstGeom>
          <a:ln w="107950">
            <a:solidFill>
              <a:srgbClr val="00B050"/>
            </a:solidFill>
            <a:tailEnd type="triangle"/>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903B156D-17A1-99E9-A773-2D53C7652BFF}"/>
              </a:ext>
            </a:extLst>
          </p:cNvPr>
          <p:cNvSpPr txBox="1"/>
          <p:nvPr/>
        </p:nvSpPr>
        <p:spPr>
          <a:xfrm>
            <a:off x="2002712" y="4347279"/>
            <a:ext cx="4723152" cy="584775"/>
          </a:xfrm>
          <a:prstGeom prst="rect">
            <a:avLst/>
          </a:prstGeom>
          <a:noFill/>
        </p:spPr>
        <p:txBody>
          <a:bodyPr wrap="none" rtlCol="0">
            <a:spAutoFit/>
          </a:bodyPr>
          <a:lstStyle/>
          <a:p>
            <a:r>
              <a:rPr lang="en-US" sz="3200" b="1" dirty="0">
                <a:solidFill>
                  <a:schemeClr val="tx2">
                    <a:lumMod val="50000"/>
                    <a:lumOff val="50000"/>
                  </a:schemeClr>
                </a:solidFill>
                <a:latin typeface="Avenir Book" panose="02000503020000020003"/>
              </a:rPr>
              <a:t>…And to be more present</a:t>
            </a:r>
          </a:p>
        </p:txBody>
      </p:sp>
      <p:sp>
        <p:nvSpPr>
          <p:cNvPr id="11" name="TextBox 10">
            <a:extLst>
              <a:ext uri="{FF2B5EF4-FFF2-40B4-BE49-F238E27FC236}">
                <a16:creationId xmlns:a16="http://schemas.microsoft.com/office/drawing/2014/main" id="{A9621D7B-1CEE-5103-151E-1B10EE97BF72}"/>
              </a:ext>
            </a:extLst>
          </p:cNvPr>
          <p:cNvSpPr txBox="1"/>
          <p:nvPr/>
        </p:nvSpPr>
        <p:spPr>
          <a:xfrm>
            <a:off x="3240528" y="5159413"/>
            <a:ext cx="2319866" cy="800219"/>
          </a:xfrm>
          <a:prstGeom prst="rect">
            <a:avLst/>
          </a:prstGeom>
          <a:noFill/>
        </p:spPr>
        <p:txBody>
          <a:bodyPr wrap="none" rtlCol="0">
            <a:spAutoFit/>
          </a:bodyPr>
          <a:lstStyle/>
          <a:p>
            <a:r>
              <a:rPr lang="en-US" sz="2800" dirty="0">
                <a:solidFill>
                  <a:srgbClr val="FF0000"/>
                </a:solidFill>
                <a:latin typeface="Avenir Book" panose="02000503020000020003"/>
              </a:rPr>
              <a:t>Automatic pilot</a:t>
            </a:r>
          </a:p>
          <a:p>
            <a:endParaRPr lang="en-CA" dirty="0"/>
          </a:p>
        </p:txBody>
      </p:sp>
      <p:sp>
        <p:nvSpPr>
          <p:cNvPr id="12" name="TextBox 11">
            <a:extLst>
              <a:ext uri="{FF2B5EF4-FFF2-40B4-BE49-F238E27FC236}">
                <a16:creationId xmlns:a16="http://schemas.microsoft.com/office/drawing/2014/main" id="{47398BEA-E0A2-FC12-B5D9-C159FC3BB81B}"/>
              </a:ext>
            </a:extLst>
          </p:cNvPr>
          <p:cNvSpPr txBox="1"/>
          <p:nvPr/>
        </p:nvSpPr>
        <p:spPr>
          <a:xfrm>
            <a:off x="6573663" y="5159413"/>
            <a:ext cx="2850524" cy="523220"/>
          </a:xfrm>
          <a:prstGeom prst="rect">
            <a:avLst/>
          </a:prstGeom>
          <a:noFill/>
        </p:spPr>
        <p:txBody>
          <a:bodyPr wrap="none" rtlCol="0">
            <a:spAutoFit/>
          </a:bodyPr>
          <a:lstStyle/>
          <a:p>
            <a:r>
              <a:rPr lang="en-US" sz="2800" dirty="0">
                <a:solidFill>
                  <a:srgbClr val="00B050"/>
                </a:solidFill>
                <a:latin typeface="Avenir Book" panose="02000503020000020003"/>
              </a:rPr>
              <a:t>Mindful awareness</a:t>
            </a:r>
            <a:endParaRPr lang="en-CA" sz="2800" dirty="0">
              <a:solidFill>
                <a:srgbClr val="00B050"/>
              </a:solidFill>
              <a:latin typeface="Avenir Book" panose="02000503020000020003"/>
            </a:endParaRPr>
          </a:p>
        </p:txBody>
      </p:sp>
      <p:cxnSp>
        <p:nvCxnSpPr>
          <p:cNvPr id="13" name="Straight Arrow Connector 12">
            <a:extLst>
              <a:ext uri="{FF2B5EF4-FFF2-40B4-BE49-F238E27FC236}">
                <a16:creationId xmlns:a16="http://schemas.microsoft.com/office/drawing/2014/main" id="{9FC8AD5E-DACF-BF9C-7775-D681089D29FE}"/>
              </a:ext>
            </a:extLst>
          </p:cNvPr>
          <p:cNvCxnSpPr>
            <a:cxnSpLocks/>
          </p:cNvCxnSpPr>
          <p:nvPr/>
        </p:nvCxnSpPr>
        <p:spPr>
          <a:xfrm>
            <a:off x="5643054" y="5421023"/>
            <a:ext cx="905892" cy="0"/>
          </a:xfrm>
          <a:prstGeom prst="straightConnector1">
            <a:avLst/>
          </a:prstGeom>
          <a:ln w="107950">
            <a:solidFill>
              <a:srgbClr val="00B05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869761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
                                            <p:txEl>
                                              <p:pRg st="0" end="0"/>
                                            </p:txEl>
                                          </p:spTgt>
                                        </p:tgtEl>
                                        <p:attrNameLst>
                                          <p:attrName>style.visibility</p:attrName>
                                        </p:attrNameLst>
                                      </p:cBhvr>
                                      <p:to>
                                        <p:strVal val="visible"/>
                                      </p:to>
                                    </p:set>
                                    <p:animEffect transition="in" filter="fade">
                                      <p:cBhvr>
                                        <p:cTn id="12" dur="500"/>
                                        <p:tgtEl>
                                          <p:spTgt spid="9">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0">
                                            <p:txEl>
                                              <p:pRg st="0" end="0"/>
                                            </p:txEl>
                                          </p:spTgt>
                                        </p:tgtEl>
                                        <p:attrNameLst>
                                          <p:attrName>style.visibility</p:attrName>
                                        </p:attrNameLst>
                                      </p:cBhvr>
                                      <p:to>
                                        <p:strVal val="visible"/>
                                      </p:to>
                                    </p:set>
                                    <p:animEffect transition="in" filter="fade">
                                      <p:cBhvr>
                                        <p:cTn id="22" dur="500"/>
                                        <p:tgtEl>
                                          <p:spTgt spid="10">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8">
                                            <p:txEl>
                                              <p:pRg st="0" end="0"/>
                                            </p:txEl>
                                          </p:spTgt>
                                        </p:tgtEl>
                                        <p:attrNameLst>
                                          <p:attrName>style.visibility</p:attrName>
                                        </p:attrNameLst>
                                      </p:cBhvr>
                                      <p:to>
                                        <p:strVal val="visible"/>
                                      </p:to>
                                    </p:set>
                                    <p:animEffect transition="in" filter="fade">
                                      <p:cBhvr>
                                        <p:cTn id="27" dur="500"/>
                                        <p:tgtEl>
                                          <p:spTgt spid="8">
                                            <p:txEl>
                                              <p:pRg st="0" end="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1">
                                            <p:txEl>
                                              <p:pRg st="0" end="0"/>
                                            </p:txEl>
                                          </p:spTgt>
                                        </p:tgtEl>
                                        <p:attrNameLst>
                                          <p:attrName>style.visibility</p:attrName>
                                        </p:attrNameLst>
                                      </p:cBhvr>
                                      <p:to>
                                        <p:strVal val="visible"/>
                                      </p:to>
                                    </p:set>
                                    <p:animEffect transition="in" filter="fade">
                                      <p:cBhvr>
                                        <p:cTn id="32" dur="500"/>
                                        <p:tgtEl>
                                          <p:spTgt spid="11">
                                            <p:txEl>
                                              <p:pRg st="0" end="0"/>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fade">
                                      <p:cBhvr>
                                        <p:cTn id="37" dur="500"/>
                                        <p:tgtEl>
                                          <p:spTgt spid="13"/>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12">
                                            <p:txEl>
                                              <p:pRg st="0" end="0"/>
                                            </p:txEl>
                                          </p:spTgt>
                                        </p:tgtEl>
                                        <p:attrNameLst>
                                          <p:attrName>style.visibility</p:attrName>
                                        </p:attrNameLst>
                                      </p:cBhvr>
                                      <p:to>
                                        <p:strVal val="visible"/>
                                      </p:to>
                                    </p:set>
                                    <p:animEffect transition="in" filter="fade">
                                      <p:cBhvr>
                                        <p:cTn id="42" dur="500"/>
                                        <p:tgtEl>
                                          <p:spTgt spid="1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8B4B86-5383-0FEF-B081-B4B35083F542}"/>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831261D2-F6D9-6573-1B18-263AFE0C7DE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7" name="Picture 6">
            <a:extLst>
              <a:ext uri="{FF2B5EF4-FFF2-40B4-BE49-F238E27FC236}">
                <a16:creationId xmlns:a16="http://schemas.microsoft.com/office/drawing/2014/main" id="{3EB561A5-C598-CE2E-A8C3-9BC01207CB3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82200" y="453840"/>
            <a:ext cx="1508760" cy="598324"/>
          </a:xfrm>
          <a:prstGeom prst="rect">
            <a:avLst/>
          </a:prstGeom>
        </p:spPr>
      </p:pic>
      <p:sp>
        <p:nvSpPr>
          <p:cNvPr id="8" name="Content Placeholder 2">
            <a:extLst>
              <a:ext uri="{FF2B5EF4-FFF2-40B4-BE49-F238E27FC236}">
                <a16:creationId xmlns:a16="http://schemas.microsoft.com/office/drawing/2014/main" id="{1D68F265-41E3-4294-EF94-2DF6026FD6E1}"/>
              </a:ext>
            </a:extLst>
          </p:cNvPr>
          <p:cNvSpPr txBox="1">
            <a:spLocks/>
          </p:cNvSpPr>
          <p:nvPr/>
        </p:nvSpPr>
        <p:spPr>
          <a:xfrm>
            <a:off x="720929" y="906838"/>
            <a:ext cx="10515600" cy="5644896"/>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US" dirty="0"/>
          </a:p>
          <a:p>
            <a:r>
              <a:rPr lang="en-US" sz="3200" b="1" dirty="0">
                <a:solidFill>
                  <a:srgbClr val="0087C9"/>
                </a:solidFill>
                <a:latin typeface="Avenir Book"/>
              </a:rPr>
              <a:t>“The pause” between experiencing stress and reacting is a crucial skill that mindfulness training can develop </a:t>
            </a:r>
          </a:p>
          <a:p>
            <a:endParaRPr lang="en-US" sz="3200" b="1" dirty="0">
              <a:solidFill>
                <a:srgbClr val="0087C9"/>
              </a:solidFill>
              <a:latin typeface="Avenir Book"/>
            </a:endParaRPr>
          </a:p>
          <a:p>
            <a:r>
              <a:rPr lang="en-US" sz="3200" b="1" dirty="0">
                <a:solidFill>
                  <a:srgbClr val="0087C9"/>
                </a:solidFill>
                <a:latin typeface="Avenir Book"/>
              </a:rPr>
              <a:t>You can follow three breaths mindfully whenever you notice signs of stress</a:t>
            </a:r>
          </a:p>
          <a:p>
            <a:endParaRPr lang="en-US" sz="3200" b="1" dirty="0">
              <a:solidFill>
                <a:srgbClr val="0087C9"/>
              </a:solidFill>
              <a:latin typeface="Avenir Book"/>
            </a:endParaRPr>
          </a:p>
          <a:p>
            <a:r>
              <a:rPr lang="en-US" sz="3200" b="1" dirty="0">
                <a:solidFill>
                  <a:srgbClr val="0087C9"/>
                </a:solidFill>
                <a:latin typeface="Avenir Book"/>
              </a:rPr>
              <a:t>Pause….breathe…begin</a:t>
            </a:r>
          </a:p>
        </p:txBody>
      </p:sp>
    </p:spTree>
    <p:extLst>
      <p:ext uri="{BB962C8B-B14F-4D97-AF65-F5344CB8AC3E}">
        <p14:creationId xmlns:p14="http://schemas.microsoft.com/office/powerpoint/2010/main" val="22883123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xEl>
                                              <p:pRg st="3" end="3"/>
                                            </p:txEl>
                                          </p:spTgt>
                                        </p:tgtEl>
                                        <p:attrNameLst>
                                          <p:attrName>style.visibility</p:attrName>
                                        </p:attrNameLst>
                                      </p:cBhvr>
                                      <p:to>
                                        <p:strVal val="visible"/>
                                      </p:to>
                                    </p:set>
                                    <p:animEffect transition="in" filter="fade">
                                      <p:cBhvr>
                                        <p:cTn id="7" dur="500"/>
                                        <p:tgtEl>
                                          <p:spTgt spid="8">
                                            <p:txEl>
                                              <p:pRg st="3" end="3"/>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8">
                                            <p:txEl>
                                              <p:pRg st="5" end="5"/>
                                            </p:txEl>
                                          </p:spTgt>
                                        </p:tgtEl>
                                        <p:attrNameLst>
                                          <p:attrName>style.visibility</p:attrName>
                                        </p:attrNameLst>
                                      </p:cBhvr>
                                      <p:to>
                                        <p:strVal val="visible"/>
                                      </p:to>
                                    </p:set>
                                    <p:animEffect transition="in" filter="fade">
                                      <p:cBhvr>
                                        <p:cTn id="10" dur="500"/>
                                        <p:tgtEl>
                                          <p:spTgt spid="8">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Subtitle 2">
            <a:extLst>
              <a:ext uri="{FF2B5EF4-FFF2-40B4-BE49-F238E27FC236}">
                <a16:creationId xmlns:a16="http://schemas.microsoft.com/office/drawing/2014/main" id="{7735701C-343A-274D-907F-860024F5C4F8}"/>
              </a:ext>
            </a:extLst>
          </p:cNvPr>
          <p:cNvSpPr txBox="1">
            <a:spLocks/>
          </p:cNvSpPr>
          <p:nvPr/>
        </p:nvSpPr>
        <p:spPr>
          <a:xfrm>
            <a:off x="1098847" y="833787"/>
            <a:ext cx="4997153" cy="54208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US" sz="2400" b="1" dirty="0">
              <a:solidFill>
                <a:srgbClr val="0072BD"/>
              </a:solidFill>
              <a:latin typeface="Avenir Heavy" charset="0"/>
              <a:ea typeface="Avenir Heavy" charset="0"/>
              <a:cs typeface="Avenir Heavy" charset="0"/>
            </a:endParaRPr>
          </a:p>
        </p:txBody>
      </p:sp>
      <p:sp>
        <p:nvSpPr>
          <p:cNvPr id="4" name="Rectangle 3"/>
          <p:cNvSpPr/>
          <p:nvPr/>
        </p:nvSpPr>
        <p:spPr>
          <a:xfrm>
            <a:off x="3079102" y="2481943"/>
            <a:ext cx="5617029" cy="276186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10" name="Picture 2">
            <a:extLst>
              <a:ext uri="{FF2B5EF4-FFF2-40B4-BE49-F238E27FC236}">
                <a16:creationId xmlns:a16="http://schemas.microsoft.com/office/drawing/2014/main" id="{44ACB401-24F3-B95D-95F7-8840E173FDA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98847" y="3429000"/>
            <a:ext cx="1831013" cy="275152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 name="Content Placeholder 2">
            <a:extLst>
              <a:ext uri="{FF2B5EF4-FFF2-40B4-BE49-F238E27FC236}">
                <a16:creationId xmlns:a16="http://schemas.microsoft.com/office/drawing/2014/main" id="{67610CB8-4834-01C0-D598-0BD000BE4654}"/>
              </a:ext>
            </a:extLst>
          </p:cNvPr>
          <p:cNvSpPr>
            <a:spLocks noGrp="1"/>
          </p:cNvSpPr>
          <p:nvPr>
            <p:ph idx="1"/>
          </p:nvPr>
        </p:nvSpPr>
        <p:spPr>
          <a:xfrm>
            <a:off x="838200" y="1825625"/>
            <a:ext cx="10515600" cy="4351338"/>
          </a:xfrm>
        </p:spPr>
        <p:txBody>
          <a:bodyPr>
            <a:normAutofit/>
          </a:bodyPr>
          <a:lstStyle/>
          <a:p>
            <a:pPr marL="0" indent="0">
              <a:buNone/>
            </a:pPr>
            <a:r>
              <a:rPr lang="en-US" sz="3600" dirty="0">
                <a:latin typeface="Avenir Book"/>
                <a:cs typeface="Calibri"/>
              </a:rPr>
              <a:t>“When we suffer, caring for ourselves as we would care for someone we truly love.”</a:t>
            </a:r>
          </a:p>
          <a:p>
            <a:pPr marL="0" indent="0" algn="ctr">
              <a:buNone/>
            </a:pPr>
            <a:r>
              <a:rPr lang="en-US" sz="3600" dirty="0">
                <a:latin typeface="Avenir Book"/>
                <a:cs typeface="Calibri"/>
              </a:rPr>
              <a:t>- </a:t>
            </a:r>
            <a:r>
              <a:rPr lang="en-US" sz="2400" i="1" dirty="0">
                <a:latin typeface="Avenir Book"/>
                <a:cs typeface="Calibri"/>
              </a:rPr>
              <a:t>Kristin Neff</a:t>
            </a:r>
          </a:p>
        </p:txBody>
      </p:sp>
      <p:sp>
        <p:nvSpPr>
          <p:cNvPr id="12" name="Title 1">
            <a:extLst>
              <a:ext uri="{FF2B5EF4-FFF2-40B4-BE49-F238E27FC236}">
                <a16:creationId xmlns:a16="http://schemas.microsoft.com/office/drawing/2014/main" id="{CF8B6080-58D6-834E-8D39-4877482E0E4D}"/>
              </a:ext>
            </a:extLst>
          </p:cNvPr>
          <p:cNvSpPr>
            <a:spLocks noGrp="1"/>
          </p:cNvSpPr>
          <p:nvPr>
            <p:ph type="title"/>
          </p:nvPr>
        </p:nvSpPr>
        <p:spPr>
          <a:xfrm>
            <a:off x="838200" y="365125"/>
            <a:ext cx="10515600" cy="1325563"/>
          </a:xfrm>
        </p:spPr>
        <p:txBody>
          <a:bodyPr/>
          <a:lstStyle/>
          <a:p>
            <a:r>
              <a:rPr lang="en-US" dirty="0">
                <a:latin typeface="Avenir Book" panose="02000503020000020003"/>
                <a:cs typeface="Calibri"/>
              </a:rPr>
              <a:t>Self-Compassion</a:t>
            </a:r>
          </a:p>
        </p:txBody>
      </p:sp>
    </p:spTree>
    <p:extLst>
      <p:ext uri="{BB962C8B-B14F-4D97-AF65-F5344CB8AC3E}">
        <p14:creationId xmlns:p14="http://schemas.microsoft.com/office/powerpoint/2010/main" val="361512044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descr="Spa setting of candles">
            <a:extLst>
              <a:ext uri="{FF2B5EF4-FFF2-40B4-BE49-F238E27FC236}">
                <a16:creationId xmlns:a16="http://schemas.microsoft.com/office/drawing/2014/main" id="{3BEF9853-F903-8A63-1DB6-C45E7D9C32BE}"/>
              </a:ext>
            </a:extLst>
          </p:cNvPr>
          <p:cNvPicPr>
            <a:picLocks noChangeAspect="1"/>
          </p:cNvPicPr>
          <p:nvPr/>
        </p:nvPicPr>
        <p:blipFill rotWithShape="1">
          <a:blip r:embed="rId3"/>
          <a:srcRect r="6237"/>
          <a:stretch>
            <a:fillRect/>
          </a:stretch>
        </p:blipFill>
        <p:spPr>
          <a:xfrm>
            <a:off x="2522356" y="10"/>
            <a:ext cx="9669642" cy="6857990"/>
          </a:xfrm>
          <a:prstGeom prst="rect">
            <a:avLst/>
          </a:prstGeom>
        </p:spPr>
      </p:pic>
      <p:sp>
        <p:nvSpPr>
          <p:cNvPr id="19" name="Rectangle 18">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7FCE8934-D989-E0FD-FB95-DE8599569878}"/>
              </a:ext>
            </a:extLst>
          </p:cNvPr>
          <p:cNvSpPr>
            <a:spLocks noGrp="1"/>
          </p:cNvSpPr>
          <p:nvPr>
            <p:ph type="title"/>
          </p:nvPr>
        </p:nvSpPr>
        <p:spPr>
          <a:xfrm>
            <a:off x="838200" y="365125"/>
            <a:ext cx="3822189" cy="1899912"/>
          </a:xfrm>
        </p:spPr>
        <p:txBody>
          <a:bodyPr>
            <a:normAutofit/>
          </a:bodyPr>
          <a:lstStyle/>
          <a:p>
            <a:r>
              <a:rPr lang="en-US" sz="4000" b="1" dirty="0">
                <a:latin typeface="Avenir Book"/>
              </a:rPr>
              <a:t>Taking care of ourselves </a:t>
            </a:r>
          </a:p>
        </p:txBody>
      </p:sp>
      <p:sp>
        <p:nvSpPr>
          <p:cNvPr id="3" name="Content Placeholder 2">
            <a:extLst>
              <a:ext uri="{FF2B5EF4-FFF2-40B4-BE49-F238E27FC236}">
                <a16:creationId xmlns:a16="http://schemas.microsoft.com/office/drawing/2014/main" id="{1A5682C9-C386-26CB-1D08-F672D4F86E4E}"/>
              </a:ext>
            </a:extLst>
          </p:cNvPr>
          <p:cNvSpPr>
            <a:spLocks noGrp="1"/>
          </p:cNvSpPr>
          <p:nvPr>
            <p:ph idx="1"/>
          </p:nvPr>
        </p:nvSpPr>
        <p:spPr>
          <a:xfrm>
            <a:off x="838200" y="2434201"/>
            <a:ext cx="3822189" cy="3742762"/>
          </a:xfrm>
        </p:spPr>
        <p:txBody>
          <a:bodyPr>
            <a:normAutofit/>
          </a:bodyPr>
          <a:lstStyle/>
          <a:p>
            <a:pPr marL="0" indent="0">
              <a:buNone/>
            </a:pPr>
            <a:r>
              <a:rPr lang="en-CA" sz="1600" b="0" dirty="0">
                <a:effectLst/>
                <a:latin typeface="Avenir Book"/>
              </a:rPr>
              <a:t>“It is possible to be at peace with yourself: what was, what is, and what will be. To me, this is the ultimate power: to be comfortable with ourselves and to be our own soulmates. </a:t>
            </a:r>
          </a:p>
          <a:p>
            <a:pPr marL="0" indent="0">
              <a:buNone/>
            </a:pPr>
            <a:r>
              <a:rPr lang="en-CA" sz="1600" b="0" dirty="0">
                <a:effectLst/>
                <a:latin typeface="Avenir Book"/>
              </a:rPr>
              <a:t>Soulmate means one who remembers, who knows, and who can master themselves by taking care of their own feelings, thoughts and body. </a:t>
            </a:r>
          </a:p>
          <a:p>
            <a:pPr marL="0" indent="0">
              <a:buNone/>
            </a:pPr>
            <a:r>
              <a:rPr lang="en-CA" sz="1600" b="0" dirty="0">
                <a:effectLst/>
                <a:latin typeface="Avenir Book"/>
              </a:rPr>
              <a:t>I always focus on the basics, such as coming back to my breath to come back to myself. Mindful breathing is my soulmate.”</a:t>
            </a:r>
          </a:p>
          <a:p>
            <a:pPr marL="0" indent="0">
              <a:buNone/>
            </a:pPr>
            <a:endParaRPr lang="en-CA" sz="1600" b="0" dirty="0">
              <a:effectLst/>
              <a:latin typeface="Avenir Book"/>
            </a:endParaRPr>
          </a:p>
          <a:p>
            <a:pPr marL="0" indent="0">
              <a:buNone/>
            </a:pPr>
            <a:r>
              <a:rPr lang="en-CA" sz="1600" b="0" i="1" dirty="0">
                <a:effectLst/>
                <a:latin typeface="Avenir Book"/>
              </a:rPr>
              <a:t>		- Sister Dang Ngiem </a:t>
            </a:r>
            <a:endParaRPr lang="en-US" sz="1600" i="1" dirty="0">
              <a:latin typeface="Avenir Book"/>
            </a:endParaRPr>
          </a:p>
        </p:txBody>
      </p:sp>
    </p:spTree>
    <p:extLst>
      <p:ext uri="{BB962C8B-B14F-4D97-AF65-F5344CB8AC3E}">
        <p14:creationId xmlns:p14="http://schemas.microsoft.com/office/powerpoint/2010/main" val="78542560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070ED1-B891-BEB6-6E95-FEDFB9215380}"/>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1CE603BC-C343-A368-EE47-4B86162B69D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Subtitle 2">
            <a:extLst>
              <a:ext uri="{FF2B5EF4-FFF2-40B4-BE49-F238E27FC236}">
                <a16:creationId xmlns:a16="http://schemas.microsoft.com/office/drawing/2014/main" id="{96C5B266-E8C2-9668-CA74-2541DECB78D0}"/>
              </a:ext>
            </a:extLst>
          </p:cNvPr>
          <p:cNvSpPr txBox="1">
            <a:spLocks/>
          </p:cNvSpPr>
          <p:nvPr/>
        </p:nvSpPr>
        <p:spPr>
          <a:xfrm>
            <a:off x="1098847" y="833787"/>
            <a:ext cx="4997153" cy="54208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US" sz="2400" b="1" dirty="0">
              <a:solidFill>
                <a:srgbClr val="0072BD"/>
              </a:solidFill>
              <a:latin typeface="Avenir Heavy" charset="0"/>
              <a:ea typeface="Avenir Heavy" charset="0"/>
              <a:cs typeface="Avenir Heavy" charset="0"/>
            </a:endParaRPr>
          </a:p>
        </p:txBody>
      </p:sp>
      <p:pic>
        <p:nvPicPr>
          <p:cNvPr id="7" name="Picture 6">
            <a:extLst>
              <a:ext uri="{FF2B5EF4-FFF2-40B4-BE49-F238E27FC236}">
                <a16:creationId xmlns:a16="http://schemas.microsoft.com/office/drawing/2014/main" id="{ECCA5E37-489A-A8D8-6A15-ADFEE7AFE2E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338773" y="876499"/>
            <a:ext cx="1508760" cy="598324"/>
          </a:xfrm>
          <a:prstGeom prst="rect">
            <a:avLst/>
          </a:prstGeom>
        </p:spPr>
      </p:pic>
      <p:sp>
        <p:nvSpPr>
          <p:cNvPr id="4" name="Rectangle 3">
            <a:extLst>
              <a:ext uri="{FF2B5EF4-FFF2-40B4-BE49-F238E27FC236}">
                <a16:creationId xmlns:a16="http://schemas.microsoft.com/office/drawing/2014/main" id="{7219B6EA-AB33-6402-082E-860ED320E853}"/>
              </a:ext>
            </a:extLst>
          </p:cNvPr>
          <p:cNvSpPr/>
          <p:nvPr/>
        </p:nvSpPr>
        <p:spPr>
          <a:xfrm>
            <a:off x="3079102" y="2481943"/>
            <a:ext cx="5617029" cy="276186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 name="TextBox 2">
            <a:extLst>
              <a:ext uri="{FF2B5EF4-FFF2-40B4-BE49-F238E27FC236}">
                <a16:creationId xmlns:a16="http://schemas.microsoft.com/office/drawing/2014/main" id="{13AB8290-9F49-AC27-24C7-1AE1B5257F5E}"/>
              </a:ext>
            </a:extLst>
          </p:cNvPr>
          <p:cNvSpPr txBox="1"/>
          <p:nvPr/>
        </p:nvSpPr>
        <p:spPr>
          <a:xfrm>
            <a:off x="2544983" y="1614196"/>
            <a:ext cx="6903098" cy="2062103"/>
          </a:xfrm>
          <a:prstGeom prst="rect">
            <a:avLst/>
          </a:prstGeom>
          <a:noFill/>
        </p:spPr>
        <p:txBody>
          <a:bodyPr wrap="square" rtlCol="0">
            <a:spAutoFit/>
          </a:bodyPr>
          <a:lstStyle/>
          <a:p>
            <a:pPr algn="ctr"/>
            <a:endParaRPr lang="en-US" sz="3200" b="1" dirty="0">
              <a:solidFill>
                <a:srgbClr val="0087C9"/>
              </a:solidFill>
              <a:latin typeface="Avenir Book" panose="02000503020000020003"/>
            </a:endParaRPr>
          </a:p>
          <a:p>
            <a:pPr algn="ctr"/>
            <a:endParaRPr lang="en-US" sz="3200" b="1" dirty="0">
              <a:solidFill>
                <a:srgbClr val="0087C9"/>
              </a:solidFill>
              <a:latin typeface="Avenir Book" panose="02000503020000020003"/>
            </a:endParaRPr>
          </a:p>
          <a:p>
            <a:pPr algn="ctr"/>
            <a:br>
              <a:rPr lang="en-US" sz="3200" b="1" dirty="0">
                <a:solidFill>
                  <a:srgbClr val="0087C9"/>
                </a:solidFill>
                <a:latin typeface="Avenir Book" panose="02000503020000020003"/>
              </a:rPr>
            </a:br>
            <a:endParaRPr lang="en-CA" sz="3200" i="1" dirty="0">
              <a:solidFill>
                <a:srgbClr val="0087C9"/>
              </a:solidFill>
              <a:latin typeface="Avenir Book" panose="02000503020000020003"/>
            </a:endParaRPr>
          </a:p>
        </p:txBody>
      </p:sp>
      <p:sp>
        <p:nvSpPr>
          <p:cNvPr id="9" name="TextBox 8">
            <a:extLst>
              <a:ext uri="{FF2B5EF4-FFF2-40B4-BE49-F238E27FC236}">
                <a16:creationId xmlns:a16="http://schemas.microsoft.com/office/drawing/2014/main" id="{6628382C-31E9-E958-BD23-FA5580B8DE5B}"/>
              </a:ext>
            </a:extLst>
          </p:cNvPr>
          <p:cNvSpPr txBox="1"/>
          <p:nvPr/>
        </p:nvSpPr>
        <p:spPr>
          <a:xfrm>
            <a:off x="454887" y="2906858"/>
            <a:ext cx="10865475" cy="769441"/>
          </a:xfrm>
          <a:prstGeom prst="rect">
            <a:avLst/>
          </a:prstGeom>
          <a:noFill/>
        </p:spPr>
        <p:txBody>
          <a:bodyPr wrap="none" rtlCol="0">
            <a:spAutoFit/>
          </a:bodyPr>
          <a:lstStyle/>
          <a:p>
            <a:pPr lvl="1" algn="ctr"/>
            <a:r>
              <a:rPr lang="en-US" sz="4400" b="1" dirty="0">
                <a:latin typeface="Avenir Book" panose="02000503020000020003"/>
              </a:rPr>
              <a:t>EXPERIENCING MORE MINDFUL MOMENTS</a:t>
            </a:r>
          </a:p>
        </p:txBody>
      </p:sp>
    </p:spTree>
    <p:extLst>
      <p:ext uri="{BB962C8B-B14F-4D97-AF65-F5344CB8AC3E}">
        <p14:creationId xmlns:p14="http://schemas.microsoft.com/office/powerpoint/2010/main" val="125808872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712381-84C8-BBDB-3D18-BCBC5269CC73}"/>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18737260-D88C-9D25-519F-9FD3DEFCE4E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2" name="Subtitle 2">
            <a:extLst>
              <a:ext uri="{FF2B5EF4-FFF2-40B4-BE49-F238E27FC236}">
                <a16:creationId xmlns:a16="http://schemas.microsoft.com/office/drawing/2014/main" id="{4469BA75-8358-2C07-D8DC-5699B1AF7E9A}"/>
              </a:ext>
            </a:extLst>
          </p:cNvPr>
          <p:cNvSpPr txBox="1">
            <a:spLocks/>
          </p:cNvSpPr>
          <p:nvPr/>
        </p:nvSpPr>
        <p:spPr>
          <a:xfrm>
            <a:off x="754742" y="133184"/>
            <a:ext cx="6865257" cy="116192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3200" b="1" i="0" u="none" strike="noStrike" kern="1200" cap="none" spc="0" normalizeH="0" baseline="0" noProof="0" dirty="0">
              <a:ln>
                <a:noFill/>
              </a:ln>
              <a:solidFill>
                <a:srgbClr val="0072BD"/>
              </a:solidFill>
              <a:effectLst/>
              <a:uLnTx/>
              <a:uFillTx/>
              <a:latin typeface="Avenir Heavy" charset="0"/>
              <a:ea typeface="Avenir Heavy" charset="0"/>
              <a:cs typeface="Avenir Heavy" charset="0"/>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200" b="1" i="0" u="none" strike="noStrike" kern="1200" cap="none" spc="0" normalizeH="0" baseline="0" noProof="0" dirty="0">
                <a:ln>
                  <a:noFill/>
                </a:ln>
                <a:solidFill>
                  <a:srgbClr val="0072BD"/>
                </a:solidFill>
                <a:effectLst/>
                <a:uLnTx/>
                <a:uFillTx/>
                <a:latin typeface="Avenir Book" panose="02000503020000020003"/>
                <a:ea typeface="Avenir Heavy" charset="0"/>
                <a:cs typeface="Avenir Heavy" charset="0"/>
              </a:rPr>
              <a:t>Building the muscle of mindfulness!</a:t>
            </a:r>
          </a:p>
        </p:txBody>
      </p:sp>
      <p:sp>
        <p:nvSpPr>
          <p:cNvPr id="2" name="Content Placeholder 2">
            <a:extLst>
              <a:ext uri="{FF2B5EF4-FFF2-40B4-BE49-F238E27FC236}">
                <a16:creationId xmlns:a16="http://schemas.microsoft.com/office/drawing/2014/main" id="{ED702417-E2DD-6556-CD1A-CADC68C809F8}"/>
              </a:ext>
            </a:extLst>
          </p:cNvPr>
          <p:cNvSpPr>
            <a:spLocks noGrp="1"/>
          </p:cNvSpPr>
          <p:nvPr>
            <p:ph idx="1"/>
          </p:nvPr>
        </p:nvSpPr>
        <p:spPr>
          <a:xfrm>
            <a:off x="754742" y="2319310"/>
            <a:ext cx="9563952" cy="4351338"/>
          </a:xfrm>
        </p:spPr>
        <p:txBody>
          <a:bodyPr>
            <a:normAutofit/>
          </a:bodyPr>
          <a:lstStyle/>
          <a:p>
            <a:r>
              <a:rPr lang="en-US" dirty="0">
                <a:latin typeface="Avenir Book" panose="02000503020000020003"/>
              </a:rPr>
              <a:t>Dedicated (‘formal’) and spontaneous (‘informal’) practices</a:t>
            </a:r>
          </a:p>
          <a:p>
            <a:pPr marL="0" indent="0">
              <a:buNone/>
            </a:pPr>
            <a:endParaRPr lang="en-US" dirty="0">
              <a:latin typeface="Avenir Book" panose="02000503020000020003"/>
            </a:endParaRPr>
          </a:p>
          <a:p>
            <a:r>
              <a:rPr lang="en-US" dirty="0">
                <a:latin typeface="Avenir Book" panose="02000503020000020003"/>
              </a:rPr>
              <a:t>Repetition is intentional  </a:t>
            </a:r>
          </a:p>
          <a:p>
            <a:pPr marL="0" indent="0">
              <a:buNone/>
            </a:pPr>
            <a:endParaRPr lang="en-US" dirty="0">
              <a:latin typeface="Avenir Book" panose="02000503020000020003"/>
            </a:endParaRPr>
          </a:p>
          <a:p>
            <a:r>
              <a:rPr lang="en-US" dirty="0">
                <a:latin typeface="Avenir Book" panose="02000503020000020003"/>
              </a:rPr>
              <a:t>Check out guided practices on </a:t>
            </a:r>
            <a:r>
              <a:rPr lang="en-US" dirty="0" err="1">
                <a:latin typeface="Avenir Book" panose="02000503020000020003"/>
              </a:rPr>
              <a:t>Breathr</a:t>
            </a:r>
            <a:endParaRPr lang="en-US" dirty="0">
              <a:latin typeface="Avenir Book" panose="02000503020000020003"/>
            </a:endParaRPr>
          </a:p>
          <a:p>
            <a:pPr marL="0" indent="0">
              <a:buNone/>
            </a:pPr>
            <a:endParaRPr lang="en-US" dirty="0">
              <a:latin typeface="Avenir Book" panose="02000503020000020003"/>
            </a:endParaRPr>
          </a:p>
          <a:p>
            <a:endParaRPr lang="en-US" dirty="0"/>
          </a:p>
        </p:txBody>
      </p:sp>
      <p:pic>
        <p:nvPicPr>
          <p:cNvPr id="5" name="Content Placeholder 4" descr="Graphical user interface, application&#10;&#10;Description automatically generated">
            <a:extLst>
              <a:ext uri="{FF2B5EF4-FFF2-40B4-BE49-F238E27FC236}">
                <a16:creationId xmlns:a16="http://schemas.microsoft.com/office/drawing/2014/main" id="{657A42A2-234B-59D2-B4EE-1ACD1C95326C}"/>
              </a:ext>
            </a:extLst>
          </p:cNvPr>
          <p:cNvPicPr>
            <a:picLocks noChangeAspect="1"/>
          </p:cNvPicPr>
          <p:nvPr/>
        </p:nvPicPr>
        <p:blipFill>
          <a:blip r:embed="rId4"/>
          <a:stretch>
            <a:fillRect/>
          </a:stretch>
        </p:blipFill>
        <p:spPr>
          <a:xfrm>
            <a:off x="10318694" y="1884242"/>
            <a:ext cx="1699803" cy="3451374"/>
          </a:xfrm>
          <a:prstGeom prst="rect">
            <a:avLst/>
          </a:prstGeom>
          <a:ln>
            <a:noFill/>
          </a:ln>
        </p:spPr>
      </p:pic>
    </p:spTree>
    <p:extLst>
      <p:ext uri="{BB962C8B-B14F-4D97-AF65-F5344CB8AC3E}">
        <p14:creationId xmlns:p14="http://schemas.microsoft.com/office/powerpoint/2010/main" val="374857002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689676-B974-523C-C766-07A2569D68C6}"/>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9EB5F825-359E-569A-B6B2-D1064293BE3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Subtitle 2">
            <a:extLst>
              <a:ext uri="{FF2B5EF4-FFF2-40B4-BE49-F238E27FC236}">
                <a16:creationId xmlns:a16="http://schemas.microsoft.com/office/drawing/2014/main" id="{12F6FC43-BF92-330C-9964-E6D6773FD381}"/>
              </a:ext>
            </a:extLst>
          </p:cNvPr>
          <p:cNvSpPr txBox="1">
            <a:spLocks/>
          </p:cNvSpPr>
          <p:nvPr/>
        </p:nvSpPr>
        <p:spPr>
          <a:xfrm>
            <a:off x="1098847" y="833787"/>
            <a:ext cx="4997153" cy="54208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US" sz="2400" b="1" dirty="0">
              <a:solidFill>
                <a:srgbClr val="0072BD"/>
              </a:solidFill>
              <a:latin typeface="Avenir Heavy" charset="0"/>
              <a:ea typeface="Avenir Heavy" charset="0"/>
              <a:cs typeface="Avenir Heavy" charset="0"/>
            </a:endParaRPr>
          </a:p>
        </p:txBody>
      </p:sp>
      <p:pic>
        <p:nvPicPr>
          <p:cNvPr id="8" name="Picture 7">
            <a:extLst>
              <a:ext uri="{FF2B5EF4-FFF2-40B4-BE49-F238E27FC236}">
                <a16:creationId xmlns:a16="http://schemas.microsoft.com/office/drawing/2014/main" id="{67EC70F1-AECD-5FB0-7D2C-36658753088A}"/>
              </a:ext>
            </a:extLst>
          </p:cNvPr>
          <p:cNvPicPr>
            <a:picLocks noChangeAspect="1"/>
          </p:cNvPicPr>
          <p:nvPr/>
        </p:nvPicPr>
        <p:blipFill rotWithShape="1">
          <a:blip r:embed="rId4"/>
          <a:srcRect l="-99" r="-99"/>
          <a:stretch/>
        </p:blipFill>
        <p:spPr>
          <a:xfrm>
            <a:off x="0" y="0"/>
            <a:ext cx="12192000" cy="7180385"/>
          </a:xfrm>
          <a:prstGeom prst="rect">
            <a:avLst/>
          </a:prstGeom>
          <a:noFill/>
          <a:effectLst>
            <a:softEdge rad="1270000"/>
          </a:effectLst>
        </p:spPr>
      </p:pic>
      <p:sp>
        <p:nvSpPr>
          <p:cNvPr id="4" name="Rectangle 3">
            <a:extLst>
              <a:ext uri="{FF2B5EF4-FFF2-40B4-BE49-F238E27FC236}">
                <a16:creationId xmlns:a16="http://schemas.microsoft.com/office/drawing/2014/main" id="{FD297138-3014-64C2-6299-D861D680D7BC}"/>
              </a:ext>
            </a:extLst>
          </p:cNvPr>
          <p:cNvSpPr/>
          <p:nvPr/>
        </p:nvSpPr>
        <p:spPr>
          <a:xfrm>
            <a:off x="3079102" y="2481943"/>
            <a:ext cx="5617029" cy="276186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 name="TextBox 2">
            <a:extLst>
              <a:ext uri="{FF2B5EF4-FFF2-40B4-BE49-F238E27FC236}">
                <a16:creationId xmlns:a16="http://schemas.microsoft.com/office/drawing/2014/main" id="{08089BB9-4F93-6BEA-E3B0-FC6FD7EB266C}"/>
              </a:ext>
            </a:extLst>
          </p:cNvPr>
          <p:cNvSpPr txBox="1"/>
          <p:nvPr/>
        </p:nvSpPr>
        <p:spPr>
          <a:xfrm>
            <a:off x="2010774" y="636620"/>
            <a:ext cx="7796086" cy="3539430"/>
          </a:xfrm>
          <a:prstGeom prst="rect">
            <a:avLst/>
          </a:prstGeom>
          <a:noFill/>
        </p:spPr>
        <p:txBody>
          <a:bodyPr wrap="square" rtlCol="0">
            <a:spAutoFit/>
          </a:bodyPr>
          <a:lstStyle/>
          <a:p>
            <a:pPr algn="ctr"/>
            <a:br>
              <a:rPr lang="en-US" sz="3200" b="1" dirty="0">
                <a:solidFill>
                  <a:srgbClr val="0087C9"/>
                </a:solidFill>
                <a:latin typeface="Avenir Book" panose="02000503020000020003"/>
              </a:rPr>
            </a:br>
            <a:r>
              <a:rPr lang="en-US" sz="3200" i="1" dirty="0">
                <a:solidFill>
                  <a:srgbClr val="0087C9"/>
                </a:solidFill>
                <a:latin typeface="Avenir Book" panose="02000503020000020003"/>
              </a:rPr>
              <a:t>moment by moment </a:t>
            </a:r>
          </a:p>
          <a:p>
            <a:pPr algn="ctr"/>
            <a:r>
              <a:rPr lang="en-US" sz="3200" i="1" dirty="0">
                <a:solidFill>
                  <a:srgbClr val="0087C9"/>
                </a:solidFill>
                <a:latin typeface="Avenir Book" panose="02000503020000020003"/>
              </a:rPr>
              <a:t>step by step</a:t>
            </a:r>
            <a:endParaRPr lang="en-US" sz="3200" i="1" u="sng" dirty="0">
              <a:solidFill>
                <a:srgbClr val="0087C9"/>
              </a:solidFill>
              <a:latin typeface="Avenir Book" panose="02000503020000020003"/>
            </a:endParaRPr>
          </a:p>
          <a:p>
            <a:pPr algn="ctr"/>
            <a:r>
              <a:rPr lang="en-US" sz="3200" i="1" dirty="0">
                <a:solidFill>
                  <a:srgbClr val="0087C9"/>
                </a:solidFill>
                <a:latin typeface="Avenir Book" panose="02000503020000020003"/>
              </a:rPr>
              <a:t>breath by breath</a:t>
            </a:r>
            <a:br>
              <a:rPr lang="en-US" sz="3200" u="sng" dirty="0">
                <a:solidFill>
                  <a:srgbClr val="0087C9"/>
                </a:solidFill>
                <a:latin typeface="Avenir Book" panose="02000503020000020003"/>
              </a:rPr>
            </a:br>
            <a:endParaRPr lang="en-US" sz="3200" i="1" dirty="0">
              <a:solidFill>
                <a:srgbClr val="0087C9"/>
              </a:solidFill>
              <a:latin typeface="Avenir Book" panose="02000503020000020003"/>
            </a:endParaRPr>
          </a:p>
          <a:p>
            <a:pPr algn="ctr"/>
            <a:r>
              <a:rPr lang="en-US" sz="3200" i="1" dirty="0">
                <a:solidFill>
                  <a:srgbClr val="0087C9"/>
                </a:solidFill>
                <a:latin typeface="Avenir Book" panose="02000503020000020003"/>
              </a:rPr>
              <a:t>*noticing positive events</a:t>
            </a:r>
          </a:p>
          <a:p>
            <a:pPr algn="ctr"/>
            <a:r>
              <a:rPr lang="en-US" sz="3200" i="1" dirty="0">
                <a:solidFill>
                  <a:srgbClr val="0087C9"/>
                </a:solidFill>
                <a:latin typeface="Avenir Book" panose="02000503020000020003"/>
              </a:rPr>
              <a:t>*noting personal strengths</a:t>
            </a:r>
            <a:endParaRPr lang="en-CA" sz="3200" i="1" dirty="0">
              <a:solidFill>
                <a:srgbClr val="0087C9"/>
              </a:solidFill>
              <a:latin typeface="Avenir Book" panose="02000503020000020003"/>
            </a:endParaRPr>
          </a:p>
        </p:txBody>
      </p:sp>
      <p:pic>
        <p:nvPicPr>
          <p:cNvPr id="5" name="Picture 2" descr="Compassion Icons - Download Free Vector Icons | Noun Project">
            <a:extLst>
              <a:ext uri="{FF2B5EF4-FFF2-40B4-BE49-F238E27FC236}">
                <a16:creationId xmlns:a16="http://schemas.microsoft.com/office/drawing/2014/main" id="{28BC5046-8D98-2741-75DA-45E9BB3D95B8}"/>
              </a:ext>
            </a:extLst>
          </p:cNvPr>
          <p:cNvPicPr>
            <a:picLocks noGrp="1" noChangeAspect="1" noChangeArrowheads="1"/>
          </p:cNvPicPr>
          <p:nvPr>
            <p:ph idx="1"/>
          </p:nvPr>
        </p:nvPicPr>
        <p:blipFill>
          <a:blip r:embed="rId5">
            <a:extLst>
              <a:ext uri="{28A0092B-C50C-407E-A947-70E740481C1C}">
                <a14:useLocalDpi xmlns:a14="http://schemas.microsoft.com/office/drawing/2010/main" val="0"/>
              </a:ext>
            </a:extLst>
          </a:blip>
          <a:stretch>
            <a:fillRect/>
          </a:stretch>
        </p:blipFill>
        <p:spPr bwMode="auto">
          <a:xfrm>
            <a:off x="5098948" y="4421596"/>
            <a:ext cx="1577336" cy="1577336"/>
          </a:xfrm>
          <a:prstGeom prst="rect">
            <a:avLst/>
          </a:prstGeom>
          <a:noFill/>
          <a:extLst>
            <a:ext uri="{909E8E84-426E-40DD-AFC4-6F175D3DCCD1}">
              <a14:hiddenFill xmlns:a14="http://schemas.microsoft.com/office/drawing/2010/main">
                <a:solidFill>
                  <a:srgbClr val="FFFFFF"/>
                </a:solidFill>
              </a14:hiddenFill>
            </a:ext>
          </a:extLst>
        </p:spPr>
      </p:pic>
      <p:sp>
        <p:nvSpPr>
          <p:cNvPr id="14" name="Heart 13">
            <a:extLst>
              <a:ext uri="{FF2B5EF4-FFF2-40B4-BE49-F238E27FC236}">
                <a16:creationId xmlns:a16="http://schemas.microsoft.com/office/drawing/2014/main" id="{8900D00B-B52C-BBAC-6E70-03DC8061E0B9}"/>
              </a:ext>
            </a:extLst>
          </p:cNvPr>
          <p:cNvSpPr/>
          <p:nvPr/>
        </p:nvSpPr>
        <p:spPr>
          <a:xfrm>
            <a:off x="5763987" y="4915390"/>
            <a:ext cx="289660" cy="328413"/>
          </a:xfrm>
          <a:prstGeom prst="hear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209389007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2" name="Subtitle 2">
            <a:extLst>
              <a:ext uri="{FF2B5EF4-FFF2-40B4-BE49-F238E27FC236}">
                <a16:creationId xmlns:a16="http://schemas.microsoft.com/office/drawing/2014/main" id="{7735701C-343A-274D-907F-860024F5C4F8}"/>
              </a:ext>
            </a:extLst>
          </p:cNvPr>
          <p:cNvSpPr txBox="1">
            <a:spLocks/>
          </p:cNvSpPr>
          <p:nvPr/>
        </p:nvSpPr>
        <p:spPr>
          <a:xfrm>
            <a:off x="1204685" y="1477405"/>
            <a:ext cx="4891315" cy="116192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3200" b="1" i="0" u="none" strike="noStrike" kern="1200" cap="none" spc="0" normalizeH="0" baseline="0" noProof="0" dirty="0">
              <a:ln>
                <a:noFill/>
              </a:ln>
              <a:solidFill>
                <a:srgbClr val="0072BD"/>
              </a:solidFill>
              <a:effectLst/>
              <a:uLnTx/>
              <a:uFillTx/>
              <a:latin typeface="Avenir Heavy" charset="0"/>
              <a:ea typeface="Avenir Heavy" charset="0"/>
              <a:cs typeface="Avenir Heavy" charset="0"/>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200" b="1" i="0" u="none" strike="noStrike" kern="1200" cap="none" spc="0" normalizeH="0" baseline="0" noProof="0" dirty="0">
                <a:ln>
                  <a:noFill/>
                </a:ln>
                <a:solidFill>
                  <a:srgbClr val="0072BD"/>
                </a:solidFill>
                <a:effectLst/>
                <a:uLnTx/>
                <a:uFillTx/>
                <a:latin typeface="Avenir Heavy" charset="0"/>
                <a:ea typeface="Avenir Heavy" charset="0"/>
                <a:cs typeface="Avenir Heavy" charset="0"/>
              </a:rPr>
              <a:t>STOP Practice</a:t>
            </a:r>
          </a:p>
        </p:txBody>
      </p:sp>
      <p:pic>
        <p:nvPicPr>
          <p:cNvPr id="13" name="Picture 1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681010" y="319711"/>
            <a:ext cx="790031" cy="785118"/>
          </a:xfrm>
          <a:prstGeom prst="rect">
            <a:avLst/>
          </a:prstGeom>
        </p:spPr>
      </p:pic>
      <p:sp>
        <p:nvSpPr>
          <p:cNvPr id="4" name="Rectangle 3"/>
          <p:cNvSpPr/>
          <p:nvPr/>
        </p:nvSpPr>
        <p:spPr>
          <a:xfrm>
            <a:off x="1204686" y="2605314"/>
            <a:ext cx="7844972" cy="1938992"/>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lumMod val="50000"/>
                  <a:lumOff val="50000"/>
                </a:prstClr>
              </a:solidFill>
              <a:effectLst/>
              <a:uLnTx/>
              <a:uFillTx/>
              <a:latin typeface="Avenir Book"/>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lumMod val="50000"/>
                    <a:lumOff val="50000"/>
                  </a:prstClr>
                </a:solidFill>
                <a:effectLst/>
                <a:uLnTx/>
                <a:uFillTx/>
                <a:latin typeface="Avenir Book"/>
                <a:ea typeface="+mn-ea"/>
                <a:cs typeface="+mn-cs"/>
              </a:rPr>
              <a:t>1. Stop</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lumMod val="50000"/>
                    <a:lumOff val="50000"/>
                  </a:prstClr>
                </a:solidFill>
                <a:effectLst/>
                <a:uLnTx/>
                <a:uFillTx/>
                <a:latin typeface="Avenir Book"/>
                <a:ea typeface="+mn-ea"/>
                <a:cs typeface="+mn-cs"/>
              </a:rPr>
              <a:t>2. Take 3 mindful breaths</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lumMod val="50000"/>
                    <a:lumOff val="50000"/>
                  </a:prstClr>
                </a:solidFill>
                <a:effectLst/>
                <a:uLnTx/>
                <a:uFillTx/>
                <a:latin typeface="Avenir Book"/>
                <a:ea typeface="+mn-ea"/>
                <a:cs typeface="+mn-cs"/>
              </a:rPr>
              <a:t>3. Observe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lumMod val="50000"/>
                    <a:lumOff val="50000"/>
                  </a:prstClr>
                </a:solidFill>
                <a:effectLst/>
                <a:uLnTx/>
                <a:uFillTx/>
                <a:latin typeface="Avenir Book"/>
                <a:ea typeface="+mn-ea"/>
                <a:cs typeface="+mn-cs"/>
              </a:rPr>
              <a:t>4. Proceed </a:t>
            </a:r>
          </a:p>
        </p:txBody>
      </p:sp>
      <p:pic>
        <p:nvPicPr>
          <p:cNvPr id="10" name="Picture 2" descr="Stop Road Sign Stop-Sign - Free image on Pixabay">
            <a:extLst>
              <a:ext uri="{FF2B5EF4-FFF2-40B4-BE49-F238E27FC236}">
                <a16:creationId xmlns:a16="http://schemas.microsoft.com/office/drawing/2014/main" id="{3D6FBCC7-BEC0-AC46-ABA4-80ACB3A3AEB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755641" y="1989538"/>
            <a:ext cx="4320384" cy="28789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5409467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10" name="Pictur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82200" y="453840"/>
            <a:ext cx="1508760" cy="598324"/>
          </a:xfrm>
          <a:prstGeom prst="rect">
            <a:avLst/>
          </a:prstGeom>
        </p:spPr>
      </p:pic>
      <p:sp>
        <p:nvSpPr>
          <p:cNvPr id="7" name="Subtitle 2">
            <a:extLst>
              <a:ext uri="{FF2B5EF4-FFF2-40B4-BE49-F238E27FC236}">
                <a16:creationId xmlns:a16="http://schemas.microsoft.com/office/drawing/2014/main" id="{7735701C-343A-274D-907F-860024F5C4F8}"/>
              </a:ext>
            </a:extLst>
          </p:cNvPr>
          <p:cNvSpPr txBox="1">
            <a:spLocks/>
          </p:cNvSpPr>
          <p:nvPr/>
        </p:nvSpPr>
        <p:spPr>
          <a:xfrm>
            <a:off x="739964" y="1052164"/>
            <a:ext cx="8803143" cy="1258541"/>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200" b="1" i="0" u="none" strike="noStrike" kern="1200" cap="none" spc="0" normalizeH="0" baseline="0" noProof="0" dirty="0">
                <a:ln>
                  <a:noFill/>
                </a:ln>
                <a:solidFill>
                  <a:schemeClr val="tx2">
                    <a:lumMod val="50000"/>
                    <a:lumOff val="50000"/>
                  </a:schemeClr>
                </a:solidFill>
                <a:effectLst/>
                <a:uLnTx/>
                <a:uFillTx/>
                <a:latin typeface="Avenir Heavy" charset="0"/>
                <a:ea typeface="Avenir Heavy" charset="0"/>
                <a:cs typeface="Avenir Heavy" charset="0"/>
              </a:rPr>
              <a:t>Mindful eating (savoring)</a:t>
            </a:r>
          </a:p>
        </p:txBody>
      </p:sp>
      <p:pic>
        <p:nvPicPr>
          <p:cNvPr id="9" name="Picture 2" descr="Cup Of Tea Isolated Free Stock Photo - Public Domain Pictures">
            <a:extLst>
              <a:ext uri="{FF2B5EF4-FFF2-40B4-BE49-F238E27FC236}">
                <a16:creationId xmlns:a16="http://schemas.microsoft.com/office/drawing/2014/main" id="{D0549480-7781-D64C-8C1C-043520071ED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726965" y="1982565"/>
            <a:ext cx="5117900" cy="3411933"/>
          </a:xfrm>
          <a:prstGeom prst="rect">
            <a:avLst/>
          </a:prstGeom>
          <a:noFill/>
          <a:effectLst>
            <a:softEdge rad="317500"/>
          </a:effectLst>
          <a:extLst>
            <a:ext uri="{909E8E84-426E-40DD-AFC4-6F175D3DCCD1}">
              <a14:hiddenFill xmlns:a14="http://schemas.microsoft.com/office/drawing/2010/main">
                <a:solidFill>
                  <a:srgbClr val="FFFFFF"/>
                </a:solidFill>
              </a14:hiddenFill>
            </a:ext>
          </a:extLst>
        </p:spPr>
      </p:pic>
      <p:pic>
        <p:nvPicPr>
          <p:cNvPr id="11" name="Picture 4" descr="C is for Cookie | And that's good enough for me. | Andrew Magill | Flickr">
            <a:extLst>
              <a:ext uri="{FF2B5EF4-FFF2-40B4-BE49-F238E27FC236}">
                <a16:creationId xmlns:a16="http://schemas.microsoft.com/office/drawing/2014/main" id="{43C3E061-F115-6145-9F07-1BB4BB3B310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687828" y="3526984"/>
            <a:ext cx="2436770" cy="2370911"/>
          </a:xfrm>
          <a:prstGeom prst="rect">
            <a:avLst/>
          </a:prstGeom>
          <a:noFill/>
          <a:effectLst>
            <a:softEdge rad="63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448739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82200" y="453840"/>
            <a:ext cx="1508760" cy="598324"/>
          </a:xfrm>
          <a:prstGeom prst="rect">
            <a:avLst/>
          </a:prstGeom>
        </p:spPr>
      </p:pic>
      <p:pic>
        <p:nvPicPr>
          <p:cNvPr id="10" name="Picture 2" descr="100+ Free Alive &amp; Consciousness Illustrations - Pixabay">
            <a:extLst>
              <a:ext uri="{FF2B5EF4-FFF2-40B4-BE49-F238E27FC236}">
                <a16:creationId xmlns:a16="http://schemas.microsoft.com/office/drawing/2014/main" id="{A717C436-742B-174C-BD4D-AD23B11A7BEB}"/>
              </a:ext>
            </a:extLst>
          </p:cNvPr>
          <p:cNvPicPr>
            <a:picLocks noGrp="1" noChangeAspect="1" noChangeArrowheads="1"/>
          </p:cNvPicPr>
          <p:nvPr>
            <p:ph idx="1"/>
          </p:nvPr>
        </p:nvPicPr>
        <p:blipFill>
          <a:blip r:embed="rId5">
            <a:extLst>
              <a:ext uri="{28A0092B-C50C-407E-A947-70E740481C1C}">
                <a14:useLocalDpi xmlns:a14="http://schemas.microsoft.com/office/drawing/2010/main" val="0"/>
              </a:ext>
            </a:extLst>
          </a:blip>
          <a:stretch>
            <a:fillRect/>
          </a:stretch>
        </p:blipFill>
        <p:spPr bwMode="auto">
          <a:xfrm>
            <a:off x="1278206" y="3102841"/>
            <a:ext cx="2866497" cy="2215021"/>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6774265" y="1510673"/>
            <a:ext cx="2706914" cy="1077218"/>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chemeClr val="tx2">
                    <a:lumMod val="50000"/>
                    <a:lumOff val="50000"/>
                  </a:schemeClr>
                </a:solidFill>
                <a:effectLst/>
                <a:uLnTx/>
                <a:uFillTx/>
                <a:latin typeface="Avenir Book"/>
                <a:ea typeface="+mn-ea"/>
                <a:cs typeface="+mn-cs"/>
              </a:rPr>
              <a:t>Mindful movement  </a:t>
            </a:r>
            <a:endParaRPr kumimoji="0" lang="en-CA" sz="3200" b="0" i="0" u="none" strike="noStrike" kern="1200" cap="none" spc="0" normalizeH="0" baseline="0" noProof="0" dirty="0">
              <a:ln>
                <a:noFill/>
              </a:ln>
              <a:solidFill>
                <a:schemeClr val="tx2">
                  <a:lumMod val="50000"/>
                  <a:lumOff val="50000"/>
                </a:schemeClr>
              </a:solidFill>
              <a:effectLst/>
              <a:uLnTx/>
              <a:uFillTx/>
              <a:latin typeface="Avenir Book"/>
              <a:ea typeface="+mn-ea"/>
              <a:cs typeface="+mn-cs"/>
            </a:endParaRPr>
          </a:p>
        </p:txBody>
      </p:sp>
      <p:pic>
        <p:nvPicPr>
          <p:cNvPr id="3" name="Picture 2">
            <a:extLst>
              <a:ext uri="{FF2B5EF4-FFF2-40B4-BE49-F238E27FC236}">
                <a16:creationId xmlns:a16="http://schemas.microsoft.com/office/drawing/2014/main" id="{C92E81B3-8467-F99F-FE92-D1BCC25FB10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134455" y="2827775"/>
            <a:ext cx="5090810" cy="4030225"/>
          </a:xfrm>
          <a:prstGeom prst="rect">
            <a:avLst/>
          </a:prstGeom>
        </p:spPr>
      </p:pic>
      <p:sp>
        <p:nvSpPr>
          <p:cNvPr id="5" name="Rectangle 4">
            <a:extLst>
              <a:ext uri="{FF2B5EF4-FFF2-40B4-BE49-F238E27FC236}">
                <a16:creationId xmlns:a16="http://schemas.microsoft.com/office/drawing/2014/main" id="{87C8D915-BFA2-C168-A07E-973C8455DE08}"/>
              </a:ext>
            </a:extLst>
          </p:cNvPr>
          <p:cNvSpPr/>
          <p:nvPr/>
        </p:nvSpPr>
        <p:spPr>
          <a:xfrm>
            <a:off x="1699328" y="1510673"/>
            <a:ext cx="2706914" cy="1077218"/>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chemeClr val="tx2">
                    <a:lumMod val="50000"/>
                    <a:lumOff val="50000"/>
                  </a:schemeClr>
                </a:solidFill>
                <a:effectLst/>
                <a:uLnTx/>
                <a:uFillTx/>
                <a:latin typeface="Avenir Book"/>
                <a:ea typeface="+mn-ea"/>
                <a:cs typeface="+mn-cs"/>
              </a:rPr>
              <a:t>Mindful Walking  </a:t>
            </a:r>
            <a:endParaRPr kumimoji="0" lang="en-CA" sz="3200" b="0" i="0" u="none" strike="noStrike" kern="1200" cap="none" spc="0" normalizeH="0" baseline="0" noProof="0" dirty="0">
              <a:ln>
                <a:noFill/>
              </a:ln>
              <a:solidFill>
                <a:schemeClr val="tx2">
                  <a:lumMod val="50000"/>
                  <a:lumOff val="50000"/>
                </a:schemeClr>
              </a:solidFill>
              <a:effectLst/>
              <a:uLnTx/>
              <a:uFillTx/>
              <a:latin typeface="Avenir Book"/>
              <a:ea typeface="+mn-ea"/>
              <a:cs typeface="+mn-cs"/>
            </a:endParaRPr>
          </a:p>
        </p:txBody>
      </p:sp>
    </p:spTree>
    <p:extLst>
      <p:ext uri="{BB962C8B-B14F-4D97-AF65-F5344CB8AC3E}">
        <p14:creationId xmlns:p14="http://schemas.microsoft.com/office/powerpoint/2010/main" val="179225889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681010" y="319711"/>
            <a:ext cx="790031" cy="785118"/>
          </a:xfrm>
          <a:prstGeom prst="rect">
            <a:avLst/>
          </a:prstGeom>
        </p:spPr>
      </p:pic>
      <p:pic>
        <p:nvPicPr>
          <p:cNvPr id="6" name="Picture 2" descr="Mother Baby Hands - Free photo on Pixabay">
            <a:extLst>
              <a:ext uri="{FF2B5EF4-FFF2-40B4-BE49-F238E27FC236}">
                <a16:creationId xmlns:a16="http://schemas.microsoft.com/office/drawing/2014/main" id="{B8AA0BA7-F5F6-3C4C-B23A-493DFE9D18EA}"/>
              </a:ext>
            </a:extLst>
          </p:cNvPr>
          <p:cNvPicPr>
            <a:picLocks noGrp="1" noChangeAspect="1" noChangeArrowheads="1"/>
          </p:cNvPicPr>
          <p:nvPr>
            <p:ph idx="1"/>
          </p:nvPr>
        </p:nvPicPr>
        <p:blipFill rotWithShape="1">
          <a:blip r:embed="rId5">
            <a:extLst>
              <a:ext uri="{28A0092B-C50C-407E-A947-70E740481C1C}">
                <a14:useLocalDpi xmlns:a14="http://schemas.microsoft.com/office/drawing/2010/main" val="0"/>
              </a:ext>
            </a:extLst>
          </a:blip>
          <a:srcRect t="10290" r="-1" b="93"/>
          <a:stretch/>
        </p:blipFill>
        <p:spPr bwMode="auto">
          <a:xfrm>
            <a:off x="1043825" y="1206372"/>
            <a:ext cx="6394076" cy="4292060"/>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8" name="Rectangle 7"/>
          <p:cNvSpPr/>
          <p:nvPr/>
        </p:nvSpPr>
        <p:spPr>
          <a:xfrm>
            <a:off x="7437901" y="2950363"/>
            <a:ext cx="4051554" cy="2431435"/>
          </a:xfrm>
          <a:prstGeom prst="rect">
            <a:avLst/>
          </a:prstGeom>
        </p:spPr>
        <p:txBody>
          <a:bodyPr wrap="square">
            <a:spAutoFit/>
          </a:bodyPr>
          <a:lstStyle/>
          <a:p>
            <a:pPr defTabSz="457200">
              <a:defRPr/>
            </a:pPr>
            <a:r>
              <a:rPr kumimoji="0" lang="en-US" sz="3200" b="1" i="0" u="none" strike="noStrike" kern="1200" cap="none" spc="0" normalizeH="0" baseline="0" noProof="0" dirty="0">
                <a:ln>
                  <a:noFill/>
                </a:ln>
                <a:solidFill>
                  <a:srgbClr val="0072BD"/>
                </a:solidFill>
                <a:effectLst/>
                <a:uLnTx/>
                <a:uFillTx/>
                <a:latin typeface="Avenir Book"/>
                <a:ea typeface="+mn-ea"/>
                <a:cs typeface="+mn-cs"/>
              </a:rPr>
              <a:t>Closing practice  </a:t>
            </a:r>
            <a:br>
              <a:rPr kumimoji="0" lang="en-US" sz="2400" b="1" i="0" u="none" strike="noStrike" kern="1200" cap="none" spc="0" normalizeH="0" baseline="0" noProof="0" dirty="0">
                <a:ln>
                  <a:noFill/>
                </a:ln>
                <a:solidFill>
                  <a:prstClr val="black">
                    <a:lumMod val="50000"/>
                    <a:lumOff val="50000"/>
                  </a:prstClr>
                </a:solidFill>
                <a:effectLst/>
                <a:uLnTx/>
                <a:uFillTx/>
                <a:latin typeface="Avenir Book"/>
                <a:ea typeface="+mn-ea"/>
                <a:cs typeface="+mn-cs"/>
              </a:rPr>
            </a:br>
            <a:br>
              <a:rPr kumimoji="0" lang="en-US" sz="2400" b="1" i="0" u="none" strike="noStrike" kern="1200" cap="none" spc="0" normalizeH="0" baseline="0" noProof="0" dirty="0">
                <a:ln>
                  <a:noFill/>
                </a:ln>
                <a:solidFill>
                  <a:prstClr val="black">
                    <a:lumMod val="50000"/>
                    <a:lumOff val="50000"/>
                  </a:prstClr>
                </a:solidFill>
                <a:effectLst/>
                <a:uLnTx/>
                <a:uFillTx/>
                <a:latin typeface="Avenir Book"/>
                <a:ea typeface="+mn-ea"/>
                <a:cs typeface="+mn-cs"/>
              </a:rPr>
            </a:br>
            <a:r>
              <a:rPr kumimoji="0" lang="en-US" sz="2400" b="1" i="1" u="none" strike="noStrike" kern="1200" cap="none" spc="0" normalizeH="0" baseline="0" noProof="0" dirty="0">
                <a:ln>
                  <a:noFill/>
                </a:ln>
                <a:effectLst/>
                <a:uLnTx/>
                <a:uFillTx/>
                <a:latin typeface="Avenir Book"/>
                <a:ea typeface="+mn-ea"/>
                <a:cs typeface="+mn-cs"/>
              </a:rPr>
              <a:t>“</a:t>
            </a:r>
            <a:r>
              <a:rPr lang="en-US" sz="2400" b="1" i="1" dirty="0">
                <a:latin typeface="Avenir Book"/>
              </a:rPr>
              <a:t>Love meditation </a:t>
            </a:r>
          </a:p>
          <a:p>
            <a:pPr defTabSz="457200">
              <a:defRPr/>
            </a:pPr>
            <a:r>
              <a:rPr lang="en-US" sz="2400" b="1" i="1" dirty="0">
                <a:latin typeface="Avenir Book"/>
              </a:rPr>
              <a:t>for your child”</a:t>
            </a:r>
            <a:endParaRPr lang="en-CA" sz="2400" b="1" i="1" dirty="0">
              <a:latin typeface="Avenir Book"/>
            </a:endParaRPr>
          </a:p>
          <a:p>
            <a:pPr marL="0" marR="0" lvl="0" indent="0" algn="l" defTabSz="457200" rtl="0" eaLnBrk="1" fontAlgn="auto" latinLnBrk="0" hangingPunct="1">
              <a:lnSpc>
                <a:spcPct val="100000"/>
              </a:lnSpc>
              <a:spcBef>
                <a:spcPts val="0"/>
              </a:spcBef>
              <a:spcAft>
                <a:spcPts val="0"/>
              </a:spcAft>
              <a:buClrTx/>
              <a:buSzTx/>
              <a:buFontTx/>
              <a:buNone/>
              <a:tabLst/>
              <a:defRPr/>
            </a:pPr>
            <a:br>
              <a:rPr kumimoji="0" lang="en-US" sz="2400" b="1" i="0" u="none" strike="noStrike" kern="1200" cap="none" spc="0" normalizeH="0" baseline="0" noProof="0" dirty="0">
                <a:ln>
                  <a:noFill/>
                </a:ln>
                <a:solidFill>
                  <a:prstClr val="black">
                    <a:lumMod val="50000"/>
                    <a:lumOff val="50000"/>
                  </a:prstClr>
                </a:solidFill>
                <a:effectLst/>
                <a:uLnTx/>
                <a:uFillTx/>
                <a:latin typeface="Avenir Book"/>
                <a:ea typeface="+mn-ea"/>
                <a:cs typeface="+mn-cs"/>
              </a:rPr>
            </a:br>
            <a:endParaRPr kumimoji="0" lang="en-CA" sz="2400" b="0" i="0" u="none" strike="noStrike" kern="1200" cap="none" spc="0" normalizeH="0" baseline="0" noProof="0" dirty="0">
              <a:ln>
                <a:noFill/>
              </a:ln>
              <a:solidFill>
                <a:prstClr val="black">
                  <a:lumMod val="50000"/>
                  <a:lumOff val="50000"/>
                </a:prstClr>
              </a:solidFill>
              <a:effectLst/>
              <a:uLnTx/>
              <a:uFillTx/>
              <a:latin typeface="Avenir Book"/>
              <a:ea typeface="+mn-ea"/>
              <a:cs typeface="+mn-cs"/>
            </a:endParaRPr>
          </a:p>
        </p:txBody>
      </p:sp>
    </p:spTree>
    <p:extLst>
      <p:ext uri="{BB962C8B-B14F-4D97-AF65-F5344CB8AC3E}">
        <p14:creationId xmlns:p14="http://schemas.microsoft.com/office/powerpoint/2010/main" val="303921367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ADB309-CB5A-EB58-6589-20091CBDAB57}"/>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7BDEC8CB-6B0D-AD00-F062-31FAC8898B0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7061A470-FF92-4765-FEB3-B4BCC8A5D4F2}"/>
              </a:ext>
            </a:extLst>
          </p:cNvPr>
          <p:cNvSpPr txBox="1"/>
          <p:nvPr/>
        </p:nvSpPr>
        <p:spPr>
          <a:xfrm>
            <a:off x="7851649" y="-557784"/>
            <a:ext cx="184731" cy="369332"/>
          </a:xfrm>
          <a:prstGeom prst="rect">
            <a:avLst/>
          </a:prstGeom>
          <a:noFill/>
        </p:spPr>
        <p:txBody>
          <a:bodyPr wrap="none" rtlCol="0">
            <a:spAutoFit/>
          </a:bodyPr>
          <a:lstStyle/>
          <a:p>
            <a:endParaRPr lang="en-US" dirty="0"/>
          </a:p>
        </p:txBody>
      </p:sp>
      <p:pic>
        <p:nvPicPr>
          <p:cNvPr id="2" name="Picture 1">
            <a:extLst>
              <a:ext uri="{FF2B5EF4-FFF2-40B4-BE49-F238E27FC236}">
                <a16:creationId xmlns:a16="http://schemas.microsoft.com/office/drawing/2014/main" id="{211E4FF5-1E34-DAF7-87F8-2624DB2667A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02636" y="5376316"/>
            <a:ext cx="2450164" cy="971653"/>
          </a:xfrm>
          <a:prstGeom prst="rect">
            <a:avLst/>
          </a:prstGeom>
        </p:spPr>
      </p:pic>
      <p:pic>
        <p:nvPicPr>
          <p:cNvPr id="11" name="Picture 10">
            <a:extLst>
              <a:ext uri="{FF2B5EF4-FFF2-40B4-BE49-F238E27FC236}">
                <a16:creationId xmlns:a16="http://schemas.microsoft.com/office/drawing/2014/main" id="{C8403B0F-903B-A849-29B3-616544ED9DE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607040" y="4398515"/>
            <a:ext cx="2280680" cy="2266497"/>
          </a:xfrm>
          <a:prstGeom prst="rect">
            <a:avLst/>
          </a:prstGeom>
        </p:spPr>
      </p:pic>
      <p:sp>
        <p:nvSpPr>
          <p:cNvPr id="7" name="TextBox 6">
            <a:extLst>
              <a:ext uri="{FF2B5EF4-FFF2-40B4-BE49-F238E27FC236}">
                <a16:creationId xmlns:a16="http://schemas.microsoft.com/office/drawing/2014/main" id="{2A106751-05F7-16A2-0184-ECEE58BD3785}"/>
              </a:ext>
            </a:extLst>
          </p:cNvPr>
          <p:cNvSpPr txBox="1"/>
          <p:nvPr/>
        </p:nvSpPr>
        <p:spPr>
          <a:xfrm>
            <a:off x="843204" y="0"/>
            <a:ext cx="10505592" cy="5970865"/>
          </a:xfrm>
          <a:prstGeom prst="rect">
            <a:avLst/>
          </a:prstGeom>
          <a:noFill/>
        </p:spPr>
        <p:txBody>
          <a:bodyPr wrap="square" rtlCol="0">
            <a:spAutoFit/>
          </a:bodyPr>
          <a:lstStyle/>
          <a:p>
            <a:pPr lvl="0" algn="ctr" defTabSz="914400">
              <a:defRPr/>
            </a:pPr>
            <a:endParaRPr lang="en-US" sz="2800" b="1" dirty="0">
              <a:solidFill>
                <a:srgbClr val="0072BD"/>
              </a:solidFill>
              <a:latin typeface="Avenir Book" panose="02000503020000020003"/>
            </a:endParaRPr>
          </a:p>
          <a:p>
            <a:pPr lvl="0" algn="ctr" defTabSz="914400">
              <a:defRPr/>
            </a:pPr>
            <a:r>
              <a:rPr lang="en-US" sz="2800" b="1" dirty="0">
                <a:solidFill>
                  <a:srgbClr val="0072BD"/>
                </a:solidFill>
                <a:latin typeface="Avenir Book" panose="02000503020000020003"/>
              </a:rPr>
              <a:t>PROGRAMS THROUGH BC CHILDREN’S HOSPITAL AND BC CHILDREN’S HOSPITAL CENTRE FOR MINDFULNESS</a:t>
            </a:r>
          </a:p>
          <a:p>
            <a:pPr lvl="0" algn="ctr" defTabSz="914400">
              <a:defRPr/>
            </a:pPr>
            <a:endParaRPr lang="en-US" sz="2800" b="1" dirty="0">
              <a:solidFill>
                <a:srgbClr val="0072BD"/>
              </a:solidFill>
              <a:latin typeface="Avenir Book" panose="02000503020000020003"/>
            </a:endParaRPr>
          </a:p>
          <a:p>
            <a:pPr lvl="0" defTabSz="914400">
              <a:defRPr/>
            </a:pPr>
            <a:r>
              <a:rPr lang="en-US" sz="2400" b="1" dirty="0">
                <a:solidFill>
                  <a:srgbClr val="0072BD"/>
                </a:solidFill>
                <a:latin typeface="Avenir Book" panose="02000503020000020003"/>
              </a:rPr>
              <a:t>1. M</a:t>
            </a:r>
            <a:r>
              <a:rPr lang="en-US" sz="2400" dirty="0">
                <a:solidFill>
                  <a:srgbClr val="0072BD"/>
                </a:solidFill>
                <a:latin typeface="Avenir Book" panose="02000503020000020003"/>
              </a:rPr>
              <a:t>indful</a:t>
            </a:r>
            <a:r>
              <a:rPr lang="en-US" sz="2400" b="1" dirty="0">
                <a:solidFill>
                  <a:srgbClr val="0072BD"/>
                </a:solidFill>
                <a:latin typeface="Avenir Book" panose="02000503020000020003"/>
              </a:rPr>
              <a:t> A</a:t>
            </a:r>
            <a:r>
              <a:rPr lang="en-US" sz="2400" dirty="0">
                <a:solidFill>
                  <a:srgbClr val="0072BD"/>
                </a:solidFill>
                <a:latin typeface="Avenir Book" panose="02000503020000020003"/>
              </a:rPr>
              <a:t>wareness</a:t>
            </a:r>
            <a:r>
              <a:rPr lang="en-US" sz="2400" b="1" dirty="0">
                <a:solidFill>
                  <a:srgbClr val="0072BD"/>
                </a:solidFill>
                <a:latin typeface="Avenir Book" panose="02000503020000020003"/>
              </a:rPr>
              <a:t> </a:t>
            </a:r>
            <a:r>
              <a:rPr lang="en-US" sz="2400" dirty="0">
                <a:solidFill>
                  <a:srgbClr val="0072BD"/>
                </a:solidFill>
                <a:latin typeface="Avenir Book" panose="02000503020000020003"/>
              </a:rPr>
              <a:t>and</a:t>
            </a:r>
            <a:r>
              <a:rPr lang="en-US" sz="2400" b="1" dirty="0">
                <a:solidFill>
                  <a:srgbClr val="0072BD"/>
                </a:solidFill>
                <a:latin typeface="Avenir Book" panose="02000503020000020003"/>
              </a:rPr>
              <a:t> R</a:t>
            </a:r>
            <a:r>
              <a:rPr lang="en-US" sz="2400" dirty="0">
                <a:solidFill>
                  <a:srgbClr val="0072BD"/>
                </a:solidFill>
                <a:latin typeface="Avenir Book" panose="02000503020000020003"/>
              </a:rPr>
              <a:t>esilience</a:t>
            </a:r>
            <a:r>
              <a:rPr lang="en-US" sz="2400" b="1" dirty="0">
                <a:solidFill>
                  <a:srgbClr val="0072BD"/>
                </a:solidFill>
                <a:latin typeface="Avenir Book" panose="02000503020000020003"/>
              </a:rPr>
              <a:t> S</a:t>
            </a:r>
            <a:r>
              <a:rPr lang="en-US" sz="2400" dirty="0">
                <a:solidFill>
                  <a:srgbClr val="0072BD"/>
                </a:solidFill>
                <a:latin typeface="Avenir Book" panose="02000503020000020003"/>
              </a:rPr>
              <a:t>kills</a:t>
            </a:r>
            <a:r>
              <a:rPr lang="en-US" sz="2400" b="1" dirty="0">
                <a:solidFill>
                  <a:srgbClr val="0072BD"/>
                </a:solidFill>
                <a:latin typeface="Avenir Book" panose="02000503020000020003"/>
              </a:rPr>
              <a:t> </a:t>
            </a:r>
            <a:r>
              <a:rPr lang="en-US" sz="2400" dirty="0">
                <a:solidFill>
                  <a:srgbClr val="0072BD"/>
                </a:solidFill>
                <a:latin typeface="Avenir Book" panose="02000503020000020003"/>
              </a:rPr>
              <a:t>for </a:t>
            </a:r>
            <a:r>
              <a:rPr lang="en-US" sz="2400" b="1" dirty="0">
                <a:solidFill>
                  <a:srgbClr val="0072BD"/>
                </a:solidFill>
                <a:latin typeface="Avenir Book" panose="02000503020000020003"/>
              </a:rPr>
              <a:t>Adolescents (MARS-A)</a:t>
            </a:r>
          </a:p>
          <a:p>
            <a:pPr lvl="0" defTabSz="914400">
              <a:defRPr/>
            </a:pPr>
            <a:r>
              <a:rPr lang="en-US" sz="2400" dirty="0">
                <a:solidFill>
                  <a:srgbClr val="0072BD"/>
                </a:solidFill>
                <a:latin typeface="Avenir Book" panose="02000503020000020003"/>
              </a:rPr>
              <a:t>Eight-week mindfulness course for adolescents struggling with psychological distress</a:t>
            </a:r>
          </a:p>
          <a:p>
            <a:pPr lvl="0" defTabSz="914400">
              <a:defRPr/>
            </a:pPr>
            <a:r>
              <a:rPr lang="en-US" sz="2400" dirty="0">
                <a:solidFill>
                  <a:srgbClr val="0072BD"/>
                </a:solidFill>
                <a:latin typeface="Avenir Book" panose="02000503020000020003"/>
              </a:rPr>
              <a:t>	-Referral by health care professional</a:t>
            </a:r>
          </a:p>
          <a:p>
            <a:pPr lvl="0" defTabSz="914400">
              <a:defRPr/>
            </a:pPr>
            <a:endParaRPr lang="en-US" sz="2400" i="1" dirty="0">
              <a:solidFill>
                <a:srgbClr val="0072BD"/>
              </a:solidFill>
              <a:latin typeface="Avenir Book" panose="02000503020000020003"/>
            </a:endParaRPr>
          </a:p>
          <a:p>
            <a:pPr>
              <a:defRPr/>
            </a:pPr>
            <a:r>
              <a:rPr lang="en-US" sz="2400" b="1" dirty="0">
                <a:solidFill>
                  <a:srgbClr val="0072BD"/>
                </a:solidFill>
                <a:latin typeface="Avenir Book" panose="02000503020000020003"/>
              </a:rPr>
              <a:t>2. M</a:t>
            </a:r>
            <a:r>
              <a:rPr lang="en-US" sz="2400" dirty="0">
                <a:solidFill>
                  <a:srgbClr val="0072BD"/>
                </a:solidFill>
                <a:latin typeface="Avenir Book"/>
              </a:rPr>
              <a:t>indful</a:t>
            </a:r>
            <a:r>
              <a:rPr lang="en-US" sz="2400" b="1" dirty="0">
                <a:solidFill>
                  <a:srgbClr val="0072BD"/>
                </a:solidFill>
                <a:latin typeface="Avenir Book"/>
              </a:rPr>
              <a:t> A</a:t>
            </a:r>
            <a:r>
              <a:rPr lang="en-US" sz="2400" dirty="0">
                <a:solidFill>
                  <a:srgbClr val="0072BD"/>
                </a:solidFill>
                <a:latin typeface="Avenir Book"/>
              </a:rPr>
              <a:t>wareness</a:t>
            </a:r>
            <a:r>
              <a:rPr lang="en-US" sz="2400" b="1" dirty="0">
                <a:solidFill>
                  <a:srgbClr val="0072BD"/>
                </a:solidFill>
                <a:latin typeface="Avenir Book"/>
              </a:rPr>
              <a:t> </a:t>
            </a:r>
            <a:r>
              <a:rPr lang="en-US" sz="2400" dirty="0">
                <a:solidFill>
                  <a:srgbClr val="0072BD"/>
                </a:solidFill>
                <a:latin typeface="Avenir Book"/>
              </a:rPr>
              <a:t>and</a:t>
            </a:r>
            <a:r>
              <a:rPr lang="en-US" sz="2400" b="1" dirty="0">
                <a:solidFill>
                  <a:srgbClr val="0072BD"/>
                </a:solidFill>
                <a:latin typeface="Avenir Book"/>
              </a:rPr>
              <a:t> R</a:t>
            </a:r>
            <a:r>
              <a:rPr lang="en-US" sz="2400" dirty="0">
                <a:solidFill>
                  <a:srgbClr val="0072BD"/>
                </a:solidFill>
                <a:latin typeface="Avenir Book"/>
              </a:rPr>
              <a:t>esilience</a:t>
            </a:r>
            <a:r>
              <a:rPr lang="en-US" sz="2400" b="1" dirty="0">
                <a:solidFill>
                  <a:srgbClr val="0072BD"/>
                </a:solidFill>
                <a:latin typeface="Avenir Book"/>
              </a:rPr>
              <a:t> S</a:t>
            </a:r>
            <a:r>
              <a:rPr lang="en-US" sz="2400" dirty="0">
                <a:solidFill>
                  <a:srgbClr val="0072BD"/>
                </a:solidFill>
                <a:latin typeface="Avenir Book"/>
              </a:rPr>
              <a:t>kills</a:t>
            </a:r>
            <a:r>
              <a:rPr lang="en-US" sz="2400" b="1" dirty="0">
                <a:solidFill>
                  <a:srgbClr val="0072BD"/>
                </a:solidFill>
                <a:latin typeface="Avenir Book"/>
              </a:rPr>
              <a:t> </a:t>
            </a:r>
            <a:r>
              <a:rPr lang="en-US" sz="2400" dirty="0">
                <a:solidFill>
                  <a:srgbClr val="0072BD"/>
                </a:solidFill>
                <a:latin typeface="Avenir Book"/>
              </a:rPr>
              <a:t>for </a:t>
            </a:r>
            <a:r>
              <a:rPr lang="en-US" sz="2400" b="1" dirty="0">
                <a:solidFill>
                  <a:srgbClr val="0072BD"/>
                </a:solidFill>
                <a:latin typeface="Avenir Book"/>
              </a:rPr>
              <a:t>P</a:t>
            </a:r>
            <a:r>
              <a:rPr lang="en-US" sz="2400" dirty="0">
                <a:solidFill>
                  <a:srgbClr val="0072BD"/>
                </a:solidFill>
                <a:latin typeface="Avenir Book"/>
              </a:rPr>
              <a:t>arents/</a:t>
            </a:r>
            <a:r>
              <a:rPr lang="en-US" sz="2400" b="1" dirty="0">
                <a:solidFill>
                  <a:srgbClr val="0072BD"/>
                </a:solidFill>
                <a:latin typeface="Avenir Book"/>
              </a:rPr>
              <a:t>C</a:t>
            </a:r>
            <a:r>
              <a:rPr lang="en-US" sz="2400" dirty="0">
                <a:solidFill>
                  <a:srgbClr val="0072BD"/>
                </a:solidFill>
                <a:latin typeface="Avenir Book"/>
              </a:rPr>
              <a:t>aregivers </a:t>
            </a:r>
            <a:r>
              <a:rPr lang="en-US" sz="2400" b="1" dirty="0">
                <a:solidFill>
                  <a:srgbClr val="0072BD"/>
                </a:solidFill>
                <a:latin typeface="Avenir Book"/>
              </a:rPr>
              <a:t>(MARS-PC)</a:t>
            </a:r>
          </a:p>
          <a:p>
            <a:pPr lvl="0">
              <a:defRPr/>
            </a:pPr>
            <a:r>
              <a:rPr lang="en-US" sz="2400" dirty="0">
                <a:solidFill>
                  <a:srgbClr val="0072BD"/>
                </a:solidFill>
                <a:latin typeface="Avenir Book"/>
              </a:rPr>
              <a:t>Six-week mindfulness course * </a:t>
            </a:r>
            <a:r>
              <a:rPr lang="en-US" sz="2400" u="sng" dirty="0">
                <a:solidFill>
                  <a:srgbClr val="0072BD"/>
                </a:solidFill>
                <a:latin typeface="Avenir Book"/>
              </a:rPr>
              <a:t>for caregivers whose children are receiving support through BC Children’s Hospital*</a:t>
            </a:r>
          </a:p>
          <a:p>
            <a:pPr lvl="0">
              <a:defRPr/>
            </a:pPr>
            <a:r>
              <a:rPr lang="en-US" sz="2400" dirty="0">
                <a:solidFill>
                  <a:srgbClr val="0072BD"/>
                </a:solidFill>
                <a:latin typeface="Avenir Book"/>
              </a:rPr>
              <a:t>	-Referral by BC Children’s Hospital MARS-PC Ambassador </a:t>
            </a:r>
          </a:p>
          <a:p>
            <a:pPr lvl="0">
              <a:defRPr/>
            </a:pPr>
            <a:endParaRPr lang="en-US" sz="2400" b="1" dirty="0">
              <a:solidFill>
                <a:srgbClr val="0072BD"/>
              </a:solidFill>
              <a:latin typeface="Avenir Book" panose="02000503020000020003"/>
            </a:endParaRPr>
          </a:p>
          <a:p>
            <a:pPr lvl="0" defTabSz="914400">
              <a:defRPr/>
            </a:pPr>
            <a:endParaRPr lang="en-US" sz="2400" b="1" dirty="0">
              <a:solidFill>
                <a:srgbClr val="0072BD"/>
              </a:solidFill>
              <a:latin typeface="Avenir Book" panose="02000503020000020003"/>
            </a:endParaRPr>
          </a:p>
          <a:p>
            <a:pPr lvl="0" algn="ctr" defTabSz="914400">
              <a:defRPr/>
            </a:pPr>
            <a:endParaRPr lang="en-US" sz="1200" b="1" i="1" dirty="0">
              <a:solidFill>
                <a:srgbClr val="000000"/>
              </a:solidFill>
            </a:endParaRPr>
          </a:p>
          <a:p>
            <a:endParaRPr lang="en-CA" dirty="0"/>
          </a:p>
        </p:txBody>
      </p:sp>
      <p:sp>
        <p:nvSpPr>
          <p:cNvPr id="10" name="Rectangle 9">
            <a:extLst>
              <a:ext uri="{FF2B5EF4-FFF2-40B4-BE49-F238E27FC236}">
                <a16:creationId xmlns:a16="http://schemas.microsoft.com/office/drawing/2014/main" id="{613CE425-4303-628F-E139-E1BB5D4E69A2}"/>
              </a:ext>
            </a:extLst>
          </p:cNvPr>
          <p:cNvSpPr/>
          <p:nvPr/>
        </p:nvSpPr>
        <p:spPr>
          <a:xfrm>
            <a:off x="2849537" y="3923150"/>
            <a:ext cx="6118663" cy="830997"/>
          </a:xfrm>
          <a:prstGeom prst="rect">
            <a:avLst/>
          </a:prstGeom>
        </p:spPr>
        <p:txBody>
          <a:bodyPr wrap="square">
            <a:spAutoFit/>
          </a:bodyPr>
          <a:lstStyle/>
          <a:p>
            <a:pPr lvl="0" algn="ctr" defTabSz="914400">
              <a:defRPr/>
            </a:pPr>
            <a:endParaRPr lang="en-US" sz="2400" b="1" i="1" dirty="0">
              <a:solidFill>
                <a:srgbClr val="0072BD"/>
              </a:solidFill>
              <a:latin typeface="Avenir Book"/>
            </a:endParaRPr>
          </a:p>
          <a:p>
            <a:pPr algn="ctr">
              <a:defRPr/>
            </a:pPr>
            <a:r>
              <a:rPr lang="en-US" sz="2400" b="1" i="1" dirty="0">
                <a:solidFill>
                  <a:srgbClr val="0072BD"/>
                </a:solidFill>
                <a:latin typeface="Avenir Book"/>
              </a:rPr>
              <a:t> </a:t>
            </a:r>
          </a:p>
        </p:txBody>
      </p:sp>
    </p:spTree>
    <p:extLst>
      <p:ext uri="{BB962C8B-B14F-4D97-AF65-F5344CB8AC3E}">
        <p14:creationId xmlns:p14="http://schemas.microsoft.com/office/powerpoint/2010/main" val="328471459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669235" y="203552"/>
            <a:ext cx="790031" cy="785118"/>
          </a:xfrm>
          <a:prstGeom prst="rect">
            <a:avLst/>
          </a:prstGeom>
        </p:spPr>
      </p:pic>
      <p:sp>
        <p:nvSpPr>
          <p:cNvPr id="2" name="Rectangle 1"/>
          <p:cNvSpPr/>
          <p:nvPr/>
        </p:nvSpPr>
        <p:spPr>
          <a:xfrm>
            <a:off x="551911" y="176883"/>
            <a:ext cx="2099421" cy="584775"/>
          </a:xfrm>
          <a:prstGeom prst="rect">
            <a:avLst/>
          </a:prstGeom>
        </p:spPr>
        <p:txBody>
          <a:bodyPr wrap="none">
            <a:spAutoFit/>
          </a:bodyPr>
          <a:lstStyle/>
          <a:p>
            <a:pPr lvl="0"/>
            <a:r>
              <a:rPr lang="en-US" sz="3200" b="1" dirty="0">
                <a:solidFill>
                  <a:srgbClr val="0072BD"/>
                </a:solidFill>
                <a:latin typeface="Avenir Book" charset="0"/>
                <a:ea typeface="Avenir Book" charset="0"/>
                <a:cs typeface="Avenir Book" charset="0"/>
              </a:rPr>
              <a:t>Thank you </a:t>
            </a:r>
            <a:endParaRPr lang="en-US" sz="3200" b="1" dirty="0">
              <a:solidFill>
                <a:srgbClr val="0072BD"/>
              </a:solidFill>
              <a:latin typeface="Avenir Heavy" charset="0"/>
              <a:ea typeface="Avenir Heavy" charset="0"/>
              <a:cs typeface="Avenir Heavy" charset="0"/>
            </a:endParaRPr>
          </a:p>
        </p:txBody>
      </p:sp>
      <p:pic>
        <p:nvPicPr>
          <p:cNvPr id="8" name="Picture 7" descr="A picture containing tree, outdoor, grass, plant&#10;&#10;Description automatically generated">
            <a:extLst>
              <a:ext uri="{FF2B5EF4-FFF2-40B4-BE49-F238E27FC236}">
                <a16:creationId xmlns:a16="http://schemas.microsoft.com/office/drawing/2014/main" id="{F2F7CA3A-DB02-8048-B0B7-08B67472A58B}"/>
              </a:ext>
            </a:extLst>
          </p:cNvPr>
          <p:cNvPicPr>
            <a:picLocks noChangeAspect="1"/>
          </p:cNvPicPr>
          <p:nvPr/>
        </p:nvPicPr>
        <p:blipFill rotWithShape="1">
          <a:blip r:embed="rId5"/>
          <a:srcRect t="17331" b="40482"/>
          <a:stretch/>
        </p:blipFill>
        <p:spPr>
          <a:xfrm>
            <a:off x="939802" y="938541"/>
            <a:ext cx="6528085" cy="3672043"/>
          </a:xfrm>
          <a:prstGeom prst="rect">
            <a:avLst/>
          </a:prstGeom>
          <a:effectLst>
            <a:softEdge rad="127000"/>
          </a:effectLst>
        </p:spPr>
      </p:pic>
      <p:sp>
        <p:nvSpPr>
          <p:cNvPr id="4" name="TextBox 3">
            <a:extLst>
              <a:ext uri="{FF2B5EF4-FFF2-40B4-BE49-F238E27FC236}">
                <a16:creationId xmlns:a16="http://schemas.microsoft.com/office/drawing/2014/main" id="{A632F7E2-A5F6-D26C-AD40-7BB0211FEFE5}"/>
              </a:ext>
            </a:extLst>
          </p:cNvPr>
          <p:cNvSpPr txBox="1"/>
          <p:nvPr/>
        </p:nvSpPr>
        <p:spPr>
          <a:xfrm>
            <a:off x="939802" y="4995628"/>
            <a:ext cx="7984274" cy="1477328"/>
          </a:xfrm>
          <a:prstGeom prst="rect">
            <a:avLst/>
          </a:prstGeom>
          <a:noFill/>
        </p:spPr>
        <p:txBody>
          <a:bodyPr wrap="square">
            <a:spAutoFit/>
          </a:bodyPr>
          <a:lstStyle/>
          <a:p>
            <a:pPr marL="0" indent="0" eaLnBrk="1" hangingPunct="1">
              <a:buNone/>
              <a:defRPr/>
            </a:pPr>
            <a:r>
              <a:rPr lang="en-US" altLang="en-US" sz="1800" dirty="0">
                <a:latin typeface="Avenir Book" panose="02000503020000020003" pitchFamily="2" charset="0"/>
              </a:rPr>
              <a:t>Mindful approach to parenting and caregiving:  </a:t>
            </a:r>
          </a:p>
          <a:p>
            <a:pPr marL="0" indent="0" eaLnBrk="1" hangingPunct="1">
              <a:buNone/>
              <a:defRPr/>
            </a:pPr>
            <a:r>
              <a:rPr lang="en-US" altLang="en-US" sz="1800" dirty="0">
                <a:latin typeface="Avenir Book" panose="02000503020000020003" pitchFamily="2" charset="0"/>
                <a:hlinkClick r:id="rId6"/>
              </a:rPr>
              <a:t>https://keltymentalhealth.ca/mindful-approach-parenting-caregiving</a:t>
            </a:r>
            <a:endParaRPr lang="en-US" altLang="en-US" sz="1800" dirty="0">
              <a:latin typeface="Avenir Book" panose="02000503020000020003" pitchFamily="2" charset="0"/>
            </a:endParaRPr>
          </a:p>
          <a:p>
            <a:pPr marL="0" indent="0" eaLnBrk="1" hangingPunct="1">
              <a:buNone/>
              <a:defRPr/>
            </a:pPr>
            <a:endParaRPr lang="en-US" altLang="en-US" sz="1800" dirty="0">
              <a:latin typeface="Avenir Book" panose="02000503020000020003" pitchFamily="2" charset="0"/>
            </a:endParaRPr>
          </a:p>
          <a:p>
            <a:pPr marL="0" indent="0" eaLnBrk="1" hangingPunct="1">
              <a:buNone/>
              <a:defRPr/>
            </a:pPr>
            <a:r>
              <a:rPr lang="en-US" altLang="en-US" sz="1800" dirty="0">
                <a:latin typeface="Avenir Book" panose="02000503020000020003" pitchFamily="2" charset="0"/>
              </a:rPr>
              <a:t>BC Children’s Hospital Centre for Mindfulness: </a:t>
            </a:r>
          </a:p>
          <a:p>
            <a:pPr marL="0" indent="0" eaLnBrk="1" hangingPunct="1">
              <a:buNone/>
              <a:defRPr/>
            </a:pPr>
            <a:r>
              <a:rPr lang="en-US" altLang="en-US" sz="1800" dirty="0">
                <a:latin typeface="Avenir Book" panose="02000503020000020003" pitchFamily="2" charset="0"/>
                <a:hlinkClick r:id="rId7"/>
              </a:rPr>
              <a:t>https://keltymentalhealth.ca/centre-mindfulness</a:t>
            </a:r>
            <a:endParaRPr lang="en-US" altLang="en-US" sz="1800" dirty="0">
              <a:latin typeface="Avenir Book" panose="02000503020000020003" pitchFamily="2" charset="0"/>
            </a:endParaRPr>
          </a:p>
        </p:txBody>
      </p:sp>
      <p:pic>
        <p:nvPicPr>
          <p:cNvPr id="6" name="Picture 2" descr="Breathr App">
            <a:extLst>
              <a:ext uri="{FF2B5EF4-FFF2-40B4-BE49-F238E27FC236}">
                <a16:creationId xmlns:a16="http://schemas.microsoft.com/office/drawing/2014/main" id="{4AE6E704-03A9-8979-39D3-374C245E4586}"/>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434940" y="2042281"/>
            <a:ext cx="3234295" cy="2440551"/>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descr="A qr code on a white background&#10;&#10;Description automatically generated">
            <a:extLst>
              <a:ext uri="{FF2B5EF4-FFF2-40B4-BE49-F238E27FC236}">
                <a16:creationId xmlns:a16="http://schemas.microsoft.com/office/drawing/2014/main" id="{C69183C1-3FDD-9537-FF34-49FEB0C3DED7}"/>
              </a:ext>
            </a:extLst>
          </p:cNvPr>
          <p:cNvPicPr>
            <a:picLocks noChangeAspect="1"/>
          </p:cNvPicPr>
          <p:nvPr/>
        </p:nvPicPr>
        <p:blipFill>
          <a:blip r:embed="rId9"/>
          <a:stretch>
            <a:fillRect/>
          </a:stretch>
        </p:blipFill>
        <p:spPr>
          <a:xfrm>
            <a:off x="8205337" y="5734292"/>
            <a:ext cx="1023396" cy="1023396"/>
          </a:xfrm>
          <a:prstGeom prst="rect">
            <a:avLst/>
          </a:prstGeom>
        </p:spPr>
      </p:pic>
      <p:pic>
        <p:nvPicPr>
          <p:cNvPr id="3" name="Picture 2" descr="Mindful Parenting For Adhd - By Mark Bertin (paperback) : Target">
            <a:extLst>
              <a:ext uri="{FF2B5EF4-FFF2-40B4-BE49-F238E27FC236}">
                <a16:creationId xmlns:a16="http://schemas.microsoft.com/office/drawing/2014/main" id="{E30A700D-D497-4470-6F2C-513DD48C1359}"/>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0335986" y="1367077"/>
            <a:ext cx="1591416" cy="15914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3676082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1564</TotalTime>
  <Words>3331</Words>
  <Application>Microsoft Office PowerPoint</Application>
  <PresentationFormat>Widescreen</PresentationFormat>
  <Paragraphs>390</Paragraphs>
  <Slides>27</Slides>
  <Notes>27</Notes>
  <HiddenSlides>0</HiddenSlides>
  <MMClips>0</MMClips>
  <ScaleCrop>false</ScaleCrop>
  <HeadingPairs>
    <vt:vector size="4" baseType="variant">
      <vt:variant>
        <vt:lpstr>Theme</vt:lpstr>
      </vt:variant>
      <vt:variant>
        <vt:i4>1</vt:i4>
      </vt:variant>
      <vt:variant>
        <vt:lpstr>Slide Titles</vt:lpstr>
      </vt:variant>
      <vt:variant>
        <vt:i4>27</vt:i4>
      </vt:variant>
    </vt:vector>
  </HeadingPairs>
  <TitlesOfParts>
    <vt:vector size="28"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Self-Compassion</vt:lpstr>
      <vt:lpstr>Taking care of ourselves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BC Clinical and Support Services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McDermid, Joanna [CWBC]</dc:creator>
  <cp:lastModifiedBy>McDermid, Joanna [CWBC]</cp:lastModifiedBy>
  <cp:revision>10</cp:revision>
  <cp:lastPrinted>2025-11-05T05:19:47Z</cp:lastPrinted>
  <dcterms:created xsi:type="dcterms:W3CDTF">2025-10-31T18:53:50Z</dcterms:created>
  <dcterms:modified xsi:type="dcterms:W3CDTF">2026-10-19T19:52:49Z</dcterms:modified>
</cp:coreProperties>
</file>