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ov" ContentType="video/quicktime"/>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708" r:id="rId1"/>
  </p:sldMasterIdLst>
  <p:notesMasterIdLst>
    <p:notesMasterId r:id="rId37"/>
  </p:notesMasterIdLst>
  <p:handoutMasterIdLst>
    <p:handoutMasterId r:id="rId38"/>
  </p:handoutMasterIdLst>
  <p:sldIdLst>
    <p:sldId id="256" r:id="rId2"/>
    <p:sldId id="348" r:id="rId3"/>
    <p:sldId id="416" r:id="rId4"/>
    <p:sldId id="452" r:id="rId5"/>
    <p:sldId id="415" r:id="rId6"/>
    <p:sldId id="453" r:id="rId7"/>
    <p:sldId id="356" r:id="rId8"/>
    <p:sldId id="394" r:id="rId9"/>
    <p:sldId id="384" r:id="rId10"/>
    <p:sldId id="278" r:id="rId11"/>
    <p:sldId id="417" r:id="rId12"/>
    <p:sldId id="444" r:id="rId13"/>
    <p:sldId id="423" r:id="rId14"/>
    <p:sldId id="379" r:id="rId15"/>
    <p:sldId id="445" r:id="rId16"/>
    <p:sldId id="274" r:id="rId17"/>
    <p:sldId id="424" r:id="rId18"/>
    <p:sldId id="324" r:id="rId19"/>
    <p:sldId id="455" r:id="rId20"/>
    <p:sldId id="281" r:id="rId21"/>
    <p:sldId id="318" r:id="rId22"/>
    <p:sldId id="450" r:id="rId23"/>
    <p:sldId id="405" r:id="rId24"/>
    <p:sldId id="346" r:id="rId25"/>
    <p:sldId id="296" r:id="rId26"/>
    <p:sldId id="429" r:id="rId27"/>
    <p:sldId id="408" r:id="rId28"/>
    <p:sldId id="437" r:id="rId29"/>
    <p:sldId id="435" r:id="rId30"/>
    <p:sldId id="291" r:id="rId31"/>
    <p:sldId id="422" r:id="rId32"/>
    <p:sldId id="454" r:id="rId33"/>
    <p:sldId id="442" r:id="rId34"/>
    <p:sldId id="441" r:id="rId35"/>
    <p:sldId id="456" r:id="rId36"/>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guide id="3" orient="horz" pos="3075" userDrawn="1">
          <p15:clr>
            <a:srgbClr val="A4A3A4"/>
          </p15:clr>
        </p15:guide>
        <p15:guide id="4" pos="2355"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99107"/>
    <a:srgbClr val="0000FF"/>
    <a:srgbClr val="0065B0"/>
    <a:srgbClr val="FA6306"/>
    <a:srgbClr val="990000"/>
    <a:srgbClr val="3333CC"/>
    <a:srgbClr val="0033CC"/>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62EA17-82C1-F36A-192F-9A18E08C0B31}" v="8" dt="2026-10-19T20:10:16.3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15" autoAdjust="0"/>
    <p:restoredTop sz="79772" autoAdjust="0"/>
  </p:normalViewPr>
  <p:slideViewPr>
    <p:cSldViewPr>
      <p:cViewPr varScale="1">
        <p:scale>
          <a:sx n="81" d="100"/>
          <a:sy n="81" d="100"/>
        </p:scale>
        <p:origin x="2304" y="78"/>
      </p:cViewPr>
      <p:guideLst>
        <p:guide orient="horz" pos="2160"/>
        <p:guide pos="2880"/>
      </p:guideLst>
    </p:cSldViewPr>
  </p:slideViewPr>
  <p:outlineViewPr>
    <p:cViewPr>
      <p:scale>
        <a:sx n="33" d="100"/>
        <a:sy n="33" d="100"/>
      </p:scale>
      <p:origin x="0" y="9102"/>
    </p:cViewPr>
  </p:outlineViewPr>
  <p:notesTextViewPr>
    <p:cViewPr>
      <p:scale>
        <a:sx n="100" d="100"/>
        <a:sy n="100" d="100"/>
      </p:scale>
      <p:origin x="0" y="0"/>
    </p:cViewPr>
  </p:notesTextViewPr>
  <p:sorterViewPr>
    <p:cViewPr>
      <p:scale>
        <a:sx n="90" d="100"/>
        <a:sy n="90" d="100"/>
      </p:scale>
      <p:origin x="0" y="0"/>
    </p:cViewPr>
  </p:sorterViewPr>
  <p:notesViewPr>
    <p:cSldViewPr>
      <p:cViewPr varScale="1">
        <p:scale>
          <a:sx n="87" d="100"/>
          <a:sy n="87" d="100"/>
        </p:scale>
        <p:origin x="-2484" y="-78"/>
      </p:cViewPr>
      <p:guideLst>
        <p:guide orient="horz" pos="3024"/>
        <p:guide pos="2304"/>
        <p:guide orient="horz" pos="3075"/>
        <p:guide pos="235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ylor-Philippin, Joerg [CWBC]" userId="S::joerg.taylorphilippi@cw.bc.ca::b06b7710-dca0-4a76-acdd-bc9aae20a5b5" providerId="AD" clId="Web-{2D62EA17-82C1-F36A-192F-9A18E08C0B31}"/>
    <pc:docChg chg="modSld">
      <pc:chgData name="Taylor-Philippin, Joerg [CWBC]" userId="S::joerg.taylorphilippi@cw.bc.ca::b06b7710-dca0-4a76-acdd-bc9aae20a5b5" providerId="AD" clId="Web-{2D62EA17-82C1-F36A-192F-9A18E08C0B31}" dt="2026-10-19T20:10:16.340" v="9" actId="20577"/>
      <pc:docMkLst>
        <pc:docMk/>
      </pc:docMkLst>
      <pc:sldChg chg="modSp">
        <pc:chgData name="Taylor-Philippin, Joerg [CWBC]" userId="S::joerg.taylorphilippi@cw.bc.ca::b06b7710-dca0-4a76-acdd-bc9aae20a5b5" providerId="AD" clId="Web-{2D62EA17-82C1-F36A-192F-9A18E08C0B31}" dt="2026-10-19T20:10:16.340" v="9" actId="20577"/>
        <pc:sldMkLst>
          <pc:docMk/>
          <pc:sldMk cId="0" sldId="256"/>
        </pc:sldMkLst>
        <pc:spChg chg="mod">
          <ac:chgData name="Taylor-Philippin, Joerg [CWBC]" userId="S::joerg.taylorphilippi@cw.bc.ca::b06b7710-dca0-4a76-acdd-bc9aae20a5b5" providerId="AD" clId="Web-{2D62EA17-82C1-F36A-192F-9A18E08C0B31}" dt="2026-10-19T20:10:16.340" v="9" actId="20577"/>
          <ac:spMkLst>
            <pc:docMk/>
            <pc:sldMk cId="0" sldId="256"/>
            <ac:spMk id="16387" creationId="{00000000-0000-0000-0000-000000000000}"/>
          </ac:spMkLst>
        </pc:spChg>
      </pc:sldChg>
    </pc:docChg>
  </pc:docChgLst>
</pc:chgInfo>
</file>

<file path=ppt/diagrams/_rels/data5.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svg"/><Relationship Id="rId1" Type="http://schemas.openxmlformats.org/officeDocument/2006/relationships/image" Target="../media/image15.svg"/><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svg"/><Relationship Id="rId1" Type="http://schemas.openxmlformats.org/officeDocument/2006/relationships/image" Target="../media/image15.svg"/><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6_2#1">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4AFF03-13E0-431F-AA00-5B1F222452ED}" type="doc">
      <dgm:prSet loTypeId="urn:microsoft.com/office/officeart/2005/8/layout/venn1" loCatId="relationship" qsTypeId="urn:microsoft.com/office/officeart/2005/8/quickstyle/simple1#1" qsCatId="simple" csTypeId="urn:microsoft.com/office/officeart/2005/8/colors/accent1_2#1" csCatId="accent1" phldr="1"/>
      <dgm:spPr/>
    </dgm:pt>
    <dgm:pt modelId="{B9C3AACE-FB82-4570-BB8A-0D1898DB4EBA}">
      <dgm:prSet phldrT="[Text]" custT="1"/>
      <dgm:spPr>
        <a:solidFill>
          <a:srgbClr val="7030A0">
            <a:alpha val="28000"/>
          </a:srgbClr>
        </a:solidFill>
      </dgm:spPr>
      <dgm:t>
        <a:bodyPr/>
        <a:lstStyle/>
        <a:p>
          <a:r>
            <a:rPr lang="en-US" sz="3200" b="1" dirty="0">
              <a:latin typeface="Abadi ExtraLight" panose="020F0502020204030204" pitchFamily="34" charset="0"/>
            </a:rPr>
            <a:t>Serotonin</a:t>
          </a:r>
          <a:r>
            <a:rPr lang="en-US" sz="2600" dirty="0">
              <a:latin typeface="Abadi ExtraLight" panose="020F0502020204030204" pitchFamily="34" charset="0"/>
            </a:rPr>
            <a:t>                Well-Being   Relaxation  Contentment       Eating   Sleep  </a:t>
          </a:r>
          <a:endParaRPr lang="en-CA" sz="2600" dirty="0">
            <a:latin typeface="Abadi ExtraLight" panose="020F0502020204030204" pitchFamily="34" charset="0"/>
          </a:endParaRPr>
        </a:p>
      </dgm:t>
    </dgm:pt>
    <dgm:pt modelId="{75C7F5BF-2648-4784-BC8B-D777C2D5F65B}" type="parTrans" cxnId="{5045A9DF-E2C8-44DC-810C-F21473306B26}">
      <dgm:prSet/>
      <dgm:spPr/>
      <dgm:t>
        <a:bodyPr/>
        <a:lstStyle/>
        <a:p>
          <a:endParaRPr lang="en-CA">
            <a:latin typeface="Abadi ExtraLight" panose="020F0502020204030204" pitchFamily="34" charset="0"/>
          </a:endParaRPr>
        </a:p>
      </dgm:t>
    </dgm:pt>
    <dgm:pt modelId="{C225B8F2-969B-4B53-85CA-186E6B46D28D}" type="sibTrans" cxnId="{5045A9DF-E2C8-44DC-810C-F21473306B26}">
      <dgm:prSet/>
      <dgm:spPr/>
      <dgm:t>
        <a:bodyPr/>
        <a:lstStyle/>
        <a:p>
          <a:endParaRPr lang="en-CA">
            <a:latin typeface="Abadi ExtraLight" panose="020F0502020204030204" pitchFamily="34" charset="0"/>
          </a:endParaRPr>
        </a:p>
      </dgm:t>
    </dgm:pt>
    <dgm:pt modelId="{81FBC101-10C4-46B8-8C65-1B8FDC2AA8BD}">
      <dgm:prSet phldrT="[Text]" custT="1"/>
      <dgm:spPr>
        <a:solidFill>
          <a:schemeClr val="accent4">
            <a:alpha val="46000"/>
          </a:schemeClr>
        </a:solidFill>
      </dgm:spPr>
      <dgm:t>
        <a:bodyPr/>
        <a:lstStyle/>
        <a:p>
          <a:r>
            <a:rPr lang="en-US" sz="3000" b="1" dirty="0">
              <a:latin typeface="Abadi ExtraLight" panose="020F0502020204030204" pitchFamily="34" charset="0"/>
            </a:rPr>
            <a:t>Norepinephrine</a:t>
          </a:r>
          <a:r>
            <a:rPr lang="en-US" sz="2600" b="1" dirty="0">
              <a:latin typeface="Abadi ExtraLight" panose="020F0502020204030204" pitchFamily="34" charset="0"/>
            </a:rPr>
            <a:t>    </a:t>
          </a:r>
          <a:r>
            <a:rPr lang="en-US" sz="2600" b="0" dirty="0">
              <a:latin typeface="Abadi ExtraLight" panose="020F0502020204030204" pitchFamily="34" charset="0"/>
            </a:rPr>
            <a:t> </a:t>
          </a:r>
          <a:r>
            <a:rPr lang="en-US" sz="2800" b="0" dirty="0">
              <a:latin typeface="Abadi ExtraLight" panose="020F0502020204030204" pitchFamily="34" charset="0"/>
            </a:rPr>
            <a:t> </a:t>
          </a:r>
          <a:r>
            <a:rPr lang="en-US" sz="2500" b="0" dirty="0">
              <a:latin typeface="Abadi ExtraLight" panose="020F0502020204030204" pitchFamily="34" charset="0"/>
            </a:rPr>
            <a:t>           </a:t>
          </a:r>
          <a:r>
            <a:rPr lang="en-US" sz="2500" dirty="0">
              <a:latin typeface="Abadi ExtraLight" panose="020F0502020204030204" pitchFamily="34" charset="0"/>
            </a:rPr>
            <a:t>Stress Response “Fight or Flight” Energy           Arousal</a:t>
          </a:r>
          <a:endParaRPr lang="en-CA" sz="2500" dirty="0">
            <a:latin typeface="Abadi ExtraLight" panose="020F0502020204030204" pitchFamily="34" charset="0"/>
          </a:endParaRPr>
        </a:p>
      </dgm:t>
    </dgm:pt>
    <dgm:pt modelId="{81A29899-3899-49D5-BD2B-E89F72C63C9D}" type="parTrans" cxnId="{B5A473E6-A112-4BDC-BB58-93C21956E603}">
      <dgm:prSet/>
      <dgm:spPr/>
      <dgm:t>
        <a:bodyPr/>
        <a:lstStyle/>
        <a:p>
          <a:endParaRPr lang="en-CA">
            <a:latin typeface="Abadi ExtraLight" panose="020F0502020204030204" pitchFamily="34" charset="0"/>
          </a:endParaRPr>
        </a:p>
      </dgm:t>
    </dgm:pt>
    <dgm:pt modelId="{BE4DC437-175A-482B-968A-D1EDE98B9E49}" type="sibTrans" cxnId="{B5A473E6-A112-4BDC-BB58-93C21956E603}">
      <dgm:prSet/>
      <dgm:spPr/>
      <dgm:t>
        <a:bodyPr/>
        <a:lstStyle/>
        <a:p>
          <a:endParaRPr lang="en-CA">
            <a:latin typeface="Abadi ExtraLight" panose="020F0502020204030204" pitchFamily="34" charset="0"/>
          </a:endParaRPr>
        </a:p>
      </dgm:t>
    </dgm:pt>
    <dgm:pt modelId="{BBE19AEE-CC8A-421A-A702-B4C74DAE7AD9}">
      <dgm:prSet phldrT="[Text]" custT="1"/>
      <dgm:spPr>
        <a:solidFill>
          <a:schemeClr val="accent1">
            <a:hueOff val="0"/>
            <a:satOff val="0"/>
            <a:lumOff val="0"/>
            <a:alpha val="35000"/>
          </a:schemeClr>
        </a:solidFill>
      </dgm:spPr>
      <dgm:t>
        <a:bodyPr/>
        <a:lstStyle/>
        <a:p>
          <a:r>
            <a:rPr lang="en-US" sz="3200" b="1" dirty="0">
              <a:latin typeface="Abadi ExtraLight" panose="020F0502020204030204" pitchFamily="34" charset="0"/>
            </a:rPr>
            <a:t>Dopamine</a:t>
          </a:r>
          <a:r>
            <a:rPr lang="en-US" sz="2600" dirty="0">
              <a:latin typeface="Abadi ExtraLight" panose="020F0502020204030204" pitchFamily="34" charset="0"/>
            </a:rPr>
            <a:t>  Alertness  Reward     Pleasure  Motivation    Drive</a:t>
          </a:r>
          <a:endParaRPr lang="en-CA" sz="2600" dirty="0">
            <a:latin typeface="Abadi ExtraLight" panose="020F0502020204030204" pitchFamily="34" charset="0"/>
          </a:endParaRPr>
        </a:p>
      </dgm:t>
    </dgm:pt>
    <dgm:pt modelId="{2E236BF6-BEDE-4741-A12F-0520837990A5}" type="parTrans" cxnId="{8160B491-D67F-48FF-BC06-FD4BE2A717FF}">
      <dgm:prSet/>
      <dgm:spPr/>
      <dgm:t>
        <a:bodyPr/>
        <a:lstStyle/>
        <a:p>
          <a:endParaRPr lang="en-CA">
            <a:latin typeface="Abadi ExtraLight" panose="020F0502020204030204" pitchFamily="34" charset="0"/>
          </a:endParaRPr>
        </a:p>
      </dgm:t>
    </dgm:pt>
    <dgm:pt modelId="{D098C363-A07E-4B3B-BBBE-B880E03F291D}" type="sibTrans" cxnId="{8160B491-D67F-48FF-BC06-FD4BE2A717FF}">
      <dgm:prSet/>
      <dgm:spPr/>
      <dgm:t>
        <a:bodyPr/>
        <a:lstStyle/>
        <a:p>
          <a:endParaRPr lang="en-CA">
            <a:latin typeface="Abadi ExtraLight" panose="020F0502020204030204" pitchFamily="34" charset="0"/>
          </a:endParaRPr>
        </a:p>
      </dgm:t>
    </dgm:pt>
    <dgm:pt modelId="{AE19A417-3A8D-4729-8A59-8C294BC694E7}" type="pres">
      <dgm:prSet presAssocID="{C14AFF03-13E0-431F-AA00-5B1F222452ED}" presName="compositeShape" presStyleCnt="0">
        <dgm:presLayoutVars>
          <dgm:chMax val="7"/>
          <dgm:dir/>
          <dgm:resizeHandles val="exact"/>
        </dgm:presLayoutVars>
      </dgm:prSet>
      <dgm:spPr/>
    </dgm:pt>
    <dgm:pt modelId="{9C5091FA-05F9-44C5-BC0F-D48F34BF01D0}" type="pres">
      <dgm:prSet presAssocID="{B9C3AACE-FB82-4570-BB8A-0D1898DB4EBA}" presName="circ1" presStyleLbl="vennNode1" presStyleIdx="0" presStyleCnt="3" custScaleX="103032" custScaleY="100760" custLinFactNeighborY="-1556"/>
      <dgm:spPr/>
    </dgm:pt>
    <dgm:pt modelId="{187141DF-134A-4454-8ACC-DF390FFE1660}" type="pres">
      <dgm:prSet presAssocID="{B9C3AACE-FB82-4570-BB8A-0D1898DB4EBA}" presName="circ1Tx" presStyleLbl="revTx" presStyleIdx="0" presStyleCnt="0">
        <dgm:presLayoutVars>
          <dgm:chMax val="0"/>
          <dgm:chPref val="0"/>
          <dgm:bulletEnabled val="1"/>
        </dgm:presLayoutVars>
      </dgm:prSet>
      <dgm:spPr/>
    </dgm:pt>
    <dgm:pt modelId="{FA13F3C1-4B52-4F64-B955-7E1305A74673}" type="pres">
      <dgm:prSet presAssocID="{81FBC101-10C4-46B8-8C65-1B8FDC2AA8BD}" presName="circ2" presStyleLbl="vennNode1" presStyleIdx="1" presStyleCnt="3" custScaleX="106772"/>
      <dgm:spPr/>
    </dgm:pt>
    <dgm:pt modelId="{9CCEB14C-B7FE-48AD-A59C-3E456FDF5B6D}" type="pres">
      <dgm:prSet presAssocID="{81FBC101-10C4-46B8-8C65-1B8FDC2AA8BD}" presName="circ2Tx" presStyleLbl="revTx" presStyleIdx="0" presStyleCnt="0">
        <dgm:presLayoutVars>
          <dgm:chMax val="0"/>
          <dgm:chPref val="0"/>
          <dgm:bulletEnabled val="1"/>
        </dgm:presLayoutVars>
      </dgm:prSet>
      <dgm:spPr/>
    </dgm:pt>
    <dgm:pt modelId="{2F6068DD-DB13-46FD-9A12-E95ABB601347}" type="pres">
      <dgm:prSet presAssocID="{BBE19AEE-CC8A-421A-A702-B4C74DAE7AD9}" presName="circ3" presStyleLbl="vennNode1" presStyleIdx="2" presStyleCnt="3"/>
      <dgm:spPr/>
    </dgm:pt>
    <dgm:pt modelId="{4A210159-5D84-4F3B-940B-74F377F01EA0}" type="pres">
      <dgm:prSet presAssocID="{BBE19AEE-CC8A-421A-A702-B4C74DAE7AD9}" presName="circ3Tx" presStyleLbl="revTx" presStyleIdx="0" presStyleCnt="0">
        <dgm:presLayoutVars>
          <dgm:chMax val="0"/>
          <dgm:chPref val="0"/>
          <dgm:bulletEnabled val="1"/>
        </dgm:presLayoutVars>
      </dgm:prSet>
      <dgm:spPr/>
    </dgm:pt>
  </dgm:ptLst>
  <dgm:cxnLst>
    <dgm:cxn modelId="{DA1B1404-F8B1-4137-B453-9D43502760C9}" type="presOf" srcId="{B9C3AACE-FB82-4570-BB8A-0D1898DB4EBA}" destId="{9C5091FA-05F9-44C5-BC0F-D48F34BF01D0}" srcOrd="0" destOrd="0" presId="urn:microsoft.com/office/officeart/2005/8/layout/venn1"/>
    <dgm:cxn modelId="{381FF22E-8EF2-4512-B631-4075CB9816C1}" type="presOf" srcId="{81FBC101-10C4-46B8-8C65-1B8FDC2AA8BD}" destId="{FA13F3C1-4B52-4F64-B955-7E1305A74673}" srcOrd="0" destOrd="0" presId="urn:microsoft.com/office/officeart/2005/8/layout/venn1"/>
    <dgm:cxn modelId="{2114F63A-8A85-41FA-982B-85D93F12344A}" type="presOf" srcId="{BBE19AEE-CC8A-421A-A702-B4C74DAE7AD9}" destId="{2F6068DD-DB13-46FD-9A12-E95ABB601347}" srcOrd="0" destOrd="0" presId="urn:microsoft.com/office/officeart/2005/8/layout/venn1"/>
    <dgm:cxn modelId="{8160B491-D67F-48FF-BC06-FD4BE2A717FF}" srcId="{C14AFF03-13E0-431F-AA00-5B1F222452ED}" destId="{BBE19AEE-CC8A-421A-A702-B4C74DAE7AD9}" srcOrd="2" destOrd="0" parTransId="{2E236BF6-BEDE-4741-A12F-0520837990A5}" sibTransId="{D098C363-A07E-4B3B-BBBE-B880E03F291D}"/>
    <dgm:cxn modelId="{9EA72A93-5E20-47CC-9159-E2C5BA054903}" type="presOf" srcId="{B9C3AACE-FB82-4570-BB8A-0D1898DB4EBA}" destId="{187141DF-134A-4454-8ACC-DF390FFE1660}" srcOrd="1" destOrd="0" presId="urn:microsoft.com/office/officeart/2005/8/layout/venn1"/>
    <dgm:cxn modelId="{2A5E5CA4-85F5-4631-AC8F-179A5BE20A54}" type="presOf" srcId="{BBE19AEE-CC8A-421A-A702-B4C74DAE7AD9}" destId="{4A210159-5D84-4F3B-940B-74F377F01EA0}" srcOrd="1" destOrd="0" presId="urn:microsoft.com/office/officeart/2005/8/layout/venn1"/>
    <dgm:cxn modelId="{499F7AAC-4C06-43FB-B037-07599BD4450E}" type="presOf" srcId="{C14AFF03-13E0-431F-AA00-5B1F222452ED}" destId="{AE19A417-3A8D-4729-8A59-8C294BC694E7}" srcOrd="0" destOrd="0" presId="urn:microsoft.com/office/officeart/2005/8/layout/venn1"/>
    <dgm:cxn modelId="{2BA820DB-1938-4472-91DE-67BBFFDEAE90}" type="presOf" srcId="{81FBC101-10C4-46B8-8C65-1B8FDC2AA8BD}" destId="{9CCEB14C-B7FE-48AD-A59C-3E456FDF5B6D}" srcOrd="1" destOrd="0" presId="urn:microsoft.com/office/officeart/2005/8/layout/venn1"/>
    <dgm:cxn modelId="{5045A9DF-E2C8-44DC-810C-F21473306B26}" srcId="{C14AFF03-13E0-431F-AA00-5B1F222452ED}" destId="{B9C3AACE-FB82-4570-BB8A-0D1898DB4EBA}" srcOrd="0" destOrd="0" parTransId="{75C7F5BF-2648-4784-BC8B-D777C2D5F65B}" sibTransId="{C225B8F2-969B-4B53-85CA-186E6B46D28D}"/>
    <dgm:cxn modelId="{B5A473E6-A112-4BDC-BB58-93C21956E603}" srcId="{C14AFF03-13E0-431F-AA00-5B1F222452ED}" destId="{81FBC101-10C4-46B8-8C65-1B8FDC2AA8BD}" srcOrd="1" destOrd="0" parTransId="{81A29899-3899-49D5-BD2B-E89F72C63C9D}" sibTransId="{BE4DC437-175A-482B-968A-D1EDE98B9E49}"/>
    <dgm:cxn modelId="{E7941EC8-7B0D-4196-ACAC-5F94D8D28670}" type="presParOf" srcId="{AE19A417-3A8D-4729-8A59-8C294BC694E7}" destId="{9C5091FA-05F9-44C5-BC0F-D48F34BF01D0}" srcOrd="0" destOrd="0" presId="urn:microsoft.com/office/officeart/2005/8/layout/venn1"/>
    <dgm:cxn modelId="{F2A5B31E-7B8F-466C-9DDF-058090DF4875}" type="presParOf" srcId="{AE19A417-3A8D-4729-8A59-8C294BC694E7}" destId="{187141DF-134A-4454-8ACC-DF390FFE1660}" srcOrd="1" destOrd="0" presId="urn:microsoft.com/office/officeart/2005/8/layout/venn1"/>
    <dgm:cxn modelId="{641FAC88-BCC2-41B3-A22F-65E217C98EC9}" type="presParOf" srcId="{AE19A417-3A8D-4729-8A59-8C294BC694E7}" destId="{FA13F3C1-4B52-4F64-B955-7E1305A74673}" srcOrd="2" destOrd="0" presId="urn:microsoft.com/office/officeart/2005/8/layout/venn1"/>
    <dgm:cxn modelId="{205CC26E-8B1A-4E84-BC9D-1C6C3385D8F7}" type="presParOf" srcId="{AE19A417-3A8D-4729-8A59-8C294BC694E7}" destId="{9CCEB14C-B7FE-48AD-A59C-3E456FDF5B6D}" srcOrd="3" destOrd="0" presId="urn:microsoft.com/office/officeart/2005/8/layout/venn1"/>
    <dgm:cxn modelId="{807FA2C6-3833-4BD0-B0D8-A055026E0DB6}" type="presParOf" srcId="{AE19A417-3A8D-4729-8A59-8C294BC694E7}" destId="{2F6068DD-DB13-46FD-9A12-E95ABB601347}" srcOrd="4" destOrd="0" presId="urn:microsoft.com/office/officeart/2005/8/layout/venn1"/>
    <dgm:cxn modelId="{7AA76CAA-FA72-4D67-89BA-47DD43F6984A}" type="presParOf" srcId="{AE19A417-3A8D-4729-8A59-8C294BC694E7}" destId="{4A210159-5D84-4F3B-940B-74F377F01EA0}"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C0D0CA-4DD9-4FE1-BFB4-D81D2066CF31}" type="doc">
      <dgm:prSet loTypeId="urn:microsoft.com/office/officeart/2008/layout/LinedList" loCatId="list" qsTypeId="urn:microsoft.com/office/officeart/2005/8/quickstyle/simple5#1" qsCatId="simple" csTypeId="urn:microsoft.com/office/officeart/2005/8/colors/colorful1#1" csCatId="colorful" phldr="1"/>
      <dgm:spPr/>
      <dgm:t>
        <a:bodyPr/>
        <a:lstStyle/>
        <a:p>
          <a:endParaRPr lang="en-US"/>
        </a:p>
      </dgm:t>
    </dgm:pt>
    <dgm:pt modelId="{A2F77B6C-4B43-4ADD-9E25-30862E34E43A}">
      <dgm:prSet custT="1"/>
      <dgm:spPr/>
      <dgm:t>
        <a:bodyPr/>
        <a:lstStyle/>
        <a:p>
          <a:r>
            <a:rPr lang="en-US" sz="1600" b="1" dirty="0"/>
            <a:t>SELF-REGULATION</a:t>
          </a:r>
          <a:r>
            <a:rPr lang="en-US" sz="1600" dirty="0"/>
            <a:t> = the ability to attain, maintain, and change arousal appropriately for a task or situation.  (Williams &amp; Shellenberger, 1996)</a:t>
          </a:r>
        </a:p>
      </dgm:t>
    </dgm:pt>
    <dgm:pt modelId="{38545D8A-213D-4134-A1DB-DD49E702887A}" type="parTrans" cxnId="{EDBF0BFB-40EA-4FB4-82D5-A2F48268562C}">
      <dgm:prSet/>
      <dgm:spPr/>
      <dgm:t>
        <a:bodyPr/>
        <a:lstStyle/>
        <a:p>
          <a:endParaRPr lang="en-US" sz="3600"/>
        </a:p>
      </dgm:t>
    </dgm:pt>
    <dgm:pt modelId="{C62C0CE7-ABA2-44E5-8673-FB703841221E}" type="sibTrans" cxnId="{EDBF0BFB-40EA-4FB4-82D5-A2F48268562C}">
      <dgm:prSet/>
      <dgm:spPr/>
      <dgm:t>
        <a:bodyPr/>
        <a:lstStyle/>
        <a:p>
          <a:endParaRPr lang="en-US" sz="2400"/>
        </a:p>
      </dgm:t>
    </dgm:pt>
    <dgm:pt modelId="{5C36B7ED-A805-49F9-A614-59BF27EE57A6}">
      <dgm:prSet custT="1"/>
      <dgm:spPr/>
      <dgm:t>
        <a:bodyPr/>
        <a:lstStyle/>
        <a:p>
          <a:r>
            <a:rPr lang="en-US" sz="1600" b="1" dirty="0"/>
            <a:t>AROUSAL </a:t>
          </a:r>
          <a:r>
            <a:rPr lang="en-US" sz="1600" dirty="0"/>
            <a:t>= a state of the nervous system, how alert one feels </a:t>
          </a:r>
        </a:p>
      </dgm:t>
    </dgm:pt>
    <dgm:pt modelId="{FC2A4F10-1CA3-4E6D-B75A-C8CBB6E4C45F}" type="parTrans" cxnId="{475038E8-9008-4A38-8954-A8F52EE423A6}">
      <dgm:prSet/>
      <dgm:spPr/>
      <dgm:t>
        <a:bodyPr/>
        <a:lstStyle/>
        <a:p>
          <a:endParaRPr lang="en-US" sz="3600"/>
        </a:p>
      </dgm:t>
    </dgm:pt>
    <dgm:pt modelId="{7AB11E5D-9BC6-4FEC-842E-6E4BD2C07269}" type="sibTrans" cxnId="{475038E8-9008-4A38-8954-A8F52EE423A6}">
      <dgm:prSet/>
      <dgm:spPr/>
      <dgm:t>
        <a:bodyPr/>
        <a:lstStyle/>
        <a:p>
          <a:endParaRPr lang="en-US" sz="2400"/>
        </a:p>
      </dgm:t>
    </dgm:pt>
    <dgm:pt modelId="{70B064E8-E13F-498F-A903-529B3A120866}">
      <dgm:prSet custT="1"/>
      <dgm:spPr/>
      <dgm:t>
        <a:bodyPr/>
        <a:lstStyle/>
        <a:p>
          <a:r>
            <a:rPr lang="en-CA" sz="1600"/>
            <a:t>How people manage stressors, how much energy we expend and how well we recover (Shanker, 2013)</a:t>
          </a:r>
          <a:endParaRPr lang="en-US" sz="1600"/>
        </a:p>
      </dgm:t>
    </dgm:pt>
    <dgm:pt modelId="{A52EECF7-85AD-4DD6-9894-FA538E55FCDB}" type="parTrans" cxnId="{25ED71B4-42DA-4081-BDA0-C21DC9F10E7F}">
      <dgm:prSet/>
      <dgm:spPr/>
      <dgm:t>
        <a:bodyPr/>
        <a:lstStyle/>
        <a:p>
          <a:endParaRPr lang="en-US" sz="3600"/>
        </a:p>
      </dgm:t>
    </dgm:pt>
    <dgm:pt modelId="{93D593E7-B170-43AA-99FE-C0CA5BA41E86}" type="sibTrans" cxnId="{25ED71B4-42DA-4081-BDA0-C21DC9F10E7F}">
      <dgm:prSet/>
      <dgm:spPr/>
      <dgm:t>
        <a:bodyPr/>
        <a:lstStyle/>
        <a:p>
          <a:endParaRPr lang="en-US" sz="2400"/>
        </a:p>
      </dgm:t>
    </dgm:pt>
    <dgm:pt modelId="{45B53CA2-F5F5-4DFC-A432-2236300F5458}">
      <dgm:prSet custT="1"/>
      <dgm:spPr/>
      <dgm:t>
        <a:bodyPr/>
        <a:lstStyle/>
        <a:p>
          <a:r>
            <a:rPr lang="en-CA" sz="1600" dirty="0"/>
            <a:t>To be able to understand and respond to others and ourselves</a:t>
          </a:r>
          <a:endParaRPr lang="en-US" sz="1600" dirty="0"/>
        </a:p>
      </dgm:t>
    </dgm:pt>
    <dgm:pt modelId="{08D11817-630B-4285-BE0F-DB667D03C76F}" type="parTrans" cxnId="{81A3DB6C-7F7E-4219-A05B-C891AF9A9083}">
      <dgm:prSet/>
      <dgm:spPr/>
      <dgm:t>
        <a:bodyPr/>
        <a:lstStyle/>
        <a:p>
          <a:endParaRPr lang="en-US" sz="3600"/>
        </a:p>
      </dgm:t>
    </dgm:pt>
    <dgm:pt modelId="{EA446362-9023-4EE8-B6D7-025FA93B89D9}" type="sibTrans" cxnId="{81A3DB6C-7F7E-4219-A05B-C891AF9A9083}">
      <dgm:prSet/>
      <dgm:spPr/>
      <dgm:t>
        <a:bodyPr/>
        <a:lstStyle/>
        <a:p>
          <a:endParaRPr lang="en-US" sz="2400"/>
        </a:p>
      </dgm:t>
    </dgm:pt>
    <dgm:pt modelId="{BC62E4D7-DD12-4488-AE4F-D08384944B5A}" type="pres">
      <dgm:prSet presAssocID="{25C0D0CA-4DD9-4FE1-BFB4-D81D2066CF31}" presName="vert0" presStyleCnt="0">
        <dgm:presLayoutVars>
          <dgm:dir/>
          <dgm:animOne val="branch"/>
          <dgm:animLvl val="lvl"/>
        </dgm:presLayoutVars>
      </dgm:prSet>
      <dgm:spPr/>
    </dgm:pt>
    <dgm:pt modelId="{4CFEB87C-616C-4893-80DD-A202EF42A219}" type="pres">
      <dgm:prSet presAssocID="{A2F77B6C-4B43-4ADD-9E25-30862E34E43A}" presName="thickLine" presStyleLbl="alignNode1" presStyleIdx="0" presStyleCnt="4"/>
      <dgm:spPr/>
    </dgm:pt>
    <dgm:pt modelId="{D833EA3A-912B-4F71-B723-4648ED547C89}" type="pres">
      <dgm:prSet presAssocID="{A2F77B6C-4B43-4ADD-9E25-30862E34E43A}" presName="horz1" presStyleCnt="0"/>
      <dgm:spPr/>
    </dgm:pt>
    <dgm:pt modelId="{EB8AA39B-BE80-4372-ACDD-9D4BFE260EC4}" type="pres">
      <dgm:prSet presAssocID="{A2F77B6C-4B43-4ADD-9E25-30862E34E43A}" presName="tx1" presStyleLbl="revTx" presStyleIdx="0" presStyleCnt="4" custScaleY="126477" custLinFactNeighborY="-4033"/>
      <dgm:spPr/>
    </dgm:pt>
    <dgm:pt modelId="{FEE20669-6E00-4D14-9F4A-5AEC163A2A20}" type="pres">
      <dgm:prSet presAssocID="{A2F77B6C-4B43-4ADD-9E25-30862E34E43A}" presName="vert1" presStyleCnt="0"/>
      <dgm:spPr/>
    </dgm:pt>
    <dgm:pt modelId="{810C4A70-CC79-4405-9B40-D05063785CD5}" type="pres">
      <dgm:prSet presAssocID="{5C36B7ED-A805-49F9-A614-59BF27EE57A6}" presName="thickLine" presStyleLbl="alignNode1" presStyleIdx="1" presStyleCnt="4"/>
      <dgm:spPr/>
    </dgm:pt>
    <dgm:pt modelId="{33F4B54A-63E5-4B51-9B7E-AB26DE763EC8}" type="pres">
      <dgm:prSet presAssocID="{5C36B7ED-A805-49F9-A614-59BF27EE57A6}" presName="horz1" presStyleCnt="0"/>
      <dgm:spPr/>
    </dgm:pt>
    <dgm:pt modelId="{2048E546-6A40-403B-9B9F-CBB97EAC9C9B}" type="pres">
      <dgm:prSet presAssocID="{5C36B7ED-A805-49F9-A614-59BF27EE57A6}" presName="tx1" presStyleLbl="revTx" presStyleIdx="1" presStyleCnt="4" custScaleY="74498"/>
      <dgm:spPr/>
    </dgm:pt>
    <dgm:pt modelId="{E1D42815-6129-4E14-AFD6-E4B9DFCE3B34}" type="pres">
      <dgm:prSet presAssocID="{5C36B7ED-A805-49F9-A614-59BF27EE57A6}" presName="vert1" presStyleCnt="0"/>
      <dgm:spPr/>
    </dgm:pt>
    <dgm:pt modelId="{FFF38328-8B34-4917-96F7-8E7ACB84D973}" type="pres">
      <dgm:prSet presAssocID="{70B064E8-E13F-498F-A903-529B3A120866}" presName="thickLine" presStyleLbl="alignNode1" presStyleIdx="2" presStyleCnt="4"/>
      <dgm:spPr/>
    </dgm:pt>
    <dgm:pt modelId="{21712A4E-82C2-4BB5-BCC6-22E7366147DA}" type="pres">
      <dgm:prSet presAssocID="{70B064E8-E13F-498F-A903-529B3A120866}" presName="horz1" presStyleCnt="0"/>
      <dgm:spPr/>
    </dgm:pt>
    <dgm:pt modelId="{42C4749F-89F8-4ABA-9099-BC8E0CE64311}" type="pres">
      <dgm:prSet presAssocID="{70B064E8-E13F-498F-A903-529B3A120866}" presName="tx1" presStyleLbl="revTx" presStyleIdx="2" presStyleCnt="4"/>
      <dgm:spPr/>
    </dgm:pt>
    <dgm:pt modelId="{FAE5DF8E-C0D4-43FB-9C50-D2D0CB73B0EF}" type="pres">
      <dgm:prSet presAssocID="{70B064E8-E13F-498F-A903-529B3A120866}" presName="vert1" presStyleCnt="0"/>
      <dgm:spPr/>
    </dgm:pt>
    <dgm:pt modelId="{AC75A6F2-308C-4508-B7B4-06CD765D155E}" type="pres">
      <dgm:prSet presAssocID="{45B53CA2-F5F5-4DFC-A432-2236300F5458}" presName="thickLine" presStyleLbl="alignNode1" presStyleIdx="3" presStyleCnt="4"/>
      <dgm:spPr/>
    </dgm:pt>
    <dgm:pt modelId="{19931224-E460-458A-BEB5-22AE5D2B1EB6}" type="pres">
      <dgm:prSet presAssocID="{45B53CA2-F5F5-4DFC-A432-2236300F5458}" presName="horz1" presStyleCnt="0"/>
      <dgm:spPr/>
    </dgm:pt>
    <dgm:pt modelId="{8F0E571B-7B24-4795-9FBD-B7876E7F4D69}" type="pres">
      <dgm:prSet presAssocID="{45B53CA2-F5F5-4DFC-A432-2236300F5458}" presName="tx1" presStyleLbl="revTx" presStyleIdx="3" presStyleCnt="4"/>
      <dgm:spPr/>
    </dgm:pt>
    <dgm:pt modelId="{8658C8B3-E1B1-42E0-A2E3-0712386FCA93}" type="pres">
      <dgm:prSet presAssocID="{45B53CA2-F5F5-4DFC-A432-2236300F5458}" presName="vert1" presStyleCnt="0"/>
      <dgm:spPr/>
    </dgm:pt>
  </dgm:ptLst>
  <dgm:cxnLst>
    <dgm:cxn modelId="{8B50292F-07C2-4CA5-B372-B020B8179749}" type="presOf" srcId="{5C36B7ED-A805-49F9-A614-59BF27EE57A6}" destId="{2048E546-6A40-403B-9B9F-CBB97EAC9C9B}" srcOrd="0" destOrd="0" presId="urn:microsoft.com/office/officeart/2008/layout/LinedList"/>
    <dgm:cxn modelId="{51ECFC62-BD9E-4958-8155-3AEE7B9B8C99}" type="presOf" srcId="{70B064E8-E13F-498F-A903-529B3A120866}" destId="{42C4749F-89F8-4ABA-9099-BC8E0CE64311}" srcOrd="0" destOrd="0" presId="urn:microsoft.com/office/officeart/2008/layout/LinedList"/>
    <dgm:cxn modelId="{81A3DB6C-7F7E-4219-A05B-C891AF9A9083}" srcId="{25C0D0CA-4DD9-4FE1-BFB4-D81D2066CF31}" destId="{45B53CA2-F5F5-4DFC-A432-2236300F5458}" srcOrd="3" destOrd="0" parTransId="{08D11817-630B-4285-BE0F-DB667D03C76F}" sibTransId="{EA446362-9023-4EE8-B6D7-025FA93B89D9}"/>
    <dgm:cxn modelId="{48AA5088-66DA-468D-9E4E-2F2239027AB3}" type="presOf" srcId="{25C0D0CA-4DD9-4FE1-BFB4-D81D2066CF31}" destId="{BC62E4D7-DD12-4488-AE4F-D08384944B5A}" srcOrd="0" destOrd="0" presId="urn:microsoft.com/office/officeart/2008/layout/LinedList"/>
    <dgm:cxn modelId="{25ED71B4-42DA-4081-BDA0-C21DC9F10E7F}" srcId="{25C0D0CA-4DD9-4FE1-BFB4-D81D2066CF31}" destId="{70B064E8-E13F-498F-A903-529B3A120866}" srcOrd="2" destOrd="0" parTransId="{A52EECF7-85AD-4DD6-9894-FA538E55FCDB}" sibTransId="{93D593E7-B170-43AA-99FE-C0CA5BA41E86}"/>
    <dgm:cxn modelId="{BE90B2DA-9258-483E-829E-AA457CD7390C}" type="presOf" srcId="{A2F77B6C-4B43-4ADD-9E25-30862E34E43A}" destId="{EB8AA39B-BE80-4372-ACDD-9D4BFE260EC4}" srcOrd="0" destOrd="0" presId="urn:microsoft.com/office/officeart/2008/layout/LinedList"/>
    <dgm:cxn modelId="{475038E8-9008-4A38-8954-A8F52EE423A6}" srcId="{25C0D0CA-4DD9-4FE1-BFB4-D81D2066CF31}" destId="{5C36B7ED-A805-49F9-A614-59BF27EE57A6}" srcOrd="1" destOrd="0" parTransId="{FC2A4F10-1CA3-4E6D-B75A-C8CBB6E4C45F}" sibTransId="{7AB11E5D-9BC6-4FEC-842E-6E4BD2C07269}"/>
    <dgm:cxn modelId="{B26401F6-EE9B-4931-A5FC-6F02BF1D8BEE}" type="presOf" srcId="{45B53CA2-F5F5-4DFC-A432-2236300F5458}" destId="{8F0E571B-7B24-4795-9FBD-B7876E7F4D69}" srcOrd="0" destOrd="0" presId="urn:microsoft.com/office/officeart/2008/layout/LinedList"/>
    <dgm:cxn modelId="{EDBF0BFB-40EA-4FB4-82D5-A2F48268562C}" srcId="{25C0D0CA-4DD9-4FE1-BFB4-D81D2066CF31}" destId="{A2F77B6C-4B43-4ADD-9E25-30862E34E43A}" srcOrd="0" destOrd="0" parTransId="{38545D8A-213D-4134-A1DB-DD49E702887A}" sibTransId="{C62C0CE7-ABA2-44E5-8673-FB703841221E}"/>
    <dgm:cxn modelId="{9AE96B50-644C-4A55-BD00-B622DA541AA4}" type="presParOf" srcId="{BC62E4D7-DD12-4488-AE4F-D08384944B5A}" destId="{4CFEB87C-616C-4893-80DD-A202EF42A219}" srcOrd="0" destOrd="0" presId="urn:microsoft.com/office/officeart/2008/layout/LinedList"/>
    <dgm:cxn modelId="{28553743-0D84-46CA-A746-6D4530F058E8}" type="presParOf" srcId="{BC62E4D7-DD12-4488-AE4F-D08384944B5A}" destId="{D833EA3A-912B-4F71-B723-4648ED547C89}" srcOrd="1" destOrd="0" presId="urn:microsoft.com/office/officeart/2008/layout/LinedList"/>
    <dgm:cxn modelId="{98480CA3-B07B-4E41-A387-6606B54E5AD5}" type="presParOf" srcId="{D833EA3A-912B-4F71-B723-4648ED547C89}" destId="{EB8AA39B-BE80-4372-ACDD-9D4BFE260EC4}" srcOrd="0" destOrd="0" presId="urn:microsoft.com/office/officeart/2008/layout/LinedList"/>
    <dgm:cxn modelId="{535D2F6E-D72D-46E1-B345-88A47BD04217}" type="presParOf" srcId="{D833EA3A-912B-4F71-B723-4648ED547C89}" destId="{FEE20669-6E00-4D14-9F4A-5AEC163A2A20}" srcOrd="1" destOrd="0" presId="urn:microsoft.com/office/officeart/2008/layout/LinedList"/>
    <dgm:cxn modelId="{F1C42118-8D2A-40F6-A18A-D989A0D5322F}" type="presParOf" srcId="{BC62E4D7-DD12-4488-AE4F-D08384944B5A}" destId="{810C4A70-CC79-4405-9B40-D05063785CD5}" srcOrd="2" destOrd="0" presId="urn:microsoft.com/office/officeart/2008/layout/LinedList"/>
    <dgm:cxn modelId="{1DC34BCA-9213-4C66-9BB3-09A9D89759C9}" type="presParOf" srcId="{BC62E4D7-DD12-4488-AE4F-D08384944B5A}" destId="{33F4B54A-63E5-4B51-9B7E-AB26DE763EC8}" srcOrd="3" destOrd="0" presId="urn:microsoft.com/office/officeart/2008/layout/LinedList"/>
    <dgm:cxn modelId="{FF7A05FD-740D-447F-9DEB-3E5D7E69F4F7}" type="presParOf" srcId="{33F4B54A-63E5-4B51-9B7E-AB26DE763EC8}" destId="{2048E546-6A40-403B-9B9F-CBB97EAC9C9B}" srcOrd="0" destOrd="0" presId="urn:microsoft.com/office/officeart/2008/layout/LinedList"/>
    <dgm:cxn modelId="{923E733A-5819-4F51-8343-F2BC080344B2}" type="presParOf" srcId="{33F4B54A-63E5-4B51-9B7E-AB26DE763EC8}" destId="{E1D42815-6129-4E14-AFD6-E4B9DFCE3B34}" srcOrd="1" destOrd="0" presId="urn:microsoft.com/office/officeart/2008/layout/LinedList"/>
    <dgm:cxn modelId="{36D9C392-64B7-4528-AAE6-BE62C9C08150}" type="presParOf" srcId="{BC62E4D7-DD12-4488-AE4F-D08384944B5A}" destId="{FFF38328-8B34-4917-96F7-8E7ACB84D973}" srcOrd="4" destOrd="0" presId="urn:microsoft.com/office/officeart/2008/layout/LinedList"/>
    <dgm:cxn modelId="{1D837C3A-AEF5-400F-97F6-380A222729DB}" type="presParOf" srcId="{BC62E4D7-DD12-4488-AE4F-D08384944B5A}" destId="{21712A4E-82C2-4BB5-BCC6-22E7366147DA}" srcOrd="5" destOrd="0" presId="urn:microsoft.com/office/officeart/2008/layout/LinedList"/>
    <dgm:cxn modelId="{D12673AD-5BF2-4C46-945F-51E6013A4501}" type="presParOf" srcId="{21712A4E-82C2-4BB5-BCC6-22E7366147DA}" destId="{42C4749F-89F8-4ABA-9099-BC8E0CE64311}" srcOrd="0" destOrd="0" presId="urn:microsoft.com/office/officeart/2008/layout/LinedList"/>
    <dgm:cxn modelId="{78C28105-3310-4EAF-A1F3-B718A29FBBA4}" type="presParOf" srcId="{21712A4E-82C2-4BB5-BCC6-22E7366147DA}" destId="{FAE5DF8E-C0D4-43FB-9C50-D2D0CB73B0EF}" srcOrd="1" destOrd="0" presId="urn:microsoft.com/office/officeart/2008/layout/LinedList"/>
    <dgm:cxn modelId="{0FA3A07F-DFC8-4745-B020-484DC75E06BD}" type="presParOf" srcId="{BC62E4D7-DD12-4488-AE4F-D08384944B5A}" destId="{AC75A6F2-308C-4508-B7B4-06CD765D155E}" srcOrd="6" destOrd="0" presId="urn:microsoft.com/office/officeart/2008/layout/LinedList"/>
    <dgm:cxn modelId="{B6FE7FA7-AD9B-4708-8FF1-29FEAE6FF87A}" type="presParOf" srcId="{BC62E4D7-DD12-4488-AE4F-D08384944B5A}" destId="{19931224-E460-458A-BEB5-22AE5D2B1EB6}" srcOrd="7" destOrd="0" presId="urn:microsoft.com/office/officeart/2008/layout/LinedList"/>
    <dgm:cxn modelId="{F1BC39EA-3C31-42AE-B4A7-4EE8610ED57D}" type="presParOf" srcId="{19931224-E460-458A-BEB5-22AE5D2B1EB6}" destId="{8F0E571B-7B24-4795-9FBD-B7876E7F4D69}" srcOrd="0" destOrd="0" presId="urn:microsoft.com/office/officeart/2008/layout/LinedList"/>
    <dgm:cxn modelId="{425104F7-4577-4283-9130-2FDFEDBEC351}" type="presParOf" srcId="{19931224-E460-458A-BEB5-22AE5D2B1EB6}" destId="{8658C8B3-E1B1-42E0-A2E3-0712386FCA93}" srcOrd="1" destOrd="0" presId="urn:microsoft.com/office/officeart/2008/layout/LinedList"/>
  </dgm:cxnLst>
  <dgm:bg>
    <a:solidFill>
      <a:schemeClr val="accent1">
        <a:lumMod val="20000"/>
        <a:lumOff val="80000"/>
      </a:schemeClr>
    </a:solid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4381E83-B796-4976-B330-C290A58A60BE}" type="doc">
      <dgm:prSet loTypeId="urn:microsoft.com/office/officeart/2005/8/layout/vList2" loCatId="list" qsTypeId="urn:microsoft.com/office/officeart/2005/8/quickstyle/simple1#2" qsCatId="simple" csTypeId="urn:microsoft.com/office/officeart/2005/8/colors/accent1_2#2" csCatId="accent1"/>
      <dgm:spPr/>
      <dgm:t>
        <a:bodyPr/>
        <a:lstStyle/>
        <a:p>
          <a:endParaRPr lang="en-US"/>
        </a:p>
      </dgm:t>
    </dgm:pt>
    <dgm:pt modelId="{7471E3E8-24B7-4440-B338-460821D90FAB}">
      <dgm:prSet custT="1"/>
      <dgm:spPr/>
      <dgm:t>
        <a:bodyPr/>
        <a:lstStyle/>
        <a:p>
          <a:r>
            <a:rPr lang="en-US" sz="2400" dirty="0"/>
            <a:t>Physiological regulation</a:t>
          </a:r>
        </a:p>
      </dgm:t>
    </dgm:pt>
    <dgm:pt modelId="{A030416A-7B71-4EC2-A32C-E31E4F7626D7}" type="parTrans" cxnId="{6B254602-E25F-44F3-8CF7-21872D837F73}">
      <dgm:prSet/>
      <dgm:spPr/>
      <dgm:t>
        <a:bodyPr/>
        <a:lstStyle/>
        <a:p>
          <a:endParaRPr lang="en-US" sz="2400"/>
        </a:p>
      </dgm:t>
    </dgm:pt>
    <dgm:pt modelId="{7B75E27F-0BFF-4378-8812-04AF5779F2EE}" type="sibTrans" cxnId="{6B254602-E25F-44F3-8CF7-21872D837F73}">
      <dgm:prSet/>
      <dgm:spPr/>
      <dgm:t>
        <a:bodyPr/>
        <a:lstStyle/>
        <a:p>
          <a:endParaRPr lang="en-US" sz="2400"/>
        </a:p>
      </dgm:t>
    </dgm:pt>
    <dgm:pt modelId="{3664ED21-AA4A-47BD-B2F2-148CAA3761DD}">
      <dgm:prSet custT="1"/>
      <dgm:spPr/>
      <dgm:t>
        <a:bodyPr/>
        <a:lstStyle/>
        <a:p>
          <a:r>
            <a:rPr lang="en-US" sz="2400"/>
            <a:t>Body systems – motor, sensory, digestive, cardiac, respiratory, etc.</a:t>
          </a:r>
        </a:p>
      </dgm:t>
    </dgm:pt>
    <dgm:pt modelId="{F9BEB6A9-AF91-4CCB-B50A-0E36A0D6D4C6}" type="parTrans" cxnId="{A118EC36-5069-4C2A-AA62-B50CA36960CE}">
      <dgm:prSet/>
      <dgm:spPr/>
      <dgm:t>
        <a:bodyPr/>
        <a:lstStyle/>
        <a:p>
          <a:endParaRPr lang="en-US" sz="2400"/>
        </a:p>
      </dgm:t>
    </dgm:pt>
    <dgm:pt modelId="{6EE3C61D-7200-4078-8F0B-E9BE09CCF8B2}" type="sibTrans" cxnId="{A118EC36-5069-4C2A-AA62-B50CA36960CE}">
      <dgm:prSet/>
      <dgm:spPr/>
      <dgm:t>
        <a:bodyPr/>
        <a:lstStyle/>
        <a:p>
          <a:endParaRPr lang="en-US" sz="2400"/>
        </a:p>
      </dgm:t>
    </dgm:pt>
    <dgm:pt modelId="{BFDC89B1-9A66-4179-85D4-71C0F1DFC8B0}">
      <dgm:prSet custT="1"/>
      <dgm:spPr/>
      <dgm:t>
        <a:bodyPr/>
        <a:lstStyle/>
        <a:p>
          <a:r>
            <a:rPr lang="en-US" sz="2400" dirty="0"/>
            <a:t>All individuals have sensory and motor preferences</a:t>
          </a:r>
        </a:p>
      </dgm:t>
    </dgm:pt>
    <dgm:pt modelId="{51BE5097-DC62-4D44-BAA3-471DC31F1F98}" type="parTrans" cxnId="{C6FCCBDA-5C3D-4A6E-B491-A5E26861FCE9}">
      <dgm:prSet/>
      <dgm:spPr/>
      <dgm:t>
        <a:bodyPr/>
        <a:lstStyle/>
        <a:p>
          <a:endParaRPr lang="en-US" sz="2400"/>
        </a:p>
      </dgm:t>
    </dgm:pt>
    <dgm:pt modelId="{9A147987-B3F8-4A0A-84D7-0AE0B4F0AABF}" type="sibTrans" cxnId="{C6FCCBDA-5C3D-4A6E-B491-A5E26861FCE9}">
      <dgm:prSet/>
      <dgm:spPr/>
      <dgm:t>
        <a:bodyPr/>
        <a:lstStyle/>
        <a:p>
          <a:endParaRPr lang="en-US" sz="2400"/>
        </a:p>
      </dgm:t>
    </dgm:pt>
    <dgm:pt modelId="{AD2A987A-E858-4BDE-AE4D-35BA29635DD0}">
      <dgm:prSet custT="1"/>
      <dgm:spPr/>
      <dgm:t>
        <a:bodyPr/>
        <a:lstStyle/>
        <a:p>
          <a:r>
            <a:rPr lang="en-US" sz="2400"/>
            <a:t>No Right or Wrong</a:t>
          </a:r>
        </a:p>
      </dgm:t>
    </dgm:pt>
    <dgm:pt modelId="{CB6A99A1-2D58-46FC-8941-3E8160E7F6F3}" type="parTrans" cxnId="{D3B01881-CF05-4FC7-8098-1657A5D9FABD}">
      <dgm:prSet/>
      <dgm:spPr/>
      <dgm:t>
        <a:bodyPr/>
        <a:lstStyle/>
        <a:p>
          <a:endParaRPr lang="en-US" sz="2400"/>
        </a:p>
      </dgm:t>
    </dgm:pt>
    <dgm:pt modelId="{3EFE6E8A-EFCA-41FD-8879-61EE7F35389C}" type="sibTrans" cxnId="{D3B01881-CF05-4FC7-8098-1657A5D9FABD}">
      <dgm:prSet/>
      <dgm:spPr/>
      <dgm:t>
        <a:bodyPr/>
        <a:lstStyle/>
        <a:p>
          <a:endParaRPr lang="en-US" sz="2400"/>
        </a:p>
      </dgm:t>
    </dgm:pt>
    <dgm:pt modelId="{FE09CBF4-4FB8-4038-8054-E64C2D691B87}">
      <dgm:prSet custT="1"/>
      <dgm:spPr/>
      <dgm:t>
        <a:bodyPr/>
        <a:lstStyle/>
        <a:p>
          <a:r>
            <a:rPr lang="en-US" sz="2400" dirty="0"/>
            <a:t>Our preferences influence the strategies we choose to help us regulate our biological domain</a:t>
          </a:r>
        </a:p>
      </dgm:t>
    </dgm:pt>
    <dgm:pt modelId="{3A89FF7C-1078-4D35-914C-BBA39B268E07}" type="parTrans" cxnId="{BB799A71-A39F-48DF-A9CF-35317C0CFE3C}">
      <dgm:prSet/>
      <dgm:spPr/>
      <dgm:t>
        <a:bodyPr/>
        <a:lstStyle/>
        <a:p>
          <a:endParaRPr lang="en-US" sz="2400"/>
        </a:p>
      </dgm:t>
    </dgm:pt>
    <dgm:pt modelId="{4D4E2CC9-88B4-4E79-81BA-D002FACA6A0D}" type="sibTrans" cxnId="{BB799A71-A39F-48DF-A9CF-35317C0CFE3C}">
      <dgm:prSet/>
      <dgm:spPr/>
      <dgm:t>
        <a:bodyPr/>
        <a:lstStyle/>
        <a:p>
          <a:endParaRPr lang="en-US" sz="2400"/>
        </a:p>
      </dgm:t>
    </dgm:pt>
    <dgm:pt modelId="{8E31818E-CEC1-4420-8CD0-879501CFDE6E}" type="pres">
      <dgm:prSet presAssocID="{24381E83-B796-4976-B330-C290A58A60BE}" presName="linear" presStyleCnt="0">
        <dgm:presLayoutVars>
          <dgm:animLvl val="lvl"/>
          <dgm:resizeHandles val="exact"/>
        </dgm:presLayoutVars>
      </dgm:prSet>
      <dgm:spPr/>
    </dgm:pt>
    <dgm:pt modelId="{966F80B2-B709-49A0-85F6-45E08513D1A8}" type="pres">
      <dgm:prSet presAssocID="{7471E3E8-24B7-4440-B338-460821D90FAB}" presName="parentText" presStyleLbl="node1" presStyleIdx="0" presStyleCnt="5">
        <dgm:presLayoutVars>
          <dgm:chMax val="0"/>
          <dgm:bulletEnabled val="1"/>
        </dgm:presLayoutVars>
      </dgm:prSet>
      <dgm:spPr/>
    </dgm:pt>
    <dgm:pt modelId="{3EA4D375-76A4-469E-A380-8906D53E1862}" type="pres">
      <dgm:prSet presAssocID="{7B75E27F-0BFF-4378-8812-04AF5779F2EE}" presName="spacer" presStyleCnt="0"/>
      <dgm:spPr/>
    </dgm:pt>
    <dgm:pt modelId="{C22508A1-21C6-4648-B8A4-491E5D6B9EE3}" type="pres">
      <dgm:prSet presAssocID="{3664ED21-AA4A-47BD-B2F2-148CAA3761DD}" presName="parentText" presStyleLbl="node1" presStyleIdx="1" presStyleCnt="5">
        <dgm:presLayoutVars>
          <dgm:chMax val="0"/>
          <dgm:bulletEnabled val="1"/>
        </dgm:presLayoutVars>
      </dgm:prSet>
      <dgm:spPr/>
    </dgm:pt>
    <dgm:pt modelId="{6C9A48A4-44B7-4219-A14D-2B4F19075690}" type="pres">
      <dgm:prSet presAssocID="{6EE3C61D-7200-4078-8F0B-E9BE09CCF8B2}" presName="spacer" presStyleCnt="0"/>
      <dgm:spPr/>
    </dgm:pt>
    <dgm:pt modelId="{74A2FED4-93F1-4609-B82C-8FF441B16D35}" type="pres">
      <dgm:prSet presAssocID="{BFDC89B1-9A66-4179-85D4-71C0F1DFC8B0}" presName="parentText" presStyleLbl="node1" presStyleIdx="2" presStyleCnt="5">
        <dgm:presLayoutVars>
          <dgm:chMax val="0"/>
          <dgm:bulletEnabled val="1"/>
        </dgm:presLayoutVars>
      </dgm:prSet>
      <dgm:spPr/>
    </dgm:pt>
    <dgm:pt modelId="{0CFC8544-5B75-413E-8435-FA07BD03C75C}" type="pres">
      <dgm:prSet presAssocID="{9A147987-B3F8-4A0A-84D7-0AE0B4F0AABF}" presName="spacer" presStyleCnt="0"/>
      <dgm:spPr/>
    </dgm:pt>
    <dgm:pt modelId="{C1F9D278-0137-441C-BCB8-9F6BE0352009}" type="pres">
      <dgm:prSet presAssocID="{AD2A987A-E858-4BDE-AE4D-35BA29635DD0}" presName="parentText" presStyleLbl="node1" presStyleIdx="3" presStyleCnt="5">
        <dgm:presLayoutVars>
          <dgm:chMax val="0"/>
          <dgm:bulletEnabled val="1"/>
        </dgm:presLayoutVars>
      </dgm:prSet>
      <dgm:spPr/>
    </dgm:pt>
    <dgm:pt modelId="{41F22370-87A5-4661-BDC7-5903C426AB7D}" type="pres">
      <dgm:prSet presAssocID="{3EFE6E8A-EFCA-41FD-8879-61EE7F35389C}" presName="spacer" presStyleCnt="0"/>
      <dgm:spPr/>
    </dgm:pt>
    <dgm:pt modelId="{F4CC23BF-6F96-49A8-9AD2-33A7EA80DECB}" type="pres">
      <dgm:prSet presAssocID="{FE09CBF4-4FB8-4038-8054-E64C2D691B87}" presName="parentText" presStyleLbl="node1" presStyleIdx="4" presStyleCnt="5">
        <dgm:presLayoutVars>
          <dgm:chMax val="0"/>
          <dgm:bulletEnabled val="1"/>
        </dgm:presLayoutVars>
      </dgm:prSet>
      <dgm:spPr/>
    </dgm:pt>
  </dgm:ptLst>
  <dgm:cxnLst>
    <dgm:cxn modelId="{6B254602-E25F-44F3-8CF7-21872D837F73}" srcId="{24381E83-B796-4976-B330-C290A58A60BE}" destId="{7471E3E8-24B7-4440-B338-460821D90FAB}" srcOrd="0" destOrd="0" parTransId="{A030416A-7B71-4EC2-A32C-E31E4F7626D7}" sibTransId="{7B75E27F-0BFF-4378-8812-04AF5779F2EE}"/>
    <dgm:cxn modelId="{4BB19331-C9FF-4005-B4BF-193AD842B7CF}" type="presOf" srcId="{7471E3E8-24B7-4440-B338-460821D90FAB}" destId="{966F80B2-B709-49A0-85F6-45E08513D1A8}" srcOrd="0" destOrd="0" presId="urn:microsoft.com/office/officeart/2005/8/layout/vList2"/>
    <dgm:cxn modelId="{A118EC36-5069-4C2A-AA62-B50CA36960CE}" srcId="{24381E83-B796-4976-B330-C290A58A60BE}" destId="{3664ED21-AA4A-47BD-B2F2-148CAA3761DD}" srcOrd="1" destOrd="0" parTransId="{F9BEB6A9-AF91-4CCB-B50A-0E36A0D6D4C6}" sibTransId="{6EE3C61D-7200-4078-8F0B-E9BE09CCF8B2}"/>
    <dgm:cxn modelId="{0982CE3E-0F6E-4930-A826-D4779D37C227}" type="presOf" srcId="{3664ED21-AA4A-47BD-B2F2-148CAA3761DD}" destId="{C22508A1-21C6-4648-B8A4-491E5D6B9EE3}" srcOrd="0" destOrd="0" presId="urn:microsoft.com/office/officeart/2005/8/layout/vList2"/>
    <dgm:cxn modelId="{73E75B42-1E61-48AD-A6E9-14B68463C59B}" type="presOf" srcId="{FE09CBF4-4FB8-4038-8054-E64C2D691B87}" destId="{F4CC23BF-6F96-49A8-9AD2-33A7EA80DECB}" srcOrd="0" destOrd="0" presId="urn:microsoft.com/office/officeart/2005/8/layout/vList2"/>
    <dgm:cxn modelId="{9AE7FB6A-120D-4EF3-9EB9-0AEE83BD4C09}" type="presOf" srcId="{BFDC89B1-9A66-4179-85D4-71C0F1DFC8B0}" destId="{74A2FED4-93F1-4609-B82C-8FF441B16D35}" srcOrd="0" destOrd="0" presId="urn:microsoft.com/office/officeart/2005/8/layout/vList2"/>
    <dgm:cxn modelId="{BB799A71-A39F-48DF-A9CF-35317C0CFE3C}" srcId="{24381E83-B796-4976-B330-C290A58A60BE}" destId="{FE09CBF4-4FB8-4038-8054-E64C2D691B87}" srcOrd="4" destOrd="0" parTransId="{3A89FF7C-1078-4D35-914C-BBA39B268E07}" sibTransId="{4D4E2CC9-88B4-4E79-81BA-D002FACA6A0D}"/>
    <dgm:cxn modelId="{35A4207F-81D2-4CE9-84F2-E65FEB2ADE48}" type="presOf" srcId="{24381E83-B796-4976-B330-C290A58A60BE}" destId="{8E31818E-CEC1-4420-8CD0-879501CFDE6E}" srcOrd="0" destOrd="0" presId="urn:microsoft.com/office/officeart/2005/8/layout/vList2"/>
    <dgm:cxn modelId="{D3B01881-CF05-4FC7-8098-1657A5D9FABD}" srcId="{24381E83-B796-4976-B330-C290A58A60BE}" destId="{AD2A987A-E858-4BDE-AE4D-35BA29635DD0}" srcOrd="3" destOrd="0" parTransId="{CB6A99A1-2D58-46FC-8941-3E8160E7F6F3}" sibTransId="{3EFE6E8A-EFCA-41FD-8879-61EE7F35389C}"/>
    <dgm:cxn modelId="{D440B1AF-AE27-46C7-9E8D-89F97F500D83}" type="presOf" srcId="{AD2A987A-E858-4BDE-AE4D-35BA29635DD0}" destId="{C1F9D278-0137-441C-BCB8-9F6BE0352009}" srcOrd="0" destOrd="0" presId="urn:microsoft.com/office/officeart/2005/8/layout/vList2"/>
    <dgm:cxn modelId="{C6FCCBDA-5C3D-4A6E-B491-A5E26861FCE9}" srcId="{24381E83-B796-4976-B330-C290A58A60BE}" destId="{BFDC89B1-9A66-4179-85D4-71C0F1DFC8B0}" srcOrd="2" destOrd="0" parTransId="{51BE5097-DC62-4D44-BAA3-471DC31F1F98}" sibTransId="{9A147987-B3F8-4A0A-84D7-0AE0B4F0AABF}"/>
    <dgm:cxn modelId="{5E15D0EB-E900-4224-B669-D34EF842115A}" type="presParOf" srcId="{8E31818E-CEC1-4420-8CD0-879501CFDE6E}" destId="{966F80B2-B709-49A0-85F6-45E08513D1A8}" srcOrd="0" destOrd="0" presId="urn:microsoft.com/office/officeart/2005/8/layout/vList2"/>
    <dgm:cxn modelId="{D3353987-2E84-400C-B7DE-04CEEF92984A}" type="presParOf" srcId="{8E31818E-CEC1-4420-8CD0-879501CFDE6E}" destId="{3EA4D375-76A4-469E-A380-8906D53E1862}" srcOrd="1" destOrd="0" presId="urn:microsoft.com/office/officeart/2005/8/layout/vList2"/>
    <dgm:cxn modelId="{BFC54B79-93B0-4800-A48D-A2BACBE74325}" type="presParOf" srcId="{8E31818E-CEC1-4420-8CD0-879501CFDE6E}" destId="{C22508A1-21C6-4648-B8A4-491E5D6B9EE3}" srcOrd="2" destOrd="0" presId="urn:microsoft.com/office/officeart/2005/8/layout/vList2"/>
    <dgm:cxn modelId="{88312CA2-3381-4F1C-AAFC-6A855EE5DDAE}" type="presParOf" srcId="{8E31818E-CEC1-4420-8CD0-879501CFDE6E}" destId="{6C9A48A4-44B7-4219-A14D-2B4F19075690}" srcOrd="3" destOrd="0" presId="urn:microsoft.com/office/officeart/2005/8/layout/vList2"/>
    <dgm:cxn modelId="{8FC4E26F-219B-4036-925F-C80CD5EB014B}" type="presParOf" srcId="{8E31818E-CEC1-4420-8CD0-879501CFDE6E}" destId="{74A2FED4-93F1-4609-B82C-8FF441B16D35}" srcOrd="4" destOrd="0" presId="urn:microsoft.com/office/officeart/2005/8/layout/vList2"/>
    <dgm:cxn modelId="{7D5485CC-46C8-4581-BDBA-EE7B1B13960B}" type="presParOf" srcId="{8E31818E-CEC1-4420-8CD0-879501CFDE6E}" destId="{0CFC8544-5B75-413E-8435-FA07BD03C75C}" srcOrd="5" destOrd="0" presId="urn:microsoft.com/office/officeart/2005/8/layout/vList2"/>
    <dgm:cxn modelId="{D9F4ABB6-9401-4E5C-B3C8-7398FCD75AC2}" type="presParOf" srcId="{8E31818E-CEC1-4420-8CD0-879501CFDE6E}" destId="{C1F9D278-0137-441C-BCB8-9F6BE0352009}" srcOrd="6" destOrd="0" presId="urn:microsoft.com/office/officeart/2005/8/layout/vList2"/>
    <dgm:cxn modelId="{A73ADF61-5E46-45C7-93C9-2BB4A0DC3428}" type="presParOf" srcId="{8E31818E-CEC1-4420-8CD0-879501CFDE6E}" destId="{41F22370-87A5-4661-BDC7-5903C426AB7D}" srcOrd="7" destOrd="0" presId="urn:microsoft.com/office/officeart/2005/8/layout/vList2"/>
    <dgm:cxn modelId="{9A806787-C966-4770-B3A9-BD82921C1166}" type="presParOf" srcId="{8E31818E-CEC1-4420-8CD0-879501CFDE6E}" destId="{F4CC23BF-6F96-49A8-9AD2-33A7EA80DEC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3A418A8-3034-4C58-9A9B-9BAD42B79903}" type="doc">
      <dgm:prSet loTypeId="urn:microsoft.com/office/officeart/2008/layout/LinedList" loCatId="list" qsTypeId="urn:microsoft.com/office/officeart/2005/8/quickstyle/simple5#2" qsCatId="simple" csTypeId="urn:microsoft.com/office/officeart/2005/8/colors/colorful5#1" csCatId="colorful" phldr="1"/>
      <dgm:spPr/>
      <dgm:t>
        <a:bodyPr/>
        <a:lstStyle/>
        <a:p>
          <a:endParaRPr lang="en-US"/>
        </a:p>
      </dgm:t>
    </dgm:pt>
    <dgm:pt modelId="{9BEDF0BB-340D-4D17-B1EC-0E9FDD99F8FD}">
      <dgm:prSet custT="1"/>
      <dgm:spPr/>
      <dgm:t>
        <a:bodyPr/>
        <a:lstStyle/>
        <a:p>
          <a:r>
            <a:rPr lang="en-CA" sz="1800" dirty="0"/>
            <a:t>Social Emotional Learning (SEL) is built on the foundation of Biological Self-Regulation (Williams &amp; Shellenberger, 2025)</a:t>
          </a:r>
          <a:endParaRPr lang="en-US" sz="1800" dirty="0"/>
        </a:p>
      </dgm:t>
    </dgm:pt>
    <dgm:pt modelId="{CFE01FE2-5E0B-4F63-8AF8-D425BE5E31A8}" type="parTrans" cxnId="{826FF1D9-041E-49E1-B970-B822321D7597}">
      <dgm:prSet/>
      <dgm:spPr/>
      <dgm:t>
        <a:bodyPr/>
        <a:lstStyle/>
        <a:p>
          <a:endParaRPr lang="en-US" sz="2400"/>
        </a:p>
      </dgm:t>
    </dgm:pt>
    <dgm:pt modelId="{121D5258-81E6-4B4A-BCF3-4DB6DBDF8C6B}" type="sibTrans" cxnId="{826FF1D9-041E-49E1-B970-B822321D7597}">
      <dgm:prSet/>
      <dgm:spPr/>
      <dgm:t>
        <a:bodyPr/>
        <a:lstStyle/>
        <a:p>
          <a:endParaRPr lang="en-US" sz="2400"/>
        </a:p>
      </dgm:t>
    </dgm:pt>
    <dgm:pt modelId="{A31284BA-57AC-4B40-A0C0-075A19AFF91F}">
      <dgm:prSet custT="1"/>
      <dgm:spPr/>
      <dgm:t>
        <a:bodyPr/>
        <a:lstStyle/>
        <a:p>
          <a:r>
            <a:rPr lang="en-CA" sz="1800" dirty="0"/>
            <a:t>Many SEL programs assume that a child has already </a:t>
          </a:r>
          <a:r>
            <a:rPr lang="en-US" sz="1800" i="1" dirty="0"/>
            <a:t>achieved these biological (Sensory Motor) self-regulation skills.  (O’Grady, 2024)</a:t>
          </a:r>
          <a:endParaRPr lang="en-US" sz="1800" dirty="0"/>
        </a:p>
      </dgm:t>
    </dgm:pt>
    <dgm:pt modelId="{AF864BE0-01B8-4055-9BA6-5447AA56C65C}" type="parTrans" cxnId="{384A1E10-BC89-4F48-BE6E-24D248FADAC8}">
      <dgm:prSet/>
      <dgm:spPr/>
      <dgm:t>
        <a:bodyPr/>
        <a:lstStyle/>
        <a:p>
          <a:endParaRPr lang="en-US" sz="2400"/>
        </a:p>
      </dgm:t>
    </dgm:pt>
    <dgm:pt modelId="{6B8C6E68-B80C-4136-9F8C-A04D7ACCE75D}" type="sibTrans" cxnId="{384A1E10-BC89-4F48-BE6E-24D248FADAC8}">
      <dgm:prSet/>
      <dgm:spPr/>
      <dgm:t>
        <a:bodyPr/>
        <a:lstStyle/>
        <a:p>
          <a:endParaRPr lang="en-US" sz="2400"/>
        </a:p>
      </dgm:t>
    </dgm:pt>
    <dgm:pt modelId="{E5F61F8F-0C78-49BE-B1A5-F038942B92B6}">
      <dgm:prSet custT="1"/>
      <dgm:spPr/>
      <dgm:t>
        <a:bodyPr/>
        <a:lstStyle/>
        <a:p>
          <a:r>
            <a:rPr lang="en-US" sz="1800" b="1" dirty="0"/>
            <a:t>Emotional regulation relies on the ability to recognize internal states and adjust. Recognition is impossible if a child cannot reliably interpret the signals within their body. </a:t>
          </a:r>
          <a:r>
            <a:rPr lang="en-US" sz="1800" dirty="0"/>
            <a:t>(Ng, 2024)</a:t>
          </a:r>
        </a:p>
      </dgm:t>
    </dgm:pt>
    <dgm:pt modelId="{67A1D25F-8231-4760-AFD2-E46A966CAA00}" type="parTrans" cxnId="{692AB890-A4DF-4C5C-AB18-D22A642511CD}">
      <dgm:prSet/>
      <dgm:spPr/>
      <dgm:t>
        <a:bodyPr/>
        <a:lstStyle/>
        <a:p>
          <a:endParaRPr lang="en-US" sz="2400"/>
        </a:p>
      </dgm:t>
    </dgm:pt>
    <dgm:pt modelId="{056095F5-5E0E-4ABE-93DA-39A6CE871066}" type="sibTrans" cxnId="{692AB890-A4DF-4C5C-AB18-D22A642511CD}">
      <dgm:prSet/>
      <dgm:spPr/>
      <dgm:t>
        <a:bodyPr/>
        <a:lstStyle/>
        <a:p>
          <a:endParaRPr lang="en-US" sz="2400"/>
        </a:p>
      </dgm:t>
    </dgm:pt>
    <dgm:pt modelId="{F6AFF5A2-5A7D-4E01-846D-D4AF941FFADA}" type="pres">
      <dgm:prSet presAssocID="{B3A418A8-3034-4C58-9A9B-9BAD42B79903}" presName="vert0" presStyleCnt="0">
        <dgm:presLayoutVars>
          <dgm:dir/>
          <dgm:animOne val="branch"/>
          <dgm:animLvl val="lvl"/>
        </dgm:presLayoutVars>
      </dgm:prSet>
      <dgm:spPr/>
    </dgm:pt>
    <dgm:pt modelId="{B77443FA-3044-4D0F-A2E6-EEF6F7CCBAA0}" type="pres">
      <dgm:prSet presAssocID="{9BEDF0BB-340D-4D17-B1EC-0E9FDD99F8FD}" presName="thickLine" presStyleLbl="alignNode1" presStyleIdx="0" presStyleCnt="3"/>
      <dgm:spPr/>
    </dgm:pt>
    <dgm:pt modelId="{44EF57DC-4253-44B4-A97B-FCAC9071858B}" type="pres">
      <dgm:prSet presAssocID="{9BEDF0BB-340D-4D17-B1EC-0E9FDD99F8FD}" presName="horz1" presStyleCnt="0"/>
      <dgm:spPr/>
    </dgm:pt>
    <dgm:pt modelId="{C4939ED2-49EF-4F4C-A250-0D0CB71D4C7D}" type="pres">
      <dgm:prSet presAssocID="{9BEDF0BB-340D-4D17-B1EC-0E9FDD99F8FD}" presName="tx1" presStyleLbl="revTx" presStyleIdx="0" presStyleCnt="3" custScaleY="74650"/>
      <dgm:spPr/>
    </dgm:pt>
    <dgm:pt modelId="{9BB44D8D-F0CE-4BBD-9F7F-7A1B893A2CDE}" type="pres">
      <dgm:prSet presAssocID="{9BEDF0BB-340D-4D17-B1EC-0E9FDD99F8FD}" presName="vert1" presStyleCnt="0"/>
      <dgm:spPr/>
    </dgm:pt>
    <dgm:pt modelId="{DEBAAE82-D982-412B-B27B-AD24B9FB22E0}" type="pres">
      <dgm:prSet presAssocID="{A31284BA-57AC-4B40-A0C0-075A19AFF91F}" presName="thickLine" presStyleLbl="alignNode1" presStyleIdx="1" presStyleCnt="3"/>
      <dgm:spPr/>
    </dgm:pt>
    <dgm:pt modelId="{D8F933A1-3992-4838-AFB7-A84F3673E5A8}" type="pres">
      <dgm:prSet presAssocID="{A31284BA-57AC-4B40-A0C0-075A19AFF91F}" presName="horz1" presStyleCnt="0"/>
      <dgm:spPr/>
    </dgm:pt>
    <dgm:pt modelId="{6991A7CB-846F-497A-AF70-65E0D63F5C4E}" type="pres">
      <dgm:prSet presAssocID="{A31284BA-57AC-4B40-A0C0-075A19AFF91F}" presName="tx1" presStyleLbl="revTx" presStyleIdx="1" presStyleCnt="3" custScaleY="71667"/>
      <dgm:spPr/>
    </dgm:pt>
    <dgm:pt modelId="{28AEAFA0-392D-481C-B909-1FFFAE20C9E9}" type="pres">
      <dgm:prSet presAssocID="{A31284BA-57AC-4B40-A0C0-075A19AFF91F}" presName="vert1" presStyleCnt="0"/>
      <dgm:spPr/>
    </dgm:pt>
    <dgm:pt modelId="{8A281F5B-900A-4574-ABC3-4F3608B0172A}" type="pres">
      <dgm:prSet presAssocID="{E5F61F8F-0C78-49BE-B1A5-F038942B92B6}" presName="thickLine" presStyleLbl="alignNode1" presStyleIdx="2" presStyleCnt="3"/>
      <dgm:spPr/>
    </dgm:pt>
    <dgm:pt modelId="{BFE7616B-470F-443E-8B1F-0267AD543D74}" type="pres">
      <dgm:prSet presAssocID="{E5F61F8F-0C78-49BE-B1A5-F038942B92B6}" presName="horz1" presStyleCnt="0"/>
      <dgm:spPr/>
    </dgm:pt>
    <dgm:pt modelId="{7513DE35-E8A3-48FA-940E-D01593D49B8D}" type="pres">
      <dgm:prSet presAssocID="{E5F61F8F-0C78-49BE-B1A5-F038942B92B6}" presName="tx1" presStyleLbl="revTx" presStyleIdx="2" presStyleCnt="3"/>
      <dgm:spPr/>
    </dgm:pt>
    <dgm:pt modelId="{176C9B17-69CB-4F2C-B44C-A93DE051E614}" type="pres">
      <dgm:prSet presAssocID="{E5F61F8F-0C78-49BE-B1A5-F038942B92B6}" presName="vert1" presStyleCnt="0"/>
      <dgm:spPr/>
    </dgm:pt>
  </dgm:ptLst>
  <dgm:cxnLst>
    <dgm:cxn modelId="{384A1E10-BC89-4F48-BE6E-24D248FADAC8}" srcId="{B3A418A8-3034-4C58-9A9B-9BAD42B79903}" destId="{A31284BA-57AC-4B40-A0C0-075A19AFF91F}" srcOrd="1" destOrd="0" parTransId="{AF864BE0-01B8-4055-9BA6-5447AA56C65C}" sibTransId="{6B8C6E68-B80C-4136-9F8C-A04D7ACCE75D}"/>
    <dgm:cxn modelId="{F475892C-D8EB-4453-94C6-54CFC79E94DB}" type="presOf" srcId="{9BEDF0BB-340D-4D17-B1EC-0E9FDD99F8FD}" destId="{C4939ED2-49EF-4F4C-A250-0D0CB71D4C7D}" srcOrd="0" destOrd="0" presId="urn:microsoft.com/office/officeart/2008/layout/LinedList"/>
    <dgm:cxn modelId="{CA0A063D-83E2-40F9-BA2E-67D55E9AC2F9}" type="presOf" srcId="{A31284BA-57AC-4B40-A0C0-075A19AFF91F}" destId="{6991A7CB-846F-497A-AF70-65E0D63F5C4E}" srcOrd="0" destOrd="0" presId="urn:microsoft.com/office/officeart/2008/layout/LinedList"/>
    <dgm:cxn modelId="{692AB890-A4DF-4C5C-AB18-D22A642511CD}" srcId="{B3A418A8-3034-4C58-9A9B-9BAD42B79903}" destId="{E5F61F8F-0C78-49BE-B1A5-F038942B92B6}" srcOrd="2" destOrd="0" parTransId="{67A1D25F-8231-4760-AFD2-E46A966CAA00}" sibTransId="{056095F5-5E0E-4ABE-93DA-39A6CE871066}"/>
    <dgm:cxn modelId="{C2F6A2B8-874D-4912-A966-901D640A53E0}" type="presOf" srcId="{E5F61F8F-0C78-49BE-B1A5-F038942B92B6}" destId="{7513DE35-E8A3-48FA-940E-D01593D49B8D}" srcOrd="0" destOrd="0" presId="urn:microsoft.com/office/officeart/2008/layout/LinedList"/>
    <dgm:cxn modelId="{826FF1D9-041E-49E1-B970-B822321D7597}" srcId="{B3A418A8-3034-4C58-9A9B-9BAD42B79903}" destId="{9BEDF0BB-340D-4D17-B1EC-0E9FDD99F8FD}" srcOrd="0" destOrd="0" parTransId="{CFE01FE2-5E0B-4F63-8AF8-D425BE5E31A8}" sibTransId="{121D5258-81E6-4B4A-BCF3-4DB6DBDF8C6B}"/>
    <dgm:cxn modelId="{B3D46BE2-8D44-4D60-97D5-7C06332E7D43}" type="presOf" srcId="{B3A418A8-3034-4C58-9A9B-9BAD42B79903}" destId="{F6AFF5A2-5A7D-4E01-846D-D4AF941FFADA}" srcOrd="0" destOrd="0" presId="urn:microsoft.com/office/officeart/2008/layout/LinedList"/>
    <dgm:cxn modelId="{0EA4B334-2847-4BB5-9936-E1FAD0466F96}" type="presParOf" srcId="{F6AFF5A2-5A7D-4E01-846D-D4AF941FFADA}" destId="{B77443FA-3044-4D0F-A2E6-EEF6F7CCBAA0}" srcOrd="0" destOrd="0" presId="urn:microsoft.com/office/officeart/2008/layout/LinedList"/>
    <dgm:cxn modelId="{E439C6BB-65EC-4AF2-A0BC-7EABDCCCA5E8}" type="presParOf" srcId="{F6AFF5A2-5A7D-4E01-846D-D4AF941FFADA}" destId="{44EF57DC-4253-44B4-A97B-FCAC9071858B}" srcOrd="1" destOrd="0" presId="urn:microsoft.com/office/officeart/2008/layout/LinedList"/>
    <dgm:cxn modelId="{03967D89-9D63-4F52-BADD-456F8FA8D72D}" type="presParOf" srcId="{44EF57DC-4253-44B4-A97B-FCAC9071858B}" destId="{C4939ED2-49EF-4F4C-A250-0D0CB71D4C7D}" srcOrd="0" destOrd="0" presId="urn:microsoft.com/office/officeart/2008/layout/LinedList"/>
    <dgm:cxn modelId="{8FD10CE8-4F2C-4639-B9C1-99CE79DC439C}" type="presParOf" srcId="{44EF57DC-4253-44B4-A97B-FCAC9071858B}" destId="{9BB44D8D-F0CE-4BBD-9F7F-7A1B893A2CDE}" srcOrd="1" destOrd="0" presId="urn:microsoft.com/office/officeart/2008/layout/LinedList"/>
    <dgm:cxn modelId="{308BC2A7-1C43-4E3F-A36B-CA5E3E824E97}" type="presParOf" srcId="{F6AFF5A2-5A7D-4E01-846D-D4AF941FFADA}" destId="{DEBAAE82-D982-412B-B27B-AD24B9FB22E0}" srcOrd="2" destOrd="0" presId="urn:microsoft.com/office/officeart/2008/layout/LinedList"/>
    <dgm:cxn modelId="{4976386E-FB5C-41C4-9680-4493AFFF6877}" type="presParOf" srcId="{F6AFF5A2-5A7D-4E01-846D-D4AF941FFADA}" destId="{D8F933A1-3992-4838-AFB7-A84F3673E5A8}" srcOrd="3" destOrd="0" presId="urn:microsoft.com/office/officeart/2008/layout/LinedList"/>
    <dgm:cxn modelId="{F91FC64D-7DD3-4847-80A2-46E9C6B3F376}" type="presParOf" srcId="{D8F933A1-3992-4838-AFB7-A84F3673E5A8}" destId="{6991A7CB-846F-497A-AF70-65E0D63F5C4E}" srcOrd="0" destOrd="0" presId="urn:microsoft.com/office/officeart/2008/layout/LinedList"/>
    <dgm:cxn modelId="{F3268869-B2B9-404F-8CD2-447AF62EBD15}" type="presParOf" srcId="{D8F933A1-3992-4838-AFB7-A84F3673E5A8}" destId="{28AEAFA0-392D-481C-B909-1FFFAE20C9E9}" srcOrd="1" destOrd="0" presId="urn:microsoft.com/office/officeart/2008/layout/LinedList"/>
    <dgm:cxn modelId="{96CD16B4-DF1D-47B6-A781-1CC61E5816B5}" type="presParOf" srcId="{F6AFF5A2-5A7D-4E01-846D-D4AF941FFADA}" destId="{8A281F5B-900A-4574-ABC3-4F3608B0172A}" srcOrd="4" destOrd="0" presId="urn:microsoft.com/office/officeart/2008/layout/LinedList"/>
    <dgm:cxn modelId="{D7675FFB-35AA-4E98-B70E-F956CB312B2B}" type="presParOf" srcId="{F6AFF5A2-5A7D-4E01-846D-D4AF941FFADA}" destId="{BFE7616B-470F-443E-8B1F-0267AD543D74}" srcOrd="5" destOrd="0" presId="urn:microsoft.com/office/officeart/2008/layout/LinedList"/>
    <dgm:cxn modelId="{C7659E9D-75BA-4DDD-9C4E-122CD440A578}" type="presParOf" srcId="{BFE7616B-470F-443E-8B1F-0267AD543D74}" destId="{7513DE35-E8A3-48FA-940E-D01593D49B8D}" srcOrd="0" destOrd="0" presId="urn:microsoft.com/office/officeart/2008/layout/LinedList"/>
    <dgm:cxn modelId="{54937943-2D33-4FF4-AA63-FDF3EA18B9A2}" type="presParOf" srcId="{BFE7616B-470F-443E-8B1F-0267AD543D74}" destId="{176C9B17-69CB-4F2C-B44C-A93DE051E614}" srcOrd="1" destOrd="0" presId="urn:microsoft.com/office/officeart/2008/layout/LinedList"/>
  </dgm:cxnLst>
  <dgm:bg>
    <a:solidFill>
      <a:schemeClr val="accent6">
        <a:lumMod val="20000"/>
        <a:lumOff val="80000"/>
      </a:schemeClr>
    </a:solid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0F83372-081B-4942-B385-FD551061EAC0}" type="doc">
      <dgm:prSet loTypeId="urn:microsoft.com/office/officeart/2018/5/layout/IconCircleLabelList" loCatId="icon" qsTypeId="urn:microsoft.com/office/officeart/2005/8/quickstyle/simple1#3" qsCatId="simple" csTypeId="urn:microsoft.com/office/officeart/2018/5/colors/Iconchunking_neutralicon_colorful1" csCatId="colorful" phldr="1"/>
      <dgm:spPr/>
      <dgm:t>
        <a:bodyPr/>
        <a:lstStyle/>
        <a:p>
          <a:endParaRPr lang="en-US"/>
        </a:p>
      </dgm:t>
    </dgm:pt>
    <dgm:pt modelId="{9BC4E895-A2FF-4400-B572-C21C7A8E81B9}">
      <dgm:prSet custT="1"/>
      <dgm:spPr/>
      <dgm:t>
        <a:bodyPr/>
        <a:lstStyle/>
        <a:p>
          <a:pPr>
            <a:defRPr cap="all"/>
          </a:pPr>
          <a:r>
            <a:rPr lang="en-US" sz="1600"/>
            <a:t>Mouth – gustatory (taste) and oral tactile (texture)</a:t>
          </a:r>
        </a:p>
      </dgm:t>
    </dgm:pt>
    <dgm:pt modelId="{D1603B20-3402-4CED-B972-F9A95B8911AD}" type="parTrans" cxnId="{8270608A-D341-4253-AD96-ACEB4D03DED7}">
      <dgm:prSet/>
      <dgm:spPr/>
      <dgm:t>
        <a:bodyPr/>
        <a:lstStyle/>
        <a:p>
          <a:endParaRPr lang="en-US" sz="2400"/>
        </a:p>
      </dgm:t>
    </dgm:pt>
    <dgm:pt modelId="{92E032F3-D846-4947-983D-10BA452E493A}" type="sibTrans" cxnId="{8270608A-D341-4253-AD96-ACEB4D03DED7}">
      <dgm:prSet/>
      <dgm:spPr/>
      <dgm:t>
        <a:bodyPr/>
        <a:lstStyle/>
        <a:p>
          <a:endParaRPr lang="en-US" sz="2400"/>
        </a:p>
      </dgm:t>
    </dgm:pt>
    <dgm:pt modelId="{B0B62702-2B7A-4AF3-A4D4-DFC2E91CAE19}">
      <dgm:prSet custT="1"/>
      <dgm:spPr/>
      <dgm:t>
        <a:bodyPr/>
        <a:lstStyle/>
        <a:p>
          <a:pPr>
            <a:defRPr cap="all"/>
          </a:pPr>
          <a:r>
            <a:rPr lang="en-US" sz="1600" dirty="0"/>
            <a:t>Move – proprioception and vestibular</a:t>
          </a:r>
        </a:p>
      </dgm:t>
    </dgm:pt>
    <dgm:pt modelId="{5960CA5E-AF70-4BEE-9E6F-ABCBCB88C6E1}" type="parTrans" cxnId="{B0BF4DA7-8356-45BD-A87D-9E4BCAEE2179}">
      <dgm:prSet/>
      <dgm:spPr/>
      <dgm:t>
        <a:bodyPr/>
        <a:lstStyle/>
        <a:p>
          <a:endParaRPr lang="en-US" sz="2400"/>
        </a:p>
      </dgm:t>
    </dgm:pt>
    <dgm:pt modelId="{6ADE6D4F-EC58-40F9-914C-1CC33D9E7671}" type="sibTrans" cxnId="{B0BF4DA7-8356-45BD-A87D-9E4BCAEE2179}">
      <dgm:prSet/>
      <dgm:spPr/>
      <dgm:t>
        <a:bodyPr/>
        <a:lstStyle/>
        <a:p>
          <a:endParaRPr lang="en-US" sz="2400"/>
        </a:p>
      </dgm:t>
    </dgm:pt>
    <dgm:pt modelId="{4F2FB047-C80E-4550-98D2-D8D2848D3239}">
      <dgm:prSet custT="1"/>
      <dgm:spPr/>
      <dgm:t>
        <a:bodyPr/>
        <a:lstStyle/>
        <a:p>
          <a:pPr>
            <a:defRPr cap="all"/>
          </a:pPr>
          <a:r>
            <a:rPr lang="en-US" sz="1600"/>
            <a:t>Touch - tactile</a:t>
          </a:r>
        </a:p>
      </dgm:t>
    </dgm:pt>
    <dgm:pt modelId="{1A6BAD77-4889-40B9-84B0-FB14982A20DF}" type="parTrans" cxnId="{8784543B-2BED-4CEE-84B5-CDFA262A0F75}">
      <dgm:prSet/>
      <dgm:spPr/>
      <dgm:t>
        <a:bodyPr/>
        <a:lstStyle/>
        <a:p>
          <a:endParaRPr lang="en-US" sz="2400"/>
        </a:p>
      </dgm:t>
    </dgm:pt>
    <dgm:pt modelId="{BE568190-95BB-4FED-9453-56C955C773FE}" type="sibTrans" cxnId="{8784543B-2BED-4CEE-84B5-CDFA262A0F75}">
      <dgm:prSet/>
      <dgm:spPr/>
      <dgm:t>
        <a:bodyPr/>
        <a:lstStyle/>
        <a:p>
          <a:endParaRPr lang="en-US" sz="2400"/>
        </a:p>
      </dgm:t>
    </dgm:pt>
    <dgm:pt modelId="{BB5187D0-7668-4F68-8682-ED6170634178}">
      <dgm:prSet custT="1"/>
      <dgm:spPr/>
      <dgm:t>
        <a:bodyPr/>
        <a:lstStyle/>
        <a:p>
          <a:pPr>
            <a:defRPr cap="all"/>
          </a:pPr>
          <a:r>
            <a:rPr lang="en-US" sz="1600"/>
            <a:t>Visual - sight</a:t>
          </a:r>
        </a:p>
      </dgm:t>
    </dgm:pt>
    <dgm:pt modelId="{6EDB7887-74B5-469D-941F-50AB6B8E5291}" type="parTrans" cxnId="{42C5FB39-3308-4C7A-A500-BC6CACB7D023}">
      <dgm:prSet/>
      <dgm:spPr/>
      <dgm:t>
        <a:bodyPr/>
        <a:lstStyle/>
        <a:p>
          <a:endParaRPr lang="en-US" sz="2400"/>
        </a:p>
      </dgm:t>
    </dgm:pt>
    <dgm:pt modelId="{8E458685-4F6F-4E77-8701-62BD2DE3A79F}" type="sibTrans" cxnId="{42C5FB39-3308-4C7A-A500-BC6CACB7D023}">
      <dgm:prSet/>
      <dgm:spPr/>
      <dgm:t>
        <a:bodyPr/>
        <a:lstStyle/>
        <a:p>
          <a:endParaRPr lang="en-US" sz="2400"/>
        </a:p>
      </dgm:t>
    </dgm:pt>
    <dgm:pt modelId="{37A9642F-F3AF-47D5-8364-6945DCF30B8F}">
      <dgm:prSet custT="1"/>
      <dgm:spPr/>
      <dgm:t>
        <a:bodyPr/>
        <a:lstStyle/>
        <a:p>
          <a:pPr>
            <a:defRPr cap="all"/>
          </a:pPr>
          <a:r>
            <a:rPr lang="en-US" sz="1600" dirty="0"/>
            <a:t>Auditory - hearing</a:t>
          </a:r>
        </a:p>
      </dgm:t>
    </dgm:pt>
    <dgm:pt modelId="{AB794E90-E7A9-4501-A1F6-9675376C6B32}" type="parTrans" cxnId="{B51F08E0-A56D-49C7-BAF3-85A1E975EC0D}">
      <dgm:prSet/>
      <dgm:spPr/>
      <dgm:t>
        <a:bodyPr/>
        <a:lstStyle/>
        <a:p>
          <a:endParaRPr lang="en-US" sz="2400"/>
        </a:p>
      </dgm:t>
    </dgm:pt>
    <dgm:pt modelId="{1C8E6F1C-759C-4FE8-AFA2-277458F28B01}" type="sibTrans" cxnId="{B51F08E0-A56D-49C7-BAF3-85A1E975EC0D}">
      <dgm:prSet/>
      <dgm:spPr/>
      <dgm:t>
        <a:bodyPr/>
        <a:lstStyle/>
        <a:p>
          <a:endParaRPr lang="en-US" sz="2400"/>
        </a:p>
      </dgm:t>
    </dgm:pt>
    <dgm:pt modelId="{80597647-BBB0-4108-8A14-268E35D794D1}">
      <dgm:prSet custT="1"/>
      <dgm:spPr/>
      <dgm:t>
        <a:bodyPr/>
        <a:lstStyle/>
        <a:p>
          <a:pPr>
            <a:defRPr cap="all"/>
          </a:pPr>
          <a:r>
            <a:rPr lang="en-US" sz="1600"/>
            <a:t>Olfactory - smell</a:t>
          </a:r>
        </a:p>
      </dgm:t>
    </dgm:pt>
    <dgm:pt modelId="{ED1758E9-6DA2-48F6-A517-67B2B4FF9D60}" type="parTrans" cxnId="{28A40E12-5A29-432C-A665-5939891F944F}">
      <dgm:prSet/>
      <dgm:spPr/>
      <dgm:t>
        <a:bodyPr/>
        <a:lstStyle/>
        <a:p>
          <a:endParaRPr lang="en-US" sz="2400"/>
        </a:p>
      </dgm:t>
    </dgm:pt>
    <dgm:pt modelId="{1A3BAE1E-A7BB-4D95-ACF2-5FEC0A7BFD9F}" type="sibTrans" cxnId="{28A40E12-5A29-432C-A665-5939891F944F}">
      <dgm:prSet/>
      <dgm:spPr/>
      <dgm:t>
        <a:bodyPr/>
        <a:lstStyle/>
        <a:p>
          <a:endParaRPr lang="en-US" sz="2400"/>
        </a:p>
      </dgm:t>
    </dgm:pt>
    <dgm:pt modelId="{B0C752E6-8C1D-4B5F-A6E7-5C72A7F4B1DD}">
      <dgm:prSet custT="1"/>
      <dgm:spPr/>
      <dgm:t>
        <a:bodyPr/>
        <a:lstStyle/>
        <a:p>
          <a:pPr>
            <a:defRPr cap="all"/>
          </a:pPr>
          <a:r>
            <a:rPr lang="en-US" sz="1600" dirty="0"/>
            <a:t>Interoception – internal signals, hunger, thirst, or a racing heart</a:t>
          </a:r>
        </a:p>
      </dgm:t>
    </dgm:pt>
    <dgm:pt modelId="{0F735F4E-485A-4E85-91F3-414D23313A8B}" type="parTrans" cxnId="{B867864A-DBC4-4335-8B3D-1CED18B84F04}">
      <dgm:prSet/>
      <dgm:spPr/>
      <dgm:t>
        <a:bodyPr/>
        <a:lstStyle/>
        <a:p>
          <a:endParaRPr lang="en-US" sz="2400"/>
        </a:p>
      </dgm:t>
    </dgm:pt>
    <dgm:pt modelId="{6D18F443-B621-43BF-BFEE-3FB08DD75A3A}" type="sibTrans" cxnId="{B867864A-DBC4-4335-8B3D-1CED18B84F04}">
      <dgm:prSet/>
      <dgm:spPr/>
      <dgm:t>
        <a:bodyPr/>
        <a:lstStyle/>
        <a:p>
          <a:endParaRPr lang="en-US" sz="2400"/>
        </a:p>
      </dgm:t>
    </dgm:pt>
    <dgm:pt modelId="{6A8D745F-DEA5-46A8-BA55-24752859E1FD}" type="pres">
      <dgm:prSet presAssocID="{F0F83372-081B-4942-B385-FD551061EAC0}" presName="root" presStyleCnt="0">
        <dgm:presLayoutVars>
          <dgm:dir/>
          <dgm:resizeHandles val="exact"/>
        </dgm:presLayoutVars>
      </dgm:prSet>
      <dgm:spPr/>
    </dgm:pt>
    <dgm:pt modelId="{38DAC2BF-544A-4E72-B646-8E7E623524D7}" type="pres">
      <dgm:prSet presAssocID="{9BC4E895-A2FF-4400-B572-C21C7A8E81B9}" presName="compNode" presStyleCnt="0"/>
      <dgm:spPr/>
    </dgm:pt>
    <dgm:pt modelId="{FBBACA47-547B-47BA-B3C2-D7F1A8F76C44}" type="pres">
      <dgm:prSet presAssocID="{9BC4E895-A2FF-4400-B572-C21C7A8E81B9}" presName="iconBgRect" presStyleLbl="bgShp" presStyleIdx="0" presStyleCnt="7"/>
      <dgm:spPr/>
    </dgm:pt>
    <dgm:pt modelId="{96F739C2-78FD-4EC8-90B0-E33BBFE2C3CC}" type="pres">
      <dgm:prSet presAssocID="{9BC4E895-A2FF-4400-B572-C21C7A8E81B9}" presName="iconRect" presStyleLbl="node1" presStyleIdx="0"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Wind Chime"/>
        </a:ext>
      </dgm:extLst>
    </dgm:pt>
    <dgm:pt modelId="{28110D26-53CA-4B58-B153-10CA41106C28}" type="pres">
      <dgm:prSet presAssocID="{9BC4E895-A2FF-4400-B572-C21C7A8E81B9}" presName="spaceRect" presStyleCnt="0"/>
      <dgm:spPr/>
    </dgm:pt>
    <dgm:pt modelId="{9AEEE850-198F-4B49-BAED-7117FD9B2BAF}" type="pres">
      <dgm:prSet presAssocID="{9BC4E895-A2FF-4400-B572-C21C7A8E81B9}" presName="textRect" presStyleLbl="revTx" presStyleIdx="0" presStyleCnt="7">
        <dgm:presLayoutVars>
          <dgm:chMax val="1"/>
          <dgm:chPref val="1"/>
        </dgm:presLayoutVars>
      </dgm:prSet>
      <dgm:spPr/>
    </dgm:pt>
    <dgm:pt modelId="{C03ECF1B-05CD-42FA-9758-24EA9A366BD0}" type="pres">
      <dgm:prSet presAssocID="{92E032F3-D846-4947-983D-10BA452E493A}" presName="sibTrans" presStyleCnt="0"/>
      <dgm:spPr/>
    </dgm:pt>
    <dgm:pt modelId="{7019F35E-3510-4575-BD5B-4B6D7C7C4697}" type="pres">
      <dgm:prSet presAssocID="{B0B62702-2B7A-4AF3-A4D4-DFC2E91CAE19}" presName="compNode" presStyleCnt="0"/>
      <dgm:spPr/>
    </dgm:pt>
    <dgm:pt modelId="{4221FE99-C65C-4979-A07C-DFE5C64DE1E5}" type="pres">
      <dgm:prSet presAssocID="{B0B62702-2B7A-4AF3-A4D4-DFC2E91CAE19}" presName="iconBgRect" presStyleLbl="bgShp" presStyleIdx="1" presStyleCnt="7"/>
      <dgm:spPr/>
    </dgm:pt>
    <dgm:pt modelId="{F4A8FE93-967D-4AE9-BC40-EE2F1EE9628E}" type="pres">
      <dgm:prSet presAssocID="{B0B62702-2B7A-4AF3-A4D4-DFC2E91CAE19}" presName="iconRect" presStyleLbl="node1" presStyleIdx="1"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rib"/>
        </a:ext>
      </dgm:extLst>
    </dgm:pt>
    <dgm:pt modelId="{44510E90-041A-475A-AD7E-A29858A4C959}" type="pres">
      <dgm:prSet presAssocID="{B0B62702-2B7A-4AF3-A4D4-DFC2E91CAE19}" presName="spaceRect" presStyleCnt="0"/>
      <dgm:spPr/>
    </dgm:pt>
    <dgm:pt modelId="{BCFFBB81-ADF3-4162-BD75-395702731BFA}" type="pres">
      <dgm:prSet presAssocID="{B0B62702-2B7A-4AF3-A4D4-DFC2E91CAE19}" presName="textRect" presStyleLbl="revTx" presStyleIdx="1" presStyleCnt="7">
        <dgm:presLayoutVars>
          <dgm:chMax val="1"/>
          <dgm:chPref val="1"/>
        </dgm:presLayoutVars>
      </dgm:prSet>
      <dgm:spPr/>
    </dgm:pt>
    <dgm:pt modelId="{068E7B36-43CB-482D-9F23-B4F9877AA436}" type="pres">
      <dgm:prSet presAssocID="{6ADE6D4F-EC58-40F9-914C-1CC33D9E7671}" presName="sibTrans" presStyleCnt="0"/>
      <dgm:spPr/>
    </dgm:pt>
    <dgm:pt modelId="{D873A64B-F62B-489A-A946-B84C10592EAC}" type="pres">
      <dgm:prSet presAssocID="{4F2FB047-C80E-4550-98D2-D8D2848D3239}" presName="compNode" presStyleCnt="0"/>
      <dgm:spPr/>
    </dgm:pt>
    <dgm:pt modelId="{D0BA55E8-4C5A-41B1-BDEA-7270395D749F}" type="pres">
      <dgm:prSet presAssocID="{4F2FB047-C80E-4550-98D2-D8D2848D3239}" presName="iconBgRect" presStyleLbl="bgShp" presStyleIdx="2" presStyleCnt="7"/>
      <dgm:spPr/>
    </dgm:pt>
    <dgm:pt modelId="{910B3CA5-6393-4F6A-9846-9F59C09A8843}" type="pres">
      <dgm:prSet presAssocID="{4F2FB047-C80E-4550-98D2-D8D2848D3239}" presName="iconRect" presStyleLbl="node1" presStyleIdx="2"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aco"/>
        </a:ext>
      </dgm:extLst>
    </dgm:pt>
    <dgm:pt modelId="{55972691-74C3-4840-B09E-5AF6447DAADD}" type="pres">
      <dgm:prSet presAssocID="{4F2FB047-C80E-4550-98D2-D8D2848D3239}" presName="spaceRect" presStyleCnt="0"/>
      <dgm:spPr/>
    </dgm:pt>
    <dgm:pt modelId="{B645C5D8-152E-4BD2-B43A-BA173AD7C3AA}" type="pres">
      <dgm:prSet presAssocID="{4F2FB047-C80E-4550-98D2-D8D2848D3239}" presName="textRect" presStyleLbl="revTx" presStyleIdx="2" presStyleCnt="7">
        <dgm:presLayoutVars>
          <dgm:chMax val="1"/>
          <dgm:chPref val="1"/>
        </dgm:presLayoutVars>
      </dgm:prSet>
      <dgm:spPr/>
    </dgm:pt>
    <dgm:pt modelId="{DB0767D9-F4DA-478A-BAD8-BAE49BBF692A}" type="pres">
      <dgm:prSet presAssocID="{BE568190-95BB-4FED-9453-56C955C773FE}" presName="sibTrans" presStyleCnt="0"/>
      <dgm:spPr/>
    </dgm:pt>
    <dgm:pt modelId="{01EC8DAE-AED6-450C-B4CC-C16ACE88D74F}" type="pres">
      <dgm:prSet presAssocID="{BB5187D0-7668-4F68-8682-ED6170634178}" presName="compNode" presStyleCnt="0"/>
      <dgm:spPr/>
    </dgm:pt>
    <dgm:pt modelId="{E4910600-8D71-435C-B196-602D6D35BC11}" type="pres">
      <dgm:prSet presAssocID="{BB5187D0-7668-4F68-8682-ED6170634178}" presName="iconBgRect" presStyleLbl="bgShp" presStyleIdx="3" presStyleCnt="7"/>
      <dgm:spPr/>
    </dgm:pt>
    <dgm:pt modelId="{0F523BCA-7D80-40F8-992C-775FCB010622}" type="pres">
      <dgm:prSet presAssocID="{BB5187D0-7668-4F68-8682-ED6170634178}" presName="iconRect" presStyleLbl="node1" presStyleIdx="3"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lasses"/>
        </a:ext>
      </dgm:extLst>
    </dgm:pt>
    <dgm:pt modelId="{5B79DF3E-E522-4BA0-9705-DF8EEA38A13D}" type="pres">
      <dgm:prSet presAssocID="{BB5187D0-7668-4F68-8682-ED6170634178}" presName="spaceRect" presStyleCnt="0"/>
      <dgm:spPr/>
    </dgm:pt>
    <dgm:pt modelId="{60B02E08-DE75-410E-9909-B9F8EE38BC97}" type="pres">
      <dgm:prSet presAssocID="{BB5187D0-7668-4F68-8682-ED6170634178}" presName="textRect" presStyleLbl="revTx" presStyleIdx="3" presStyleCnt="7">
        <dgm:presLayoutVars>
          <dgm:chMax val="1"/>
          <dgm:chPref val="1"/>
        </dgm:presLayoutVars>
      </dgm:prSet>
      <dgm:spPr/>
    </dgm:pt>
    <dgm:pt modelId="{ED11B6A3-456A-4B77-B549-1ED23F927CDF}" type="pres">
      <dgm:prSet presAssocID="{8E458685-4F6F-4E77-8701-62BD2DE3A79F}" presName="sibTrans" presStyleCnt="0"/>
      <dgm:spPr/>
    </dgm:pt>
    <dgm:pt modelId="{BB0A5FA3-C3FA-4EB8-8EA5-90C3287837E1}" type="pres">
      <dgm:prSet presAssocID="{37A9642F-F3AF-47D5-8364-6945DCF30B8F}" presName="compNode" presStyleCnt="0"/>
      <dgm:spPr/>
    </dgm:pt>
    <dgm:pt modelId="{9ACB1CB4-658F-4959-85B4-05F8784676B7}" type="pres">
      <dgm:prSet presAssocID="{37A9642F-F3AF-47D5-8364-6945DCF30B8F}" presName="iconBgRect" presStyleLbl="bgShp" presStyleIdx="4" presStyleCnt="7"/>
      <dgm:spPr/>
    </dgm:pt>
    <dgm:pt modelId="{D58256CD-BB37-4ABA-8E08-9769A20EC04B}" type="pres">
      <dgm:prSet presAssocID="{37A9642F-F3AF-47D5-8364-6945DCF30B8F}" presName="iconRect" presStyleLbl="node1" presStyleIdx="4"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Ear"/>
        </a:ext>
      </dgm:extLst>
    </dgm:pt>
    <dgm:pt modelId="{0E8F6ABA-56EF-43A6-B173-01F40D4E1DA6}" type="pres">
      <dgm:prSet presAssocID="{37A9642F-F3AF-47D5-8364-6945DCF30B8F}" presName="spaceRect" presStyleCnt="0"/>
      <dgm:spPr/>
    </dgm:pt>
    <dgm:pt modelId="{EBB7CEC7-623E-4434-A169-187D70440FB4}" type="pres">
      <dgm:prSet presAssocID="{37A9642F-F3AF-47D5-8364-6945DCF30B8F}" presName="textRect" presStyleLbl="revTx" presStyleIdx="4" presStyleCnt="7">
        <dgm:presLayoutVars>
          <dgm:chMax val="1"/>
          <dgm:chPref val="1"/>
        </dgm:presLayoutVars>
      </dgm:prSet>
      <dgm:spPr/>
    </dgm:pt>
    <dgm:pt modelId="{0F96D478-7086-4B81-9FED-0538D94F1F5D}" type="pres">
      <dgm:prSet presAssocID="{1C8E6F1C-759C-4FE8-AFA2-277458F28B01}" presName="sibTrans" presStyleCnt="0"/>
      <dgm:spPr/>
    </dgm:pt>
    <dgm:pt modelId="{8D602131-CB88-41B6-A541-B397541E9C4C}" type="pres">
      <dgm:prSet presAssocID="{80597647-BBB0-4108-8A14-268E35D794D1}" presName="compNode" presStyleCnt="0"/>
      <dgm:spPr/>
    </dgm:pt>
    <dgm:pt modelId="{8B3C7E07-30D3-4EB0-8FAD-DC103710CDB9}" type="pres">
      <dgm:prSet presAssocID="{80597647-BBB0-4108-8A14-268E35D794D1}" presName="iconBgRect" presStyleLbl="bgShp" presStyleIdx="5" presStyleCnt="7"/>
      <dgm:spPr/>
    </dgm:pt>
    <dgm:pt modelId="{4DAB2F62-C231-42C0-8697-EE75DD1E09DA}" type="pres">
      <dgm:prSet presAssocID="{80597647-BBB0-4108-8A14-268E35D794D1}" presName="iconRect" presStyleLbl="node1" presStyleIdx="5"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Nose"/>
        </a:ext>
      </dgm:extLst>
    </dgm:pt>
    <dgm:pt modelId="{B84A60E4-1FF4-44E5-8811-346302110493}" type="pres">
      <dgm:prSet presAssocID="{80597647-BBB0-4108-8A14-268E35D794D1}" presName="spaceRect" presStyleCnt="0"/>
      <dgm:spPr/>
    </dgm:pt>
    <dgm:pt modelId="{18D93B25-3F03-4C94-9EF2-2A2979B853D2}" type="pres">
      <dgm:prSet presAssocID="{80597647-BBB0-4108-8A14-268E35D794D1}" presName="textRect" presStyleLbl="revTx" presStyleIdx="5" presStyleCnt="7">
        <dgm:presLayoutVars>
          <dgm:chMax val="1"/>
          <dgm:chPref val="1"/>
        </dgm:presLayoutVars>
      </dgm:prSet>
      <dgm:spPr/>
    </dgm:pt>
    <dgm:pt modelId="{F1BDD021-1520-4202-B696-B56933B3AC3B}" type="pres">
      <dgm:prSet presAssocID="{1A3BAE1E-A7BB-4D95-ACF2-5FEC0A7BFD9F}" presName="sibTrans" presStyleCnt="0"/>
      <dgm:spPr/>
    </dgm:pt>
    <dgm:pt modelId="{1687D1C6-9931-4868-9695-7D58D05A935F}" type="pres">
      <dgm:prSet presAssocID="{B0C752E6-8C1D-4B5F-A6E7-5C72A7F4B1DD}" presName="compNode" presStyleCnt="0"/>
      <dgm:spPr/>
    </dgm:pt>
    <dgm:pt modelId="{6A4162C2-34FC-4DD7-8ECF-5AEAB9E2D24E}" type="pres">
      <dgm:prSet presAssocID="{B0C752E6-8C1D-4B5F-A6E7-5C72A7F4B1DD}" presName="iconBgRect" presStyleLbl="bgShp" presStyleIdx="6" presStyleCnt="7"/>
      <dgm:spPr/>
    </dgm:pt>
    <dgm:pt modelId="{2DDB43EE-875D-4FBB-88E5-42A6C53402C9}" type="pres">
      <dgm:prSet presAssocID="{B0C752E6-8C1D-4B5F-A6E7-5C72A7F4B1DD}" presName="iconRect" presStyleLbl="node1" presStyleIdx="6"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Stomach"/>
        </a:ext>
      </dgm:extLst>
    </dgm:pt>
    <dgm:pt modelId="{5BB8C4F4-1CA6-4A21-B667-3CA0F2DEC959}" type="pres">
      <dgm:prSet presAssocID="{B0C752E6-8C1D-4B5F-A6E7-5C72A7F4B1DD}" presName="spaceRect" presStyleCnt="0"/>
      <dgm:spPr/>
    </dgm:pt>
    <dgm:pt modelId="{E8C55D1A-CAC2-4A70-A56E-6286615B0BA3}" type="pres">
      <dgm:prSet presAssocID="{B0C752E6-8C1D-4B5F-A6E7-5C72A7F4B1DD}" presName="textRect" presStyleLbl="revTx" presStyleIdx="6" presStyleCnt="7" custScaleX="160330">
        <dgm:presLayoutVars>
          <dgm:chMax val="1"/>
          <dgm:chPref val="1"/>
        </dgm:presLayoutVars>
      </dgm:prSet>
      <dgm:spPr/>
    </dgm:pt>
  </dgm:ptLst>
  <dgm:cxnLst>
    <dgm:cxn modelId="{28A40E12-5A29-432C-A665-5939891F944F}" srcId="{F0F83372-081B-4942-B385-FD551061EAC0}" destId="{80597647-BBB0-4108-8A14-268E35D794D1}" srcOrd="5" destOrd="0" parTransId="{ED1758E9-6DA2-48F6-A517-67B2B4FF9D60}" sibTransId="{1A3BAE1E-A7BB-4D95-ACF2-5FEC0A7BFD9F}"/>
    <dgm:cxn modelId="{2F10F021-E2F3-4B19-AB46-F3ECC11FBC2B}" type="presOf" srcId="{F0F83372-081B-4942-B385-FD551061EAC0}" destId="{6A8D745F-DEA5-46A8-BA55-24752859E1FD}" srcOrd="0" destOrd="0" presId="urn:microsoft.com/office/officeart/2018/5/layout/IconCircleLabelList"/>
    <dgm:cxn modelId="{42C5FB39-3308-4C7A-A500-BC6CACB7D023}" srcId="{F0F83372-081B-4942-B385-FD551061EAC0}" destId="{BB5187D0-7668-4F68-8682-ED6170634178}" srcOrd="3" destOrd="0" parTransId="{6EDB7887-74B5-469D-941F-50AB6B8E5291}" sibTransId="{8E458685-4F6F-4E77-8701-62BD2DE3A79F}"/>
    <dgm:cxn modelId="{8784543B-2BED-4CEE-84B5-CDFA262A0F75}" srcId="{F0F83372-081B-4942-B385-FD551061EAC0}" destId="{4F2FB047-C80E-4550-98D2-D8D2848D3239}" srcOrd="2" destOrd="0" parTransId="{1A6BAD77-4889-40B9-84B0-FB14982A20DF}" sibTransId="{BE568190-95BB-4FED-9453-56C955C773FE}"/>
    <dgm:cxn modelId="{73375E4A-8D17-4524-B728-498DE37A7C7C}" type="presOf" srcId="{9BC4E895-A2FF-4400-B572-C21C7A8E81B9}" destId="{9AEEE850-198F-4B49-BAED-7117FD9B2BAF}" srcOrd="0" destOrd="0" presId="urn:microsoft.com/office/officeart/2018/5/layout/IconCircleLabelList"/>
    <dgm:cxn modelId="{B867864A-DBC4-4335-8B3D-1CED18B84F04}" srcId="{F0F83372-081B-4942-B385-FD551061EAC0}" destId="{B0C752E6-8C1D-4B5F-A6E7-5C72A7F4B1DD}" srcOrd="6" destOrd="0" parTransId="{0F735F4E-485A-4E85-91F3-414D23313A8B}" sibTransId="{6D18F443-B621-43BF-BFEE-3FB08DD75A3A}"/>
    <dgm:cxn modelId="{9C1ED889-1902-4317-AAA0-9B3A33293F19}" type="presOf" srcId="{B0C752E6-8C1D-4B5F-A6E7-5C72A7F4B1DD}" destId="{E8C55D1A-CAC2-4A70-A56E-6286615B0BA3}" srcOrd="0" destOrd="0" presId="urn:microsoft.com/office/officeart/2018/5/layout/IconCircleLabelList"/>
    <dgm:cxn modelId="{8270608A-D341-4253-AD96-ACEB4D03DED7}" srcId="{F0F83372-081B-4942-B385-FD551061EAC0}" destId="{9BC4E895-A2FF-4400-B572-C21C7A8E81B9}" srcOrd="0" destOrd="0" parTransId="{D1603B20-3402-4CED-B972-F9A95B8911AD}" sibTransId="{92E032F3-D846-4947-983D-10BA452E493A}"/>
    <dgm:cxn modelId="{B0BF4DA7-8356-45BD-A87D-9E4BCAEE2179}" srcId="{F0F83372-081B-4942-B385-FD551061EAC0}" destId="{B0B62702-2B7A-4AF3-A4D4-DFC2E91CAE19}" srcOrd="1" destOrd="0" parTransId="{5960CA5E-AF70-4BEE-9E6F-ABCBCB88C6E1}" sibTransId="{6ADE6D4F-EC58-40F9-914C-1CC33D9E7671}"/>
    <dgm:cxn modelId="{95CD3EAD-250E-48E8-A934-42E751A8F648}" type="presOf" srcId="{B0B62702-2B7A-4AF3-A4D4-DFC2E91CAE19}" destId="{BCFFBB81-ADF3-4162-BD75-395702731BFA}" srcOrd="0" destOrd="0" presId="urn:microsoft.com/office/officeart/2018/5/layout/IconCircleLabelList"/>
    <dgm:cxn modelId="{D8CA09CA-754A-4465-924A-287D3A271CF2}" type="presOf" srcId="{BB5187D0-7668-4F68-8682-ED6170634178}" destId="{60B02E08-DE75-410E-9909-B9F8EE38BC97}" srcOrd="0" destOrd="0" presId="urn:microsoft.com/office/officeart/2018/5/layout/IconCircleLabelList"/>
    <dgm:cxn modelId="{EF64E8DC-3437-426B-98DA-AA0B6AEBB9AD}" type="presOf" srcId="{37A9642F-F3AF-47D5-8364-6945DCF30B8F}" destId="{EBB7CEC7-623E-4434-A169-187D70440FB4}" srcOrd="0" destOrd="0" presId="urn:microsoft.com/office/officeart/2018/5/layout/IconCircleLabelList"/>
    <dgm:cxn modelId="{B51F08E0-A56D-49C7-BAF3-85A1E975EC0D}" srcId="{F0F83372-081B-4942-B385-FD551061EAC0}" destId="{37A9642F-F3AF-47D5-8364-6945DCF30B8F}" srcOrd="4" destOrd="0" parTransId="{AB794E90-E7A9-4501-A1F6-9675376C6B32}" sibTransId="{1C8E6F1C-759C-4FE8-AFA2-277458F28B01}"/>
    <dgm:cxn modelId="{79C7BCF6-FFDC-4AE0-BF28-F4DFA91B3826}" type="presOf" srcId="{4F2FB047-C80E-4550-98D2-D8D2848D3239}" destId="{B645C5D8-152E-4BD2-B43A-BA173AD7C3AA}" srcOrd="0" destOrd="0" presId="urn:microsoft.com/office/officeart/2018/5/layout/IconCircleLabelList"/>
    <dgm:cxn modelId="{DDA278FE-81AC-46A7-B6A0-3ABD7B3337CF}" type="presOf" srcId="{80597647-BBB0-4108-8A14-268E35D794D1}" destId="{18D93B25-3F03-4C94-9EF2-2A2979B853D2}" srcOrd="0" destOrd="0" presId="urn:microsoft.com/office/officeart/2018/5/layout/IconCircleLabelList"/>
    <dgm:cxn modelId="{CFFADED1-8EC8-4AFF-BE0A-AB9B2335EA86}" type="presParOf" srcId="{6A8D745F-DEA5-46A8-BA55-24752859E1FD}" destId="{38DAC2BF-544A-4E72-B646-8E7E623524D7}" srcOrd="0" destOrd="0" presId="urn:microsoft.com/office/officeart/2018/5/layout/IconCircleLabelList"/>
    <dgm:cxn modelId="{4B690543-EBC6-4EF5-93EE-DDB64471CC7A}" type="presParOf" srcId="{38DAC2BF-544A-4E72-B646-8E7E623524D7}" destId="{FBBACA47-547B-47BA-B3C2-D7F1A8F76C44}" srcOrd="0" destOrd="0" presId="urn:microsoft.com/office/officeart/2018/5/layout/IconCircleLabelList"/>
    <dgm:cxn modelId="{BA97BC27-5F27-46EC-97CE-BFC741A54F23}" type="presParOf" srcId="{38DAC2BF-544A-4E72-B646-8E7E623524D7}" destId="{96F739C2-78FD-4EC8-90B0-E33BBFE2C3CC}" srcOrd="1" destOrd="0" presId="urn:microsoft.com/office/officeart/2018/5/layout/IconCircleLabelList"/>
    <dgm:cxn modelId="{5CDF8FBA-9241-4C62-B871-2B2B2807C072}" type="presParOf" srcId="{38DAC2BF-544A-4E72-B646-8E7E623524D7}" destId="{28110D26-53CA-4B58-B153-10CA41106C28}" srcOrd="2" destOrd="0" presId="urn:microsoft.com/office/officeart/2018/5/layout/IconCircleLabelList"/>
    <dgm:cxn modelId="{72735DE9-CDD2-4C52-BDEB-925D6A350E00}" type="presParOf" srcId="{38DAC2BF-544A-4E72-B646-8E7E623524D7}" destId="{9AEEE850-198F-4B49-BAED-7117FD9B2BAF}" srcOrd="3" destOrd="0" presId="urn:microsoft.com/office/officeart/2018/5/layout/IconCircleLabelList"/>
    <dgm:cxn modelId="{0395EADD-80E3-4F6E-9E0B-3D4677660F91}" type="presParOf" srcId="{6A8D745F-DEA5-46A8-BA55-24752859E1FD}" destId="{C03ECF1B-05CD-42FA-9758-24EA9A366BD0}" srcOrd="1" destOrd="0" presId="urn:microsoft.com/office/officeart/2018/5/layout/IconCircleLabelList"/>
    <dgm:cxn modelId="{2A78BB48-C75F-4B6B-A43B-D53C9AC2CFEF}" type="presParOf" srcId="{6A8D745F-DEA5-46A8-BA55-24752859E1FD}" destId="{7019F35E-3510-4575-BD5B-4B6D7C7C4697}" srcOrd="2" destOrd="0" presId="urn:microsoft.com/office/officeart/2018/5/layout/IconCircleLabelList"/>
    <dgm:cxn modelId="{74C0B667-356C-471A-9C7A-E9B2186CF512}" type="presParOf" srcId="{7019F35E-3510-4575-BD5B-4B6D7C7C4697}" destId="{4221FE99-C65C-4979-A07C-DFE5C64DE1E5}" srcOrd="0" destOrd="0" presId="urn:microsoft.com/office/officeart/2018/5/layout/IconCircleLabelList"/>
    <dgm:cxn modelId="{CCEE990E-CE02-4C5E-8EC1-E9F819538119}" type="presParOf" srcId="{7019F35E-3510-4575-BD5B-4B6D7C7C4697}" destId="{F4A8FE93-967D-4AE9-BC40-EE2F1EE9628E}" srcOrd="1" destOrd="0" presId="urn:microsoft.com/office/officeart/2018/5/layout/IconCircleLabelList"/>
    <dgm:cxn modelId="{97FB5E96-7145-46F0-BC45-F3670FE7B4C0}" type="presParOf" srcId="{7019F35E-3510-4575-BD5B-4B6D7C7C4697}" destId="{44510E90-041A-475A-AD7E-A29858A4C959}" srcOrd="2" destOrd="0" presId="urn:microsoft.com/office/officeart/2018/5/layout/IconCircleLabelList"/>
    <dgm:cxn modelId="{8702832F-B33B-4386-BAD1-37F30508EF86}" type="presParOf" srcId="{7019F35E-3510-4575-BD5B-4B6D7C7C4697}" destId="{BCFFBB81-ADF3-4162-BD75-395702731BFA}" srcOrd="3" destOrd="0" presId="urn:microsoft.com/office/officeart/2018/5/layout/IconCircleLabelList"/>
    <dgm:cxn modelId="{2749266A-48F6-4D80-83CF-C6434CFC8465}" type="presParOf" srcId="{6A8D745F-DEA5-46A8-BA55-24752859E1FD}" destId="{068E7B36-43CB-482D-9F23-B4F9877AA436}" srcOrd="3" destOrd="0" presId="urn:microsoft.com/office/officeart/2018/5/layout/IconCircleLabelList"/>
    <dgm:cxn modelId="{28796FB5-4297-4EA3-8B13-ADA774DFA990}" type="presParOf" srcId="{6A8D745F-DEA5-46A8-BA55-24752859E1FD}" destId="{D873A64B-F62B-489A-A946-B84C10592EAC}" srcOrd="4" destOrd="0" presId="urn:microsoft.com/office/officeart/2018/5/layout/IconCircleLabelList"/>
    <dgm:cxn modelId="{30801C80-62F9-41CB-B483-21CB4232CADC}" type="presParOf" srcId="{D873A64B-F62B-489A-A946-B84C10592EAC}" destId="{D0BA55E8-4C5A-41B1-BDEA-7270395D749F}" srcOrd="0" destOrd="0" presId="urn:microsoft.com/office/officeart/2018/5/layout/IconCircleLabelList"/>
    <dgm:cxn modelId="{12E37D83-A3F8-4372-B9BB-DFE2D1C3605F}" type="presParOf" srcId="{D873A64B-F62B-489A-A946-B84C10592EAC}" destId="{910B3CA5-6393-4F6A-9846-9F59C09A8843}" srcOrd="1" destOrd="0" presId="urn:microsoft.com/office/officeart/2018/5/layout/IconCircleLabelList"/>
    <dgm:cxn modelId="{66EBFFA3-F9F6-4526-86D2-06BCBBEC42D4}" type="presParOf" srcId="{D873A64B-F62B-489A-A946-B84C10592EAC}" destId="{55972691-74C3-4840-B09E-5AF6447DAADD}" srcOrd="2" destOrd="0" presId="urn:microsoft.com/office/officeart/2018/5/layout/IconCircleLabelList"/>
    <dgm:cxn modelId="{C9D862D6-059B-48CD-8187-28CE913526BA}" type="presParOf" srcId="{D873A64B-F62B-489A-A946-B84C10592EAC}" destId="{B645C5D8-152E-4BD2-B43A-BA173AD7C3AA}" srcOrd="3" destOrd="0" presId="urn:microsoft.com/office/officeart/2018/5/layout/IconCircleLabelList"/>
    <dgm:cxn modelId="{1FB3FD29-09BB-4329-A177-4FBADCCFF415}" type="presParOf" srcId="{6A8D745F-DEA5-46A8-BA55-24752859E1FD}" destId="{DB0767D9-F4DA-478A-BAD8-BAE49BBF692A}" srcOrd="5" destOrd="0" presId="urn:microsoft.com/office/officeart/2018/5/layout/IconCircleLabelList"/>
    <dgm:cxn modelId="{B2741A71-2F51-4B36-97AD-4D221F533C90}" type="presParOf" srcId="{6A8D745F-DEA5-46A8-BA55-24752859E1FD}" destId="{01EC8DAE-AED6-450C-B4CC-C16ACE88D74F}" srcOrd="6" destOrd="0" presId="urn:microsoft.com/office/officeart/2018/5/layout/IconCircleLabelList"/>
    <dgm:cxn modelId="{D8AA1221-74D2-43E6-9CBB-7E23FC8E2D3F}" type="presParOf" srcId="{01EC8DAE-AED6-450C-B4CC-C16ACE88D74F}" destId="{E4910600-8D71-435C-B196-602D6D35BC11}" srcOrd="0" destOrd="0" presId="urn:microsoft.com/office/officeart/2018/5/layout/IconCircleLabelList"/>
    <dgm:cxn modelId="{E90CBA61-7E44-4104-8922-8F3A09E4FBC3}" type="presParOf" srcId="{01EC8DAE-AED6-450C-B4CC-C16ACE88D74F}" destId="{0F523BCA-7D80-40F8-992C-775FCB010622}" srcOrd="1" destOrd="0" presId="urn:microsoft.com/office/officeart/2018/5/layout/IconCircleLabelList"/>
    <dgm:cxn modelId="{AB1F8E6B-79F1-4335-B2AC-A072C4BD0C4C}" type="presParOf" srcId="{01EC8DAE-AED6-450C-B4CC-C16ACE88D74F}" destId="{5B79DF3E-E522-4BA0-9705-DF8EEA38A13D}" srcOrd="2" destOrd="0" presId="urn:microsoft.com/office/officeart/2018/5/layout/IconCircleLabelList"/>
    <dgm:cxn modelId="{A2AD2C89-059F-4A30-8812-F6877AF3B0BD}" type="presParOf" srcId="{01EC8DAE-AED6-450C-B4CC-C16ACE88D74F}" destId="{60B02E08-DE75-410E-9909-B9F8EE38BC97}" srcOrd="3" destOrd="0" presId="urn:microsoft.com/office/officeart/2018/5/layout/IconCircleLabelList"/>
    <dgm:cxn modelId="{D7E483E1-CFF3-4A46-930D-A6A01B192CE7}" type="presParOf" srcId="{6A8D745F-DEA5-46A8-BA55-24752859E1FD}" destId="{ED11B6A3-456A-4B77-B549-1ED23F927CDF}" srcOrd="7" destOrd="0" presId="urn:microsoft.com/office/officeart/2018/5/layout/IconCircleLabelList"/>
    <dgm:cxn modelId="{22ED5A15-3E6D-456F-8C80-93C0B6C3550F}" type="presParOf" srcId="{6A8D745F-DEA5-46A8-BA55-24752859E1FD}" destId="{BB0A5FA3-C3FA-4EB8-8EA5-90C3287837E1}" srcOrd="8" destOrd="0" presId="urn:microsoft.com/office/officeart/2018/5/layout/IconCircleLabelList"/>
    <dgm:cxn modelId="{4804CB01-A973-411D-B5A1-8FAC8AAD1909}" type="presParOf" srcId="{BB0A5FA3-C3FA-4EB8-8EA5-90C3287837E1}" destId="{9ACB1CB4-658F-4959-85B4-05F8784676B7}" srcOrd="0" destOrd="0" presId="urn:microsoft.com/office/officeart/2018/5/layout/IconCircleLabelList"/>
    <dgm:cxn modelId="{A500827B-10E4-4B45-B7F6-5A9770502061}" type="presParOf" srcId="{BB0A5FA3-C3FA-4EB8-8EA5-90C3287837E1}" destId="{D58256CD-BB37-4ABA-8E08-9769A20EC04B}" srcOrd="1" destOrd="0" presId="urn:microsoft.com/office/officeart/2018/5/layout/IconCircleLabelList"/>
    <dgm:cxn modelId="{7338DC33-73E7-40E0-AA4C-1C9D12FE5A22}" type="presParOf" srcId="{BB0A5FA3-C3FA-4EB8-8EA5-90C3287837E1}" destId="{0E8F6ABA-56EF-43A6-B173-01F40D4E1DA6}" srcOrd="2" destOrd="0" presId="urn:microsoft.com/office/officeart/2018/5/layout/IconCircleLabelList"/>
    <dgm:cxn modelId="{CA1CEB3C-B4CE-4F3C-B526-37C9E19CA9C4}" type="presParOf" srcId="{BB0A5FA3-C3FA-4EB8-8EA5-90C3287837E1}" destId="{EBB7CEC7-623E-4434-A169-187D70440FB4}" srcOrd="3" destOrd="0" presId="urn:microsoft.com/office/officeart/2018/5/layout/IconCircleLabelList"/>
    <dgm:cxn modelId="{7032B54C-5F7F-43B4-82F4-3372020AF49E}" type="presParOf" srcId="{6A8D745F-DEA5-46A8-BA55-24752859E1FD}" destId="{0F96D478-7086-4B81-9FED-0538D94F1F5D}" srcOrd="9" destOrd="0" presId="urn:microsoft.com/office/officeart/2018/5/layout/IconCircleLabelList"/>
    <dgm:cxn modelId="{9CB21C96-7127-4E9A-91E7-A69AABC7DA74}" type="presParOf" srcId="{6A8D745F-DEA5-46A8-BA55-24752859E1FD}" destId="{8D602131-CB88-41B6-A541-B397541E9C4C}" srcOrd="10" destOrd="0" presId="urn:microsoft.com/office/officeart/2018/5/layout/IconCircleLabelList"/>
    <dgm:cxn modelId="{99755005-45A4-4164-ADB5-7F17EDF21881}" type="presParOf" srcId="{8D602131-CB88-41B6-A541-B397541E9C4C}" destId="{8B3C7E07-30D3-4EB0-8FAD-DC103710CDB9}" srcOrd="0" destOrd="0" presId="urn:microsoft.com/office/officeart/2018/5/layout/IconCircleLabelList"/>
    <dgm:cxn modelId="{3CD94C4B-2A78-4907-939A-1C31FF29B274}" type="presParOf" srcId="{8D602131-CB88-41B6-A541-B397541E9C4C}" destId="{4DAB2F62-C231-42C0-8697-EE75DD1E09DA}" srcOrd="1" destOrd="0" presId="urn:microsoft.com/office/officeart/2018/5/layout/IconCircleLabelList"/>
    <dgm:cxn modelId="{41D54D94-B8CA-4EA1-8B64-882B65A9461A}" type="presParOf" srcId="{8D602131-CB88-41B6-A541-B397541E9C4C}" destId="{B84A60E4-1FF4-44E5-8811-346302110493}" srcOrd="2" destOrd="0" presId="urn:microsoft.com/office/officeart/2018/5/layout/IconCircleLabelList"/>
    <dgm:cxn modelId="{53B4D526-64E2-4AC5-806C-6E1924A3F814}" type="presParOf" srcId="{8D602131-CB88-41B6-A541-B397541E9C4C}" destId="{18D93B25-3F03-4C94-9EF2-2A2979B853D2}" srcOrd="3" destOrd="0" presId="urn:microsoft.com/office/officeart/2018/5/layout/IconCircleLabelList"/>
    <dgm:cxn modelId="{DC66BBC3-E707-4513-AC7A-CEC14E69826F}" type="presParOf" srcId="{6A8D745F-DEA5-46A8-BA55-24752859E1FD}" destId="{F1BDD021-1520-4202-B696-B56933B3AC3B}" srcOrd="11" destOrd="0" presId="urn:microsoft.com/office/officeart/2018/5/layout/IconCircleLabelList"/>
    <dgm:cxn modelId="{0E2EAB9E-55D7-42C8-9E06-423B9FC4C574}" type="presParOf" srcId="{6A8D745F-DEA5-46A8-BA55-24752859E1FD}" destId="{1687D1C6-9931-4868-9695-7D58D05A935F}" srcOrd="12" destOrd="0" presId="urn:microsoft.com/office/officeart/2018/5/layout/IconCircleLabelList"/>
    <dgm:cxn modelId="{94D4505B-3550-457E-B8C7-2FFCFCD0F25E}" type="presParOf" srcId="{1687D1C6-9931-4868-9695-7D58D05A935F}" destId="{6A4162C2-34FC-4DD7-8ECF-5AEAB9E2D24E}" srcOrd="0" destOrd="0" presId="urn:microsoft.com/office/officeart/2018/5/layout/IconCircleLabelList"/>
    <dgm:cxn modelId="{32EC6FFE-B126-4671-B7FE-D3C005CEDAF1}" type="presParOf" srcId="{1687D1C6-9931-4868-9695-7D58D05A935F}" destId="{2DDB43EE-875D-4FBB-88E5-42A6C53402C9}" srcOrd="1" destOrd="0" presId="urn:microsoft.com/office/officeart/2018/5/layout/IconCircleLabelList"/>
    <dgm:cxn modelId="{D999E28A-AE5D-45DC-951E-ABE0176929F3}" type="presParOf" srcId="{1687D1C6-9931-4868-9695-7D58D05A935F}" destId="{5BB8C4F4-1CA6-4A21-B667-3CA0F2DEC959}" srcOrd="2" destOrd="0" presId="urn:microsoft.com/office/officeart/2018/5/layout/IconCircleLabelList"/>
    <dgm:cxn modelId="{0701FF2F-3B23-4FF8-AD34-2DC631345A3C}" type="presParOf" srcId="{1687D1C6-9931-4868-9695-7D58D05A935F}" destId="{E8C55D1A-CAC2-4A70-A56E-6286615B0BA3}"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4CA2BF0-31B5-468F-9B2C-DF68F232C69C}" type="doc">
      <dgm:prSet loTypeId="urn:microsoft.com/office/officeart/2005/8/layout/hierarchy1" loCatId="hierarchy" qsTypeId="urn:microsoft.com/office/officeart/2005/8/quickstyle/simple1#4" qsCatId="simple" csTypeId="urn:microsoft.com/office/officeart/2005/8/colors/colorful5#2" csCatId="colorful" phldr="1"/>
      <dgm:spPr/>
      <dgm:t>
        <a:bodyPr/>
        <a:lstStyle/>
        <a:p>
          <a:endParaRPr lang="en-US"/>
        </a:p>
      </dgm:t>
    </dgm:pt>
    <dgm:pt modelId="{F704C795-6CC3-4275-9027-81947B9CD0CD}">
      <dgm:prSet custT="1"/>
      <dgm:spPr>
        <a:solidFill>
          <a:srgbClr val="FFFF00"/>
        </a:solidFill>
      </dgm:spPr>
      <dgm:t>
        <a:bodyPr/>
        <a:lstStyle/>
        <a:p>
          <a:r>
            <a:rPr lang="en-US" sz="2200" b="1" dirty="0">
              <a:solidFill>
                <a:schemeClr val="tx2"/>
              </a:solidFill>
            </a:rPr>
            <a:t>MOUTH</a:t>
          </a:r>
          <a:endParaRPr lang="en-US" sz="2200" b="1" dirty="0">
            <a:solidFill>
              <a:srgbClr val="010000"/>
            </a:solidFill>
            <a:latin typeface="Garamond"/>
          </a:endParaRPr>
        </a:p>
      </dgm:t>
    </dgm:pt>
    <dgm:pt modelId="{B1153DDF-D4B4-46B8-B91E-965A8624CD83}" type="parTrans" cxnId="{542F86E5-D36D-420E-8BCD-E9ABDD9C01C7}">
      <dgm:prSet/>
      <dgm:spPr/>
      <dgm:t>
        <a:bodyPr/>
        <a:lstStyle/>
        <a:p>
          <a:endParaRPr lang="en-US"/>
        </a:p>
      </dgm:t>
    </dgm:pt>
    <dgm:pt modelId="{2B1D16E0-36CD-4204-9ECE-40CEFAB31E53}" type="sibTrans" cxnId="{542F86E5-D36D-420E-8BCD-E9ABDD9C01C7}">
      <dgm:prSet/>
      <dgm:spPr/>
      <dgm:t>
        <a:bodyPr/>
        <a:lstStyle/>
        <a:p>
          <a:endParaRPr lang="en-US"/>
        </a:p>
      </dgm:t>
    </dgm:pt>
    <dgm:pt modelId="{BDCDB898-6AF5-4165-9F4D-BB9B3CE32C95}">
      <dgm:prSet custT="1"/>
      <dgm:spPr>
        <a:solidFill>
          <a:schemeClr val="accent1">
            <a:lumMod val="60000"/>
            <a:lumOff val="40000"/>
          </a:schemeClr>
        </a:solidFill>
      </dgm:spPr>
      <dgm:t>
        <a:bodyPr/>
        <a:lstStyle/>
        <a:p>
          <a:r>
            <a:rPr lang="en-US" sz="2400" b="1" dirty="0">
              <a:solidFill>
                <a:schemeClr val="tx2"/>
              </a:solidFill>
            </a:rPr>
            <a:t>MOVE</a:t>
          </a:r>
        </a:p>
      </dgm:t>
    </dgm:pt>
    <dgm:pt modelId="{1B6ECF1C-BF85-4D86-8664-E843E48901DF}" type="parTrans" cxnId="{99A58C1C-7BB0-4152-918F-85C4216F5D6A}">
      <dgm:prSet/>
      <dgm:spPr/>
      <dgm:t>
        <a:bodyPr/>
        <a:lstStyle/>
        <a:p>
          <a:endParaRPr lang="en-US"/>
        </a:p>
      </dgm:t>
    </dgm:pt>
    <dgm:pt modelId="{1528DEC2-4B58-448B-9E2A-98798FE37ABF}" type="sibTrans" cxnId="{99A58C1C-7BB0-4152-918F-85C4216F5D6A}">
      <dgm:prSet/>
      <dgm:spPr/>
      <dgm:t>
        <a:bodyPr/>
        <a:lstStyle/>
        <a:p>
          <a:endParaRPr lang="en-US"/>
        </a:p>
      </dgm:t>
    </dgm:pt>
    <dgm:pt modelId="{AEF1E6BD-9C5C-4F23-9EEB-4CAFF420B4E5}">
      <dgm:prSet custT="1"/>
      <dgm:spPr>
        <a:solidFill>
          <a:schemeClr val="accent4">
            <a:lumMod val="60000"/>
            <a:lumOff val="40000"/>
          </a:schemeClr>
        </a:solidFill>
      </dgm:spPr>
      <dgm:t>
        <a:bodyPr/>
        <a:lstStyle/>
        <a:p>
          <a:r>
            <a:rPr lang="en-US" sz="2200" b="1" dirty="0">
              <a:solidFill>
                <a:schemeClr val="bg1"/>
              </a:solidFill>
            </a:rPr>
            <a:t>TOUCH</a:t>
          </a:r>
        </a:p>
      </dgm:t>
    </dgm:pt>
    <dgm:pt modelId="{0BAB0C9A-EB3E-40A2-B872-B5C50F69DB72}" type="parTrans" cxnId="{8A30793D-4F7E-4B31-99E4-B10FB1E15708}">
      <dgm:prSet/>
      <dgm:spPr/>
      <dgm:t>
        <a:bodyPr/>
        <a:lstStyle/>
        <a:p>
          <a:endParaRPr lang="en-US"/>
        </a:p>
      </dgm:t>
    </dgm:pt>
    <dgm:pt modelId="{04709B5E-66BE-4F26-8090-4AD8FB9F2B52}" type="sibTrans" cxnId="{8A30793D-4F7E-4B31-99E4-B10FB1E15708}">
      <dgm:prSet/>
      <dgm:spPr/>
      <dgm:t>
        <a:bodyPr/>
        <a:lstStyle/>
        <a:p>
          <a:endParaRPr lang="en-US"/>
        </a:p>
      </dgm:t>
    </dgm:pt>
    <dgm:pt modelId="{6D95C3D7-0C6E-46C6-80D9-CC4EF93D1654}">
      <dgm:prSet custT="1"/>
      <dgm:spPr>
        <a:solidFill>
          <a:srgbClr val="0070C0"/>
        </a:solidFill>
        <a:ln>
          <a:noFill/>
        </a:ln>
      </dgm:spPr>
      <dgm:t>
        <a:bodyPr/>
        <a:lstStyle/>
        <a:p>
          <a:r>
            <a:rPr lang="en-US" sz="2400" b="1" dirty="0">
              <a:solidFill>
                <a:schemeClr val="bg1"/>
              </a:solidFill>
            </a:rPr>
            <a:t>LOOK</a:t>
          </a:r>
        </a:p>
      </dgm:t>
    </dgm:pt>
    <dgm:pt modelId="{06D565D4-83F8-486A-A758-F98055F3EAA9}" type="parTrans" cxnId="{84932B76-59CD-4629-9BFD-496B3820651E}">
      <dgm:prSet/>
      <dgm:spPr/>
      <dgm:t>
        <a:bodyPr/>
        <a:lstStyle/>
        <a:p>
          <a:endParaRPr lang="en-US"/>
        </a:p>
      </dgm:t>
    </dgm:pt>
    <dgm:pt modelId="{FC313761-5908-4AE9-B2A0-C2A8C9B7AA1B}" type="sibTrans" cxnId="{84932B76-59CD-4629-9BFD-496B3820651E}">
      <dgm:prSet/>
      <dgm:spPr/>
      <dgm:t>
        <a:bodyPr/>
        <a:lstStyle/>
        <a:p>
          <a:endParaRPr lang="en-US"/>
        </a:p>
      </dgm:t>
    </dgm:pt>
    <dgm:pt modelId="{A4B09218-9DCE-4CA4-907D-3B11B0AAE5AA}">
      <dgm:prSet custT="1"/>
      <dgm:spPr>
        <a:solidFill>
          <a:schemeClr val="accent6">
            <a:lumMod val="60000"/>
            <a:lumOff val="40000"/>
          </a:schemeClr>
        </a:solidFill>
      </dgm:spPr>
      <dgm:t>
        <a:bodyPr/>
        <a:lstStyle/>
        <a:p>
          <a:r>
            <a:rPr lang="en-US" sz="2400" b="1" dirty="0">
              <a:solidFill>
                <a:schemeClr val="tx2"/>
              </a:solidFill>
            </a:rPr>
            <a:t>LISTEN</a:t>
          </a:r>
        </a:p>
      </dgm:t>
    </dgm:pt>
    <dgm:pt modelId="{6A6D0B45-A643-4E8F-A119-F80412D3BAA1}" type="parTrans" cxnId="{4E033501-0E6A-4874-B810-02F8E6F41FD6}">
      <dgm:prSet/>
      <dgm:spPr/>
      <dgm:t>
        <a:bodyPr/>
        <a:lstStyle/>
        <a:p>
          <a:endParaRPr lang="en-US"/>
        </a:p>
      </dgm:t>
    </dgm:pt>
    <dgm:pt modelId="{21EE6B63-E48B-4045-91F5-068A9D2B9BC0}" type="sibTrans" cxnId="{4E033501-0E6A-4874-B810-02F8E6F41FD6}">
      <dgm:prSet/>
      <dgm:spPr/>
      <dgm:t>
        <a:bodyPr/>
        <a:lstStyle/>
        <a:p>
          <a:endParaRPr lang="en-US"/>
        </a:p>
      </dgm:t>
    </dgm:pt>
    <dgm:pt modelId="{3AA3DCC9-6DA9-4417-91FF-BAC94D7D7071}">
      <dgm:prSet custT="1"/>
      <dgm:spPr>
        <a:solidFill>
          <a:srgbClr val="F99107"/>
        </a:solidFill>
      </dgm:spPr>
      <dgm:t>
        <a:bodyPr/>
        <a:lstStyle/>
        <a:p>
          <a:r>
            <a:rPr lang="en-US" sz="2400" b="1" dirty="0">
              <a:solidFill>
                <a:schemeClr val="tx2"/>
              </a:solidFill>
            </a:rPr>
            <a:t>Interoception</a:t>
          </a:r>
        </a:p>
      </dgm:t>
    </dgm:pt>
    <dgm:pt modelId="{BC3778A0-C1D4-4665-AC9D-CBF9E346EDED}" type="parTrans" cxnId="{AB310E12-3015-4789-94AC-ECC6CB301161}">
      <dgm:prSet/>
      <dgm:spPr/>
      <dgm:t>
        <a:bodyPr/>
        <a:lstStyle/>
        <a:p>
          <a:endParaRPr lang="en-CA"/>
        </a:p>
      </dgm:t>
    </dgm:pt>
    <dgm:pt modelId="{AC4F5ACB-D5E6-4314-A2B8-B2972F04C964}" type="sibTrans" cxnId="{AB310E12-3015-4789-94AC-ECC6CB301161}">
      <dgm:prSet/>
      <dgm:spPr/>
      <dgm:t>
        <a:bodyPr/>
        <a:lstStyle/>
        <a:p>
          <a:endParaRPr lang="en-CA"/>
        </a:p>
      </dgm:t>
    </dgm:pt>
    <dgm:pt modelId="{4CD79A1E-79B5-44A0-8A73-59CEEC46EA0F}" type="pres">
      <dgm:prSet presAssocID="{E4CA2BF0-31B5-468F-9B2C-DF68F232C69C}" presName="hierChild1" presStyleCnt="0">
        <dgm:presLayoutVars>
          <dgm:chPref val="1"/>
          <dgm:dir/>
          <dgm:animOne val="branch"/>
          <dgm:animLvl val="lvl"/>
          <dgm:resizeHandles/>
        </dgm:presLayoutVars>
      </dgm:prSet>
      <dgm:spPr/>
    </dgm:pt>
    <dgm:pt modelId="{41086879-CFFD-4415-9596-21949F4DA1DD}" type="pres">
      <dgm:prSet presAssocID="{F704C795-6CC3-4275-9027-81947B9CD0CD}" presName="hierRoot1" presStyleCnt="0"/>
      <dgm:spPr/>
    </dgm:pt>
    <dgm:pt modelId="{A6F151BA-72AC-4947-B8E3-CC9784DE3A6C}" type="pres">
      <dgm:prSet presAssocID="{F704C795-6CC3-4275-9027-81947B9CD0CD}" presName="composite" presStyleCnt="0"/>
      <dgm:spPr/>
    </dgm:pt>
    <dgm:pt modelId="{A5869062-6C0A-4DD7-817D-67CA8B43C1CD}" type="pres">
      <dgm:prSet presAssocID="{F704C795-6CC3-4275-9027-81947B9CD0CD}" presName="background" presStyleLbl="node0" presStyleIdx="0" presStyleCnt="6"/>
      <dgm:spPr/>
    </dgm:pt>
    <dgm:pt modelId="{3D3DA61F-00B0-4BA6-AE1A-C49C81240EF0}" type="pres">
      <dgm:prSet presAssocID="{F704C795-6CC3-4275-9027-81947B9CD0CD}" presName="text" presStyleLbl="fgAcc0" presStyleIdx="0" presStyleCnt="6">
        <dgm:presLayoutVars>
          <dgm:chPref val="3"/>
        </dgm:presLayoutVars>
      </dgm:prSet>
      <dgm:spPr/>
    </dgm:pt>
    <dgm:pt modelId="{1E54F62B-A5D0-4FCD-A3DB-F1D16C237DC0}" type="pres">
      <dgm:prSet presAssocID="{F704C795-6CC3-4275-9027-81947B9CD0CD}" presName="hierChild2" presStyleCnt="0"/>
      <dgm:spPr/>
    </dgm:pt>
    <dgm:pt modelId="{D53A61B0-AC5D-49D0-9F51-2AB9EF2B9B18}" type="pres">
      <dgm:prSet presAssocID="{BDCDB898-6AF5-4165-9F4D-BB9B3CE32C95}" presName="hierRoot1" presStyleCnt="0"/>
      <dgm:spPr/>
    </dgm:pt>
    <dgm:pt modelId="{8AC39056-245F-479A-A4D6-267693F53780}" type="pres">
      <dgm:prSet presAssocID="{BDCDB898-6AF5-4165-9F4D-BB9B3CE32C95}" presName="composite" presStyleCnt="0"/>
      <dgm:spPr/>
    </dgm:pt>
    <dgm:pt modelId="{D40B2524-6496-414B-BBC5-94DCD70FE674}" type="pres">
      <dgm:prSet presAssocID="{BDCDB898-6AF5-4165-9F4D-BB9B3CE32C95}" presName="background" presStyleLbl="node0" presStyleIdx="1" presStyleCnt="6"/>
      <dgm:spPr/>
    </dgm:pt>
    <dgm:pt modelId="{9AA0D7CA-B6DD-485B-B734-046BC239D9F3}" type="pres">
      <dgm:prSet presAssocID="{BDCDB898-6AF5-4165-9F4D-BB9B3CE32C95}" presName="text" presStyleLbl="fgAcc0" presStyleIdx="1" presStyleCnt="6">
        <dgm:presLayoutVars>
          <dgm:chPref val="3"/>
        </dgm:presLayoutVars>
      </dgm:prSet>
      <dgm:spPr/>
    </dgm:pt>
    <dgm:pt modelId="{762D0C41-8E07-47D0-B24D-66D1C815212E}" type="pres">
      <dgm:prSet presAssocID="{BDCDB898-6AF5-4165-9F4D-BB9B3CE32C95}" presName="hierChild2" presStyleCnt="0"/>
      <dgm:spPr/>
    </dgm:pt>
    <dgm:pt modelId="{2E01C0C9-2F76-4299-8783-1857425B58E8}" type="pres">
      <dgm:prSet presAssocID="{AEF1E6BD-9C5C-4F23-9EEB-4CAFF420B4E5}" presName="hierRoot1" presStyleCnt="0"/>
      <dgm:spPr/>
    </dgm:pt>
    <dgm:pt modelId="{20F82ECE-000B-4011-A40F-0084DC57FE35}" type="pres">
      <dgm:prSet presAssocID="{AEF1E6BD-9C5C-4F23-9EEB-4CAFF420B4E5}" presName="composite" presStyleCnt="0"/>
      <dgm:spPr/>
    </dgm:pt>
    <dgm:pt modelId="{0EF1DD70-1128-4352-A44D-308E894CB9B3}" type="pres">
      <dgm:prSet presAssocID="{AEF1E6BD-9C5C-4F23-9EEB-4CAFF420B4E5}" presName="background" presStyleLbl="node0" presStyleIdx="2" presStyleCnt="6"/>
      <dgm:spPr/>
    </dgm:pt>
    <dgm:pt modelId="{E0C808D5-BB36-40A8-8AE5-51893426F35E}" type="pres">
      <dgm:prSet presAssocID="{AEF1E6BD-9C5C-4F23-9EEB-4CAFF420B4E5}" presName="text" presStyleLbl="fgAcc0" presStyleIdx="2" presStyleCnt="6">
        <dgm:presLayoutVars>
          <dgm:chPref val="3"/>
        </dgm:presLayoutVars>
      </dgm:prSet>
      <dgm:spPr/>
    </dgm:pt>
    <dgm:pt modelId="{3EBC4D83-03B4-473F-B848-1CF62ED5EBF6}" type="pres">
      <dgm:prSet presAssocID="{AEF1E6BD-9C5C-4F23-9EEB-4CAFF420B4E5}" presName="hierChild2" presStyleCnt="0"/>
      <dgm:spPr/>
    </dgm:pt>
    <dgm:pt modelId="{25275FED-E077-4695-802F-9026058F2F1C}" type="pres">
      <dgm:prSet presAssocID="{6D95C3D7-0C6E-46C6-80D9-CC4EF93D1654}" presName="hierRoot1" presStyleCnt="0"/>
      <dgm:spPr/>
    </dgm:pt>
    <dgm:pt modelId="{FF9EED12-1BF1-4768-9A11-35949A5D19C4}" type="pres">
      <dgm:prSet presAssocID="{6D95C3D7-0C6E-46C6-80D9-CC4EF93D1654}" presName="composite" presStyleCnt="0"/>
      <dgm:spPr/>
    </dgm:pt>
    <dgm:pt modelId="{4D5F24D8-35FB-4D57-B516-BA338E4922BE}" type="pres">
      <dgm:prSet presAssocID="{6D95C3D7-0C6E-46C6-80D9-CC4EF93D1654}" presName="background" presStyleLbl="node0" presStyleIdx="3" presStyleCnt="6"/>
      <dgm:spPr/>
    </dgm:pt>
    <dgm:pt modelId="{C1518464-F3CF-43B6-BA05-1AF607EED1C0}" type="pres">
      <dgm:prSet presAssocID="{6D95C3D7-0C6E-46C6-80D9-CC4EF93D1654}" presName="text" presStyleLbl="fgAcc0" presStyleIdx="3" presStyleCnt="6">
        <dgm:presLayoutVars>
          <dgm:chPref val="3"/>
        </dgm:presLayoutVars>
      </dgm:prSet>
      <dgm:spPr/>
    </dgm:pt>
    <dgm:pt modelId="{93FE7328-0515-4199-A585-6D3DBB0D6B76}" type="pres">
      <dgm:prSet presAssocID="{6D95C3D7-0C6E-46C6-80D9-CC4EF93D1654}" presName="hierChild2" presStyleCnt="0"/>
      <dgm:spPr/>
    </dgm:pt>
    <dgm:pt modelId="{5ACD36C1-08B0-4662-8B16-E988062475DB}" type="pres">
      <dgm:prSet presAssocID="{A4B09218-9DCE-4CA4-907D-3B11B0AAE5AA}" presName="hierRoot1" presStyleCnt="0"/>
      <dgm:spPr/>
    </dgm:pt>
    <dgm:pt modelId="{67291910-D5E2-47F3-9ABA-05F8B650B884}" type="pres">
      <dgm:prSet presAssocID="{A4B09218-9DCE-4CA4-907D-3B11B0AAE5AA}" presName="composite" presStyleCnt="0"/>
      <dgm:spPr/>
    </dgm:pt>
    <dgm:pt modelId="{A4307E14-E4F2-4DCC-B0F9-F44006C67646}" type="pres">
      <dgm:prSet presAssocID="{A4B09218-9DCE-4CA4-907D-3B11B0AAE5AA}" presName="background" presStyleLbl="node0" presStyleIdx="4" presStyleCnt="6"/>
      <dgm:spPr/>
    </dgm:pt>
    <dgm:pt modelId="{CB7C38A8-3E93-4E71-A1CE-3D6D380C3BC5}" type="pres">
      <dgm:prSet presAssocID="{A4B09218-9DCE-4CA4-907D-3B11B0AAE5AA}" presName="text" presStyleLbl="fgAcc0" presStyleIdx="4" presStyleCnt="6">
        <dgm:presLayoutVars>
          <dgm:chPref val="3"/>
        </dgm:presLayoutVars>
      </dgm:prSet>
      <dgm:spPr/>
    </dgm:pt>
    <dgm:pt modelId="{2F15D9A3-4CD7-428C-ADBF-8F558489EEF4}" type="pres">
      <dgm:prSet presAssocID="{A4B09218-9DCE-4CA4-907D-3B11B0AAE5AA}" presName="hierChild2" presStyleCnt="0"/>
      <dgm:spPr/>
    </dgm:pt>
    <dgm:pt modelId="{8F63F98B-C2FA-4A9F-9692-ADF8111E44AF}" type="pres">
      <dgm:prSet presAssocID="{3AA3DCC9-6DA9-4417-91FF-BAC94D7D7071}" presName="hierRoot1" presStyleCnt="0"/>
      <dgm:spPr/>
    </dgm:pt>
    <dgm:pt modelId="{951CA0DC-2C24-4EA6-B8D9-595AEBB02097}" type="pres">
      <dgm:prSet presAssocID="{3AA3DCC9-6DA9-4417-91FF-BAC94D7D7071}" presName="composite" presStyleCnt="0"/>
      <dgm:spPr/>
    </dgm:pt>
    <dgm:pt modelId="{BC66E4CB-0B3E-46A6-928F-F4BFB9D7E2EE}" type="pres">
      <dgm:prSet presAssocID="{3AA3DCC9-6DA9-4417-91FF-BAC94D7D7071}" presName="background" presStyleLbl="node0" presStyleIdx="5" presStyleCnt="6"/>
      <dgm:spPr/>
    </dgm:pt>
    <dgm:pt modelId="{33B70271-D7E4-480F-9492-4D30ED678767}" type="pres">
      <dgm:prSet presAssocID="{3AA3DCC9-6DA9-4417-91FF-BAC94D7D7071}" presName="text" presStyleLbl="fgAcc0" presStyleIdx="5" presStyleCnt="6" custScaleX="163546" custScaleY="82607" custLinFactX="-100000" custLinFactY="-100000" custLinFactNeighborX="-132079" custLinFactNeighborY="-123137">
        <dgm:presLayoutVars>
          <dgm:chPref val="3"/>
        </dgm:presLayoutVars>
      </dgm:prSet>
      <dgm:spPr/>
    </dgm:pt>
    <dgm:pt modelId="{E9703C0D-19FF-43B2-96BF-5EA97846DA8B}" type="pres">
      <dgm:prSet presAssocID="{3AA3DCC9-6DA9-4417-91FF-BAC94D7D7071}" presName="hierChild2" presStyleCnt="0"/>
      <dgm:spPr/>
    </dgm:pt>
  </dgm:ptLst>
  <dgm:cxnLst>
    <dgm:cxn modelId="{4E033501-0E6A-4874-B810-02F8E6F41FD6}" srcId="{E4CA2BF0-31B5-468F-9B2C-DF68F232C69C}" destId="{A4B09218-9DCE-4CA4-907D-3B11B0AAE5AA}" srcOrd="4" destOrd="0" parTransId="{6A6D0B45-A643-4E8F-A119-F80412D3BAA1}" sibTransId="{21EE6B63-E48B-4045-91F5-068A9D2B9BC0}"/>
    <dgm:cxn modelId="{D63A7201-1D7F-4ED7-934E-BDDFAB0A66B7}" type="presOf" srcId="{E4CA2BF0-31B5-468F-9B2C-DF68F232C69C}" destId="{4CD79A1E-79B5-44A0-8A73-59CEEC46EA0F}" srcOrd="0" destOrd="0" presId="urn:microsoft.com/office/officeart/2005/8/layout/hierarchy1"/>
    <dgm:cxn modelId="{AB310E12-3015-4789-94AC-ECC6CB301161}" srcId="{E4CA2BF0-31B5-468F-9B2C-DF68F232C69C}" destId="{3AA3DCC9-6DA9-4417-91FF-BAC94D7D7071}" srcOrd="5" destOrd="0" parTransId="{BC3778A0-C1D4-4665-AC9D-CBF9E346EDED}" sibTransId="{AC4F5ACB-D5E6-4314-A2B8-B2972F04C964}"/>
    <dgm:cxn modelId="{EA86EA19-91AA-4D53-A982-35E3D1310CED}" type="presOf" srcId="{3AA3DCC9-6DA9-4417-91FF-BAC94D7D7071}" destId="{33B70271-D7E4-480F-9492-4D30ED678767}" srcOrd="0" destOrd="0" presId="urn:microsoft.com/office/officeart/2005/8/layout/hierarchy1"/>
    <dgm:cxn modelId="{99A58C1C-7BB0-4152-918F-85C4216F5D6A}" srcId="{E4CA2BF0-31B5-468F-9B2C-DF68F232C69C}" destId="{BDCDB898-6AF5-4165-9F4D-BB9B3CE32C95}" srcOrd="1" destOrd="0" parTransId="{1B6ECF1C-BF85-4D86-8664-E843E48901DF}" sibTransId="{1528DEC2-4B58-448B-9E2A-98798FE37ABF}"/>
    <dgm:cxn modelId="{C97C0D2B-2FA4-4F29-A540-BB91EF919270}" type="presOf" srcId="{6D95C3D7-0C6E-46C6-80D9-CC4EF93D1654}" destId="{C1518464-F3CF-43B6-BA05-1AF607EED1C0}" srcOrd="0" destOrd="0" presId="urn:microsoft.com/office/officeart/2005/8/layout/hierarchy1"/>
    <dgm:cxn modelId="{8A30793D-4F7E-4B31-99E4-B10FB1E15708}" srcId="{E4CA2BF0-31B5-468F-9B2C-DF68F232C69C}" destId="{AEF1E6BD-9C5C-4F23-9EEB-4CAFF420B4E5}" srcOrd="2" destOrd="0" parTransId="{0BAB0C9A-EB3E-40A2-B872-B5C50F69DB72}" sibTransId="{04709B5E-66BE-4F26-8090-4AD8FB9F2B52}"/>
    <dgm:cxn modelId="{31317245-D821-406F-AED2-B46FB743F12A}" type="presOf" srcId="{F704C795-6CC3-4275-9027-81947B9CD0CD}" destId="{3D3DA61F-00B0-4BA6-AE1A-C49C81240EF0}" srcOrd="0" destOrd="0" presId="urn:microsoft.com/office/officeart/2005/8/layout/hierarchy1"/>
    <dgm:cxn modelId="{84932B76-59CD-4629-9BFD-496B3820651E}" srcId="{E4CA2BF0-31B5-468F-9B2C-DF68F232C69C}" destId="{6D95C3D7-0C6E-46C6-80D9-CC4EF93D1654}" srcOrd="3" destOrd="0" parTransId="{06D565D4-83F8-486A-A758-F98055F3EAA9}" sibTransId="{FC313761-5908-4AE9-B2A0-C2A8C9B7AA1B}"/>
    <dgm:cxn modelId="{7D290C7D-E6C7-4B2D-94B5-48E314CCA4FD}" type="presOf" srcId="{A4B09218-9DCE-4CA4-907D-3B11B0AAE5AA}" destId="{CB7C38A8-3E93-4E71-A1CE-3D6D380C3BC5}" srcOrd="0" destOrd="0" presId="urn:microsoft.com/office/officeart/2005/8/layout/hierarchy1"/>
    <dgm:cxn modelId="{145CC6D5-19E7-4E29-939B-23F5708DA2B0}" type="presOf" srcId="{BDCDB898-6AF5-4165-9F4D-BB9B3CE32C95}" destId="{9AA0D7CA-B6DD-485B-B734-046BC239D9F3}" srcOrd="0" destOrd="0" presId="urn:microsoft.com/office/officeart/2005/8/layout/hierarchy1"/>
    <dgm:cxn modelId="{43BB9DE4-5827-46EC-91D6-DA35A8116C0C}" type="presOf" srcId="{AEF1E6BD-9C5C-4F23-9EEB-4CAFF420B4E5}" destId="{E0C808D5-BB36-40A8-8AE5-51893426F35E}" srcOrd="0" destOrd="0" presId="urn:microsoft.com/office/officeart/2005/8/layout/hierarchy1"/>
    <dgm:cxn modelId="{542F86E5-D36D-420E-8BCD-E9ABDD9C01C7}" srcId="{E4CA2BF0-31B5-468F-9B2C-DF68F232C69C}" destId="{F704C795-6CC3-4275-9027-81947B9CD0CD}" srcOrd="0" destOrd="0" parTransId="{B1153DDF-D4B4-46B8-B91E-965A8624CD83}" sibTransId="{2B1D16E0-36CD-4204-9ECE-40CEFAB31E53}"/>
    <dgm:cxn modelId="{31F0C4E4-CF95-4030-971E-56D0F0CBBA48}" type="presParOf" srcId="{4CD79A1E-79B5-44A0-8A73-59CEEC46EA0F}" destId="{41086879-CFFD-4415-9596-21949F4DA1DD}" srcOrd="0" destOrd="0" presId="urn:microsoft.com/office/officeart/2005/8/layout/hierarchy1"/>
    <dgm:cxn modelId="{814DA3FC-224E-4C51-A106-5BF65986F007}" type="presParOf" srcId="{41086879-CFFD-4415-9596-21949F4DA1DD}" destId="{A6F151BA-72AC-4947-B8E3-CC9784DE3A6C}" srcOrd="0" destOrd="0" presId="urn:microsoft.com/office/officeart/2005/8/layout/hierarchy1"/>
    <dgm:cxn modelId="{A9BBFED9-27FF-4996-ADDF-E03355365B61}" type="presParOf" srcId="{A6F151BA-72AC-4947-B8E3-CC9784DE3A6C}" destId="{A5869062-6C0A-4DD7-817D-67CA8B43C1CD}" srcOrd="0" destOrd="0" presId="urn:microsoft.com/office/officeart/2005/8/layout/hierarchy1"/>
    <dgm:cxn modelId="{5EE37C73-9FCC-4138-80F4-70AEE42B6DF6}" type="presParOf" srcId="{A6F151BA-72AC-4947-B8E3-CC9784DE3A6C}" destId="{3D3DA61F-00B0-4BA6-AE1A-C49C81240EF0}" srcOrd="1" destOrd="0" presId="urn:microsoft.com/office/officeart/2005/8/layout/hierarchy1"/>
    <dgm:cxn modelId="{ED81B4B6-9320-4357-BBCD-69A81C207C3E}" type="presParOf" srcId="{41086879-CFFD-4415-9596-21949F4DA1DD}" destId="{1E54F62B-A5D0-4FCD-A3DB-F1D16C237DC0}" srcOrd="1" destOrd="0" presId="urn:microsoft.com/office/officeart/2005/8/layout/hierarchy1"/>
    <dgm:cxn modelId="{376744EC-4BBB-492C-9592-AE65816BBAF3}" type="presParOf" srcId="{4CD79A1E-79B5-44A0-8A73-59CEEC46EA0F}" destId="{D53A61B0-AC5D-49D0-9F51-2AB9EF2B9B18}" srcOrd="1" destOrd="0" presId="urn:microsoft.com/office/officeart/2005/8/layout/hierarchy1"/>
    <dgm:cxn modelId="{4A30E8B4-3968-4DF7-B9CD-EB6378B4061B}" type="presParOf" srcId="{D53A61B0-AC5D-49D0-9F51-2AB9EF2B9B18}" destId="{8AC39056-245F-479A-A4D6-267693F53780}" srcOrd="0" destOrd="0" presId="urn:microsoft.com/office/officeart/2005/8/layout/hierarchy1"/>
    <dgm:cxn modelId="{BE5A7FA9-499B-4F3C-A0C3-3125BAAB5376}" type="presParOf" srcId="{8AC39056-245F-479A-A4D6-267693F53780}" destId="{D40B2524-6496-414B-BBC5-94DCD70FE674}" srcOrd="0" destOrd="0" presId="urn:microsoft.com/office/officeart/2005/8/layout/hierarchy1"/>
    <dgm:cxn modelId="{30BB7180-CB9C-4999-B116-4AF9300FBA73}" type="presParOf" srcId="{8AC39056-245F-479A-A4D6-267693F53780}" destId="{9AA0D7CA-B6DD-485B-B734-046BC239D9F3}" srcOrd="1" destOrd="0" presId="urn:microsoft.com/office/officeart/2005/8/layout/hierarchy1"/>
    <dgm:cxn modelId="{17F55766-9EEB-4100-8CCF-61AE1624F444}" type="presParOf" srcId="{D53A61B0-AC5D-49D0-9F51-2AB9EF2B9B18}" destId="{762D0C41-8E07-47D0-B24D-66D1C815212E}" srcOrd="1" destOrd="0" presId="urn:microsoft.com/office/officeart/2005/8/layout/hierarchy1"/>
    <dgm:cxn modelId="{175ECD0A-F5CE-45B5-897A-8B32498E65F0}" type="presParOf" srcId="{4CD79A1E-79B5-44A0-8A73-59CEEC46EA0F}" destId="{2E01C0C9-2F76-4299-8783-1857425B58E8}" srcOrd="2" destOrd="0" presId="urn:microsoft.com/office/officeart/2005/8/layout/hierarchy1"/>
    <dgm:cxn modelId="{7AE7D991-F109-40EA-A7E2-101135C2DE95}" type="presParOf" srcId="{2E01C0C9-2F76-4299-8783-1857425B58E8}" destId="{20F82ECE-000B-4011-A40F-0084DC57FE35}" srcOrd="0" destOrd="0" presId="urn:microsoft.com/office/officeart/2005/8/layout/hierarchy1"/>
    <dgm:cxn modelId="{B0E2C0A8-F90C-43DB-8596-DC6130B23134}" type="presParOf" srcId="{20F82ECE-000B-4011-A40F-0084DC57FE35}" destId="{0EF1DD70-1128-4352-A44D-308E894CB9B3}" srcOrd="0" destOrd="0" presId="urn:microsoft.com/office/officeart/2005/8/layout/hierarchy1"/>
    <dgm:cxn modelId="{D00768F5-D2B0-4352-A5C3-FF92BD39D48A}" type="presParOf" srcId="{20F82ECE-000B-4011-A40F-0084DC57FE35}" destId="{E0C808D5-BB36-40A8-8AE5-51893426F35E}" srcOrd="1" destOrd="0" presId="urn:microsoft.com/office/officeart/2005/8/layout/hierarchy1"/>
    <dgm:cxn modelId="{B996F5A6-9027-4E2E-A2F7-3BBDD1AE6095}" type="presParOf" srcId="{2E01C0C9-2F76-4299-8783-1857425B58E8}" destId="{3EBC4D83-03B4-473F-B848-1CF62ED5EBF6}" srcOrd="1" destOrd="0" presId="urn:microsoft.com/office/officeart/2005/8/layout/hierarchy1"/>
    <dgm:cxn modelId="{25DDF6F2-DD36-4959-B071-015777B9F708}" type="presParOf" srcId="{4CD79A1E-79B5-44A0-8A73-59CEEC46EA0F}" destId="{25275FED-E077-4695-802F-9026058F2F1C}" srcOrd="3" destOrd="0" presId="urn:microsoft.com/office/officeart/2005/8/layout/hierarchy1"/>
    <dgm:cxn modelId="{1429DFEF-49E3-44B0-AED2-1379D86A9BA3}" type="presParOf" srcId="{25275FED-E077-4695-802F-9026058F2F1C}" destId="{FF9EED12-1BF1-4768-9A11-35949A5D19C4}" srcOrd="0" destOrd="0" presId="urn:microsoft.com/office/officeart/2005/8/layout/hierarchy1"/>
    <dgm:cxn modelId="{E811E02C-20E0-4AD1-A632-9FBB2C493FD4}" type="presParOf" srcId="{FF9EED12-1BF1-4768-9A11-35949A5D19C4}" destId="{4D5F24D8-35FB-4D57-B516-BA338E4922BE}" srcOrd="0" destOrd="0" presId="urn:microsoft.com/office/officeart/2005/8/layout/hierarchy1"/>
    <dgm:cxn modelId="{490B44F7-C180-45CE-AECB-C36EC9E03E5F}" type="presParOf" srcId="{FF9EED12-1BF1-4768-9A11-35949A5D19C4}" destId="{C1518464-F3CF-43B6-BA05-1AF607EED1C0}" srcOrd="1" destOrd="0" presId="urn:microsoft.com/office/officeart/2005/8/layout/hierarchy1"/>
    <dgm:cxn modelId="{366860D8-BE1D-49DC-82B2-6E3344389423}" type="presParOf" srcId="{25275FED-E077-4695-802F-9026058F2F1C}" destId="{93FE7328-0515-4199-A585-6D3DBB0D6B76}" srcOrd="1" destOrd="0" presId="urn:microsoft.com/office/officeart/2005/8/layout/hierarchy1"/>
    <dgm:cxn modelId="{06D5842A-F79A-4D48-B533-3C30658A6A90}" type="presParOf" srcId="{4CD79A1E-79B5-44A0-8A73-59CEEC46EA0F}" destId="{5ACD36C1-08B0-4662-8B16-E988062475DB}" srcOrd="4" destOrd="0" presId="urn:microsoft.com/office/officeart/2005/8/layout/hierarchy1"/>
    <dgm:cxn modelId="{A7316C91-602F-435E-987C-25D4783E5503}" type="presParOf" srcId="{5ACD36C1-08B0-4662-8B16-E988062475DB}" destId="{67291910-D5E2-47F3-9ABA-05F8B650B884}" srcOrd="0" destOrd="0" presId="urn:microsoft.com/office/officeart/2005/8/layout/hierarchy1"/>
    <dgm:cxn modelId="{5B5B780D-86BD-4CD8-A138-A1E1F5E3FC3B}" type="presParOf" srcId="{67291910-D5E2-47F3-9ABA-05F8B650B884}" destId="{A4307E14-E4F2-4DCC-B0F9-F44006C67646}" srcOrd="0" destOrd="0" presId="urn:microsoft.com/office/officeart/2005/8/layout/hierarchy1"/>
    <dgm:cxn modelId="{EBD030DB-9198-417C-AB7C-8CD214C6D483}" type="presParOf" srcId="{67291910-D5E2-47F3-9ABA-05F8B650B884}" destId="{CB7C38A8-3E93-4E71-A1CE-3D6D380C3BC5}" srcOrd="1" destOrd="0" presId="urn:microsoft.com/office/officeart/2005/8/layout/hierarchy1"/>
    <dgm:cxn modelId="{7CCE3E5C-BC8E-4504-AA76-14EC2950F000}" type="presParOf" srcId="{5ACD36C1-08B0-4662-8B16-E988062475DB}" destId="{2F15D9A3-4CD7-428C-ADBF-8F558489EEF4}" srcOrd="1" destOrd="0" presId="urn:microsoft.com/office/officeart/2005/8/layout/hierarchy1"/>
    <dgm:cxn modelId="{3E619D56-2CBC-4E29-B51F-B9319186FC1B}" type="presParOf" srcId="{4CD79A1E-79B5-44A0-8A73-59CEEC46EA0F}" destId="{8F63F98B-C2FA-4A9F-9692-ADF8111E44AF}" srcOrd="5" destOrd="0" presId="urn:microsoft.com/office/officeart/2005/8/layout/hierarchy1"/>
    <dgm:cxn modelId="{30290270-A425-46AA-94F2-B3F3EAEBFDE1}" type="presParOf" srcId="{8F63F98B-C2FA-4A9F-9692-ADF8111E44AF}" destId="{951CA0DC-2C24-4EA6-B8D9-595AEBB02097}" srcOrd="0" destOrd="0" presId="urn:microsoft.com/office/officeart/2005/8/layout/hierarchy1"/>
    <dgm:cxn modelId="{4BCB0916-CA1C-4A3B-A384-A9B887F6EF52}" type="presParOf" srcId="{951CA0DC-2C24-4EA6-B8D9-595AEBB02097}" destId="{BC66E4CB-0B3E-46A6-928F-F4BFB9D7E2EE}" srcOrd="0" destOrd="0" presId="urn:microsoft.com/office/officeart/2005/8/layout/hierarchy1"/>
    <dgm:cxn modelId="{9C196A78-FCB8-4775-ADC4-042806487733}" type="presParOf" srcId="{951CA0DC-2C24-4EA6-B8D9-595AEBB02097}" destId="{33B70271-D7E4-480F-9492-4D30ED678767}" srcOrd="1" destOrd="0" presId="urn:microsoft.com/office/officeart/2005/8/layout/hierarchy1"/>
    <dgm:cxn modelId="{0BDA353A-965E-48B5-BC24-6A3C1F565332}" type="presParOf" srcId="{8F63F98B-C2FA-4A9F-9692-ADF8111E44AF}" destId="{E9703C0D-19FF-43B2-96BF-5EA97846DA8B}"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E6DDF6D-0CA5-4159-95DE-03F488484A36}" type="doc">
      <dgm:prSet loTypeId="urn:microsoft.com/office/officeart/2005/8/layout/process4" loCatId="process" qsTypeId="urn:microsoft.com/office/officeart/2005/8/quickstyle/simple1#5" qsCatId="simple" csTypeId="urn:microsoft.com/office/officeart/2005/8/colors/colorful1#2" csCatId="colorful" phldr="1"/>
      <dgm:spPr/>
      <dgm:t>
        <a:bodyPr/>
        <a:lstStyle/>
        <a:p>
          <a:endParaRPr lang="en-US"/>
        </a:p>
      </dgm:t>
    </dgm:pt>
    <dgm:pt modelId="{414870BD-7B03-4975-84F6-70B469CE2AE8}">
      <dgm:prSet/>
      <dgm:spPr/>
      <dgm:t>
        <a:bodyPr/>
        <a:lstStyle/>
        <a:p>
          <a:r>
            <a:rPr lang="en-US" dirty="0"/>
            <a:t>Evidence of self-regulation programs for ADHD</a:t>
          </a:r>
        </a:p>
      </dgm:t>
    </dgm:pt>
    <dgm:pt modelId="{76C55FF3-2BC0-48E0-B6F2-AC42335CA660}" type="parTrans" cxnId="{6B528437-5E63-4937-B96A-47E48D933D7E}">
      <dgm:prSet/>
      <dgm:spPr/>
      <dgm:t>
        <a:bodyPr/>
        <a:lstStyle/>
        <a:p>
          <a:endParaRPr lang="en-US"/>
        </a:p>
      </dgm:t>
    </dgm:pt>
    <dgm:pt modelId="{6B403655-0151-4A74-9F78-A1A4AFD99957}" type="sibTrans" cxnId="{6B528437-5E63-4937-B96A-47E48D933D7E}">
      <dgm:prSet/>
      <dgm:spPr/>
      <dgm:t>
        <a:bodyPr/>
        <a:lstStyle/>
        <a:p>
          <a:endParaRPr lang="en-US"/>
        </a:p>
      </dgm:t>
    </dgm:pt>
    <dgm:pt modelId="{5D498597-B698-4788-92EA-1A33739A775A}">
      <dgm:prSet/>
      <dgm:spPr/>
      <dgm:t>
        <a:bodyPr/>
        <a:lstStyle/>
        <a:p>
          <a:r>
            <a:rPr lang="en-CA" b="1" u="sng" dirty="0">
              <a:solidFill>
                <a:schemeClr val="tx1"/>
              </a:solidFill>
            </a:rPr>
            <a:t>Best Evidence identified for children with ADHD:</a:t>
          </a:r>
          <a:endParaRPr lang="en-US" b="1" dirty="0">
            <a:solidFill>
              <a:schemeClr val="tx1"/>
            </a:solidFill>
          </a:endParaRPr>
        </a:p>
      </dgm:t>
    </dgm:pt>
    <dgm:pt modelId="{6886CC48-0136-488B-A3B6-C93AF02F73BE}" type="parTrans" cxnId="{F2822D60-1FF8-435E-87C9-D8EDDC06FA0F}">
      <dgm:prSet/>
      <dgm:spPr/>
      <dgm:t>
        <a:bodyPr/>
        <a:lstStyle/>
        <a:p>
          <a:endParaRPr lang="en-US"/>
        </a:p>
      </dgm:t>
    </dgm:pt>
    <dgm:pt modelId="{11847C9E-051A-4EB5-98BB-BDEAE6E5A9CE}" type="sibTrans" cxnId="{F2822D60-1FF8-435E-87C9-D8EDDC06FA0F}">
      <dgm:prSet/>
      <dgm:spPr/>
      <dgm:t>
        <a:bodyPr/>
        <a:lstStyle/>
        <a:p>
          <a:endParaRPr lang="en-US"/>
        </a:p>
      </dgm:t>
    </dgm:pt>
    <dgm:pt modelId="{656B42AC-59FB-4FA5-9AFC-7FBEB7961617}">
      <dgm:prSet custT="1"/>
      <dgm:spPr/>
      <dgm:t>
        <a:bodyPr/>
        <a:lstStyle/>
        <a:p>
          <a:r>
            <a:rPr lang="en-CA" sz="1800" b="1" dirty="0"/>
            <a:t>Better home-based outcomes, parent engagement and scaffolding</a:t>
          </a:r>
          <a:endParaRPr lang="en-US" sz="1800" b="1" dirty="0"/>
        </a:p>
      </dgm:t>
    </dgm:pt>
    <dgm:pt modelId="{39035458-6061-410D-B14A-C520BD212027}" type="parTrans" cxnId="{43DE7657-A334-409E-95BB-ED37A1D622F6}">
      <dgm:prSet/>
      <dgm:spPr/>
      <dgm:t>
        <a:bodyPr/>
        <a:lstStyle/>
        <a:p>
          <a:endParaRPr lang="en-US"/>
        </a:p>
      </dgm:t>
    </dgm:pt>
    <dgm:pt modelId="{575DA3ED-7340-4FFD-9D1A-CA38B95E5DA8}" type="sibTrans" cxnId="{43DE7657-A334-409E-95BB-ED37A1D622F6}">
      <dgm:prSet/>
      <dgm:spPr/>
      <dgm:t>
        <a:bodyPr/>
        <a:lstStyle/>
        <a:p>
          <a:endParaRPr lang="en-US"/>
        </a:p>
      </dgm:t>
    </dgm:pt>
    <dgm:pt modelId="{3D4C9DA1-85CB-42D5-9F25-79E20FAC95C4}">
      <dgm:prSet custT="1"/>
      <dgm:spPr/>
      <dgm:t>
        <a:bodyPr/>
        <a:lstStyle/>
        <a:p>
          <a:r>
            <a:rPr lang="en-CA" sz="1800" b="1" dirty="0"/>
            <a:t>Alert Program</a:t>
          </a:r>
          <a:r>
            <a:rPr lang="en-CA" sz="1800" b="1" baseline="30000" dirty="0"/>
            <a:t>®</a:t>
          </a:r>
          <a:r>
            <a:rPr lang="en-CA" sz="1800" b="1" dirty="0"/>
            <a:t> for Self Regulation</a:t>
          </a:r>
          <a:endParaRPr lang="en-US" sz="1800" dirty="0"/>
        </a:p>
      </dgm:t>
    </dgm:pt>
    <dgm:pt modelId="{28B404AF-FF9A-4F00-86C9-0F036A116CED}" type="parTrans" cxnId="{39D126AB-6425-4DAB-A217-5A331C9D644C}">
      <dgm:prSet/>
      <dgm:spPr/>
      <dgm:t>
        <a:bodyPr/>
        <a:lstStyle/>
        <a:p>
          <a:endParaRPr lang="en-US"/>
        </a:p>
      </dgm:t>
    </dgm:pt>
    <dgm:pt modelId="{AC432FF5-FD81-4A56-A128-3408449EFFE2}" type="sibTrans" cxnId="{39D126AB-6425-4DAB-A217-5A331C9D644C}">
      <dgm:prSet/>
      <dgm:spPr/>
      <dgm:t>
        <a:bodyPr/>
        <a:lstStyle/>
        <a:p>
          <a:endParaRPr lang="en-US"/>
        </a:p>
      </dgm:t>
    </dgm:pt>
    <dgm:pt modelId="{267CF5CC-0B72-4FC9-A3AA-BB5B93F5DC95}">
      <dgm:prSet custT="1"/>
      <dgm:spPr/>
      <dgm:t>
        <a:bodyPr/>
        <a:lstStyle/>
        <a:p>
          <a:r>
            <a:rPr lang="en-CA" sz="2000" b="1" dirty="0"/>
            <a:t>The Incredible Years</a:t>
          </a:r>
          <a:r>
            <a:rPr lang="en-CA" sz="2000" b="1" baseline="30000" dirty="0"/>
            <a:t>®</a:t>
          </a:r>
          <a:endParaRPr lang="en-US" sz="2000" baseline="30000" dirty="0"/>
        </a:p>
      </dgm:t>
    </dgm:pt>
    <dgm:pt modelId="{3CC7B9E1-01FA-4718-B026-8CBF33B49663}" type="parTrans" cxnId="{8A78FE7D-4A43-4946-84F6-413A0FAB655E}">
      <dgm:prSet/>
      <dgm:spPr/>
      <dgm:t>
        <a:bodyPr/>
        <a:lstStyle/>
        <a:p>
          <a:endParaRPr lang="en-US"/>
        </a:p>
      </dgm:t>
    </dgm:pt>
    <dgm:pt modelId="{F0109D75-4919-462A-AEF2-13FC8B0E66E5}" type="sibTrans" cxnId="{8A78FE7D-4A43-4946-84F6-413A0FAB655E}">
      <dgm:prSet/>
      <dgm:spPr/>
      <dgm:t>
        <a:bodyPr/>
        <a:lstStyle/>
        <a:p>
          <a:endParaRPr lang="en-US"/>
        </a:p>
      </dgm:t>
    </dgm:pt>
    <dgm:pt modelId="{9C1EDD7F-8E75-424F-AF7B-3E8C4A8644E0}" type="pres">
      <dgm:prSet presAssocID="{DE6DDF6D-0CA5-4159-95DE-03F488484A36}" presName="Name0" presStyleCnt="0">
        <dgm:presLayoutVars>
          <dgm:dir/>
          <dgm:animLvl val="lvl"/>
          <dgm:resizeHandles val="exact"/>
        </dgm:presLayoutVars>
      </dgm:prSet>
      <dgm:spPr/>
    </dgm:pt>
    <dgm:pt modelId="{1623C351-73F3-4D76-9E8D-BF00CD38F313}" type="pres">
      <dgm:prSet presAssocID="{5D498597-B698-4788-92EA-1A33739A775A}" presName="boxAndChildren" presStyleCnt="0"/>
      <dgm:spPr/>
    </dgm:pt>
    <dgm:pt modelId="{256F1D96-7D5B-4274-A188-AACC422E3496}" type="pres">
      <dgm:prSet presAssocID="{5D498597-B698-4788-92EA-1A33739A775A}" presName="parentTextBox" presStyleLbl="node1" presStyleIdx="0" presStyleCnt="2"/>
      <dgm:spPr/>
    </dgm:pt>
    <dgm:pt modelId="{19A91FB5-AED4-49F1-B1B7-495C80096F71}" type="pres">
      <dgm:prSet presAssocID="{5D498597-B698-4788-92EA-1A33739A775A}" presName="entireBox" presStyleLbl="node1" presStyleIdx="0" presStyleCnt="2"/>
      <dgm:spPr/>
    </dgm:pt>
    <dgm:pt modelId="{9B020AB7-D4E0-445F-B972-70301C2900D1}" type="pres">
      <dgm:prSet presAssocID="{5D498597-B698-4788-92EA-1A33739A775A}" presName="descendantBox" presStyleCnt="0"/>
      <dgm:spPr/>
    </dgm:pt>
    <dgm:pt modelId="{6AD67DBC-A9DE-4AAF-9040-E52BEFB6D350}" type="pres">
      <dgm:prSet presAssocID="{656B42AC-59FB-4FA5-9AFC-7FBEB7961617}" presName="childTextBox" presStyleLbl="fgAccFollowNode1" presStyleIdx="0" presStyleCnt="3">
        <dgm:presLayoutVars>
          <dgm:bulletEnabled val="1"/>
        </dgm:presLayoutVars>
      </dgm:prSet>
      <dgm:spPr/>
    </dgm:pt>
    <dgm:pt modelId="{D316D9B9-E4B8-4D48-9859-E2E3A6566D81}" type="pres">
      <dgm:prSet presAssocID="{3D4C9DA1-85CB-42D5-9F25-79E20FAC95C4}" presName="childTextBox" presStyleLbl="fgAccFollowNode1" presStyleIdx="1" presStyleCnt="3">
        <dgm:presLayoutVars>
          <dgm:bulletEnabled val="1"/>
        </dgm:presLayoutVars>
      </dgm:prSet>
      <dgm:spPr/>
    </dgm:pt>
    <dgm:pt modelId="{17BDD211-4F27-449C-BE0F-38152164B503}" type="pres">
      <dgm:prSet presAssocID="{267CF5CC-0B72-4FC9-A3AA-BB5B93F5DC95}" presName="childTextBox" presStyleLbl="fgAccFollowNode1" presStyleIdx="2" presStyleCnt="3">
        <dgm:presLayoutVars>
          <dgm:bulletEnabled val="1"/>
        </dgm:presLayoutVars>
      </dgm:prSet>
      <dgm:spPr/>
    </dgm:pt>
    <dgm:pt modelId="{2730B71F-7085-4ECF-82E7-5580209FC058}" type="pres">
      <dgm:prSet presAssocID="{6B403655-0151-4A74-9F78-A1A4AFD99957}" presName="sp" presStyleCnt="0"/>
      <dgm:spPr/>
    </dgm:pt>
    <dgm:pt modelId="{CABA78D7-8EB8-4CBA-8A25-20DD881F5497}" type="pres">
      <dgm:prSet presAssocID="{414870BD-7B03-4975-84F6-70B469CE2AE8}" presName="arrowAndChildren" presStyleCnt="0"/>
      <dgm:spPr/>
    </dgm:pt>
    <dgm:pt modelId="{4828F392-14E5-46DF-BBD1-C4B9EC2164B3}" type="pres">
      <dgm:prSet presAssocID="{414870BD-7B03-4975-84F6-70B469CE2AE8}" presName="parentTextArrow" presStyleLbl="node1" presStyleIdx="1" presStyleCnt="2" custScaleY="60589"/>
      <dgm:spPr/>
    </dgm:pt>
  </dgm:ptLst>
  <dgm:cxnLst>
    <dgm:cxn modelId="{CB525728-4E4C-4AD7-9E34-65400C8A7497}" type="presOf" srcId="{414870BD-7B03-4975-84F6-70B469CE2AE8}" destId="{4828F392-14E5-46DF-BBD1-C4B9EC2164B3}" srcOrd="0" destOrd="0" presId="urn:microsoft.com/office/officeart/2005/8/layout/process4"/>
    <dgm:cxn modelId="{3844DC2D-1775-4DB0-926D-6A2882E97D3F}" type="presOf" srcId="{3D4C9DA1-85CB-42D5-9F25-79E20FAC95C4}" destId="{D316D9B9-E4B8-4D48-9859-E2E3A6566D81}" srcOrd="0" destOrd="0" presId="urn:microsoft.com/office/officeart/2005/8/layout/process4"/>
    <dgm:cxn modelId="{8B845133-6A73-40FA-83D8-578FBD2B6CBD}" type="presOf" srcId="{DE6DDF6D-0CA5-4159-95DE-03F488484A36}" destId="{9C1EDD7F-8E75-424F-AF7B-3E8C4A8644E0}" srcOrd="0" destOrd="0" presId="urn:microsoft.com/office/officeart/2005/8/layout/process4"/>
    <dgm:cxn modelId="{6B528437-5E63-4937-B96A-47E48D933D7E}" srcId="{DE6DDF6D-0CA5-4159-95DE-03F488484A36}" destId="{414870BD-7B03-4975-84F6-70B469CE2AE8}" srcOrd="0" destOrd="0" parTransId="{76C55FF3-2BC0-48E0-B6F2-AC42335CA660}" sibTransId="{6B403655-0151-4A74-9F78-A1A4AFD99957}"/>
    <dgm:cxn modelId="{9FC9EB3F-9A26-4672-A6C2-F657E9AC1B7D}" type="presOf" srcId="{5D498597-B698-4788-92EA-1A33739A775A}" destId="{256F1D96-7D5B-4274-A188-AACC422E3496}" srcOrd="0" destOrd="0" presId="urn:microsoft.com/office/officeart/2005/8/layout/process4"/>
    <dgm:cxn modelId="{CA3B1B5D-36FE-429B-A632-369D288D5715}" type="presOf" srcId="{5D498597-B698-4788-92EA-1A33739A775A}" destId="{19A91FB5-AED4-49F1-B1B7-495C80096F71}" srcOrd="1" destOrd="0" presId="urn:microsoft.com/office/officeart/2005/8/layout/process4"/>
    <dgm:cxn modelId="{F2822D60-1FF8-435E-87C9-D8EDDC06FA0F}" srcId="{DE6DDF6D-0CA5-4159-95DE-03F488484A36}" destId="{5D498597-B698-4788-92EA-1A33739A775A}" srcOrd="1" destOrd="0" parTransId="{6886CC48-0136-488B-A3B6-C93AF02F73BE}" sibTransId="{11847C9E-051A-4EB5-98BB-BDEAE6E5A9CE}"/>
    <dgm:cxn modelId="{43DE7657-A334-409E-95BB-ED37A1D622F6}" srcId="{5D498597-B698-4788-92EA-1A33739A775A}" destId="{656B42AC-59FB-4FA5-9AFC-7FBEB7961617}" srcOrd="0" destOrd="0" parTransId="{39035458-6061-410D-B14A-C520BD212027}" sibTransId="{575DA3ED-7340-4FFD-9D1A-CA38B95E5DA8}"/>
    <dgm:cxn modelId="{8A78FE7D-4A43-4946-84F6-413A0FAB655E}" srcId="{5D498597-B698-4788-92EA-1A33739A775A}" destId="{267CF5CC-0B72-4FC9-A3AA-BB5B93F5DC95}" srcOrd="2" destOrd="0" parTransId="{3CC7B9E1-01FA-4718-B026-8CBF33B49663}" sibTransId="{F0109D75-4919-462A-AEF2-13FC8B0E66E5}"/>
    <dgm:cxn modelId="{FD52B4A1-FF3F-485C-9041-A952FC6FDA7E}" type="presOf" srcId="{656B42AC-59FB-4FA5-9AFC-7FBEB7961617}" destId="{6AD67DBC-A9DE-4AAF-9040-E52BEFB6D350}" srcOrd="0" destOrd="0" presId="urn:microsoft.com/office/officeart/2005/8/layout/process4"/>
    <dgm:cxn modelId="{39D126AB-6425-4DAB-A217-5A331C9D644C}" srcId="{5D498597-B698-4788-92EA-1A33739A775A}" destId="{3D4C9DA1-85CB-42D5-9F25-79E20FAC95C4}" srcOrd="1" destOrd="0" parTransId="{28B404AF-FF9A-4F00-86C9-0F036A116CED}" sibTransId="{AC432FF5-FD81-4A56-A128-3408449EFFE2}"/>
    <dgm:cxn modelId="{311436CA-662F-48CD-AECB-63F9107E2465}" type="presOf" srcId="{267CF5CC-0B72-4FC9-A3AA-BB5B93F5DC95}" destId="{17BDD211-4F27-449C-BE0F-38152164B503}" srcOrd="0" destOrd="0" presId="urn:microsoft.com/office/officeart/2005/8/layout/process4"/>
    <dgm:cxn modelId="{5C49BE5E-80D5-46E6-8C75-B2D9E7F24EEB}" type="presParOf" srcId="{9C1EDD7F-8E75-424F-AF7B-3E8C4A8644E0}" destId="{1623C351-73F3-4D76-9E8D-BF00CD38F313}" srcOrd="0" destOrd="0" presId="urn:microsoft.com/office/officeart/2005/8/layout/process4"/>
    <dgm:cxn modelId="{77006F31-4575-462A-8F12-49ACFD2E79AF}" type="presParOf" srcId="{1623C351-73F3-4D76-9E8D-BF00CD38F313}" destId="{256F1D96-7D5B-4274-A188-AACC422E3496}" srcOrd="0" destOrd="0" presId="urn:microsoft.com/office/officeart/2005/8/layout/process4"/>
    <dgm:cxn modelId="{33C00698-66D9-4DAF-880B-310001ED255F}" type="presParOf" srcId="{1623C351-73F3-4D76-9E8D-BF00CD38F313}" destId="{19A91FB5-AED4-49F1-B1B7-495C80096F71}" srcOrd="1" destOrd="0" presId="urn:microsoft.com/office/officeart/2005/8/layout/process4"/>
    <dgm:cxn modelId="{60A9E8F2-D18D-49E9-8BFA-D5C0FCA58349}" type="presParOf" srcId="{1623C351-73F3-4D76-9E8D-BF00CD38F313}" destId="{9B020AB7-D4E0-445F-B972-70301C2900D1}" srcOrd="2" destOrd="0" presId="urn:microsoft.com/office/officeart/2005/8/layout/process4"/>
    <dgm:cxn modelId="{1D771146-EC30-4C25-924E-D62EE7562D21}" type="presParOf" srcId="{9B020AB7-D4E0-445F-B972-70301C2900D1}" destId="{6AD67DBC-A9DE-4AAF-9040-E52BEFB6D350}" srcOrd="0" destOrd="0" presId="urn:microsoft.com/office/officeart/2005/8/layout/process4"/>
    <dgm:cxn modelId="{25AB2C26-CCC3-4B45-890B-21ACDCD68EB9}" type="presParOf" srcId="{9B020AB7-D4E0-445F-B972-70301C2900D1}" destId="{D316D9B9-E4B8-4D48-9859-E2E3A6566D81}" srcOrd="1" destOrd="0" presId="urn:microsoft.com/office/officeart/2005/8/layout/process4"/>
    <dgm:cxn modelId="{CFF661F3-FA42-494E-B6BE-1174A5605BB4}" type="presParOf" srcId="{9B020AB7-D4E0-445F-B972-70301C2900D1}" destId="{17BDD211-4F27-449C-BE0F-38152164B503}" srcOrd="2" destOrd="0" presId="urn:microsoft.com/office/officeart/2005/8/layout/process4"/>
    <dgm:cxn modelId="{85198A2A-9562-4E8E-A177-92CC62F7C9C7}" type="presParOf" srcId="{9C1EDD7F-8E75-424F-AF7B-3E8C4A8644E0}" destId="{2730B71F-7085-4ECF-82E7-5580209FC058}" srcOrd="1" destOrd="0" presId="urn:microsoft.com/office/officeart/2005/8/layout/process4"/>
    <dgm:cxn modelId="{3254C7EF-A1C0-467A-A6D9-F53B206AEF38}" type="presParOf" srcId="{9C1EDD7F-8E75-424F-AF7B-3E8C4A8644E0}" destId="{CABA78D7-8EB8-4CBA-8A25-20DD881F5497}" srcOrd="2" destOrd="0" presId="urn:microsoft.com/office/officeart/2005/8/layout/process4"/>
    <dgm:cxn modelId="{D8089D06-42EB-44D3-A09B-57C0E5F1072D}" type="presParOf" srcId="{CABA78D7-8EB8-4CBA-8A25-20DD881F5497}" destId="{4828F392-14E5-46DF-BBD1-C4B9EC2164B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D8ACB8A-396A-4B0B-AB59-D0292BFF0A20}" type="doc">
      <dgm:prSet loTypeId="urn:microsoft.com/office/officeart/2005/8/layout/vList2" loCatId="list" qsTypeId="urn:microsoft.com/office/officeart/2005/8/quickstyle/simple4#1" qsCatId="simple" csTypeId="urn:microsoft.com/office/officeart/2005/8/colors/accent2_2#1" csCatId="accent2" phldr="1"/>
      <dgm:spPr/>
      <dgm:t>
        <a:bodyPr/>
        <a:lstStyle/>
        <a:p>
          <a:endParaRPr lang="en-US"/>
        </a:p>
      </dgm:t>
    </dgm:pt>
    <dgm:pt modelId="{A647EE8F-57D6-46B1-B519-DAD181435620}">
      <dgm:prSet custT="1"/>
      <dgm:spPr>
        <a:solidFill>
          <a:schemeClr val="accent4">
            <a:lumMod val="60000"/>
            <a:lumOff val="40000"/>
          </a:schemeClr>
        </a:solidFill>
      </dgm:spPr>
      <dgm:t>
        <a:bodyPr/>
        <a:lstStyle/>
        <a:p>
          <a:r>
            <a:rPr lang="en-US" sz="2000" b="1" dirty="0"/>
            <a:t>Slowing breathing</a:t>
          </a:r>
          <a:r>
            <a:rPr lang="en-US" sz="2000" dirty="0"/>
            <a:t> to 8 breaths/minute activates the parasympathetic nervous system, suppresses the sympathetic nervous system (Komori, 2018)</a:t>
          </a:r>
        </a:p>
      </dgm:t>
    </dgm:pt>
    <dgm:pt modelId="{F9C6CEA8-84C4-4BD8-BE4D-383A4878964B}" type="parTrans" cxnId="{3EDC6BE7-FD75-4971-B4B5-E5375F3AC43F}">
      <dgm:prSet/>
      <dgm:spPr/>
      <dgm:t>
        <a:bodyPr/>
        <a:lstStyle/>
        <a:p>
          <a:endParaRPr lang="en-US" sz="2800"/>
        </a:p>
      </dgm:t>
    </dgm:pt>
    <dgm:pt modelId="{9BBB7287-1B5E-4D4C-81DB-8A73530A5A0D}" type="sibTrans" cxnId="{3EDC6BE7-FD75-4971-B4B5-E5375F3AC43F}">
      <dgm:prSet/>
      <dgm:spPr/>
      <dgm:t>
        <a:bodyPr/>
        <a:lstStyle/>
        <a:p>
          <a:endParaRPr lang="en-US" sz="2400"/>
        </a:p>
      </dgm:t>
    </dgm:pt>
    <dgm:pt modelId="{DEA7E6E3-6A2D-45D8-B2BE-4D13F8ED28F4}">
      <dgm:prSet custT="1"/>
      <dgm:spPr>
        <a:solidFill>
          <a:srgbClr val="F99107"/>
        </a:solidFill>
      </dgm:spPr>
      <dgm:t>
        <a:bodyPr/>
        <a:lstStyle/>
        <a:p>
          <a:r>
            <a:rPr lang="en-US" sz="2000" dirty="0"/>
            <a:t>Prolonged expiratory breathing activates the parasympathetic nervous system, calming  </a:t>
          </a:r>
        </a:p>
      </dgm:t>
    </dgm:pt>
    <dgm:pt modelId="{496BCF5F-F5E2-440F-A577-1DC4A363440D}" type="parTrans" cxnId="{E50D6F2D-5F11-473A-B5B9-C6DD2F5CCB5B}">
      <dgm:prSet/>
      <dgm:spPr/>
      <dgm:t>
        <a:bodyPr/>
        <a:lstStyle/>
        <a:p>
          <a:endParaRPr lang="en-US" sz="2800"/>
        </a:p>
      </dgm:t>
    </dgm:pt>
    <dgm:pt modelId="{BC0F47C2-43E1-4126-842A-02D985B986E4}" type="sibTrans" cxnId="{E50D6F2D-5F11-473A-B5B9-C6DD2F5CCB5B}">
      <dgm:prSet/>
      <dgm:spPr/>
      <dgm:t>
        <a:bodyPr/>
        <a:lstStyle/>
        <a:p>
          <a:endParaRPr lang="en-US" sz="2400"/>
        </a:p>
      </dgm:t>
    </dgm:pt>
    <dgm:pt modelId="{500EA794-01E7-4CDE-8439-578B0074DFC4}">
      <dgm:prSet custT="1"/>
      <dgm:spPr>
        <a:solidFill>
          <a:schemeClr val="accent5">
            <a:lumMod val="75000"/>
          </a:schemeClr>
        </a:solidFill>
      </dgm:spPr>
      <dgm:t>
        <a:bodyPr/>
        <a:lstStyle/>
        <a:p>
          <a:r>
            <a:rPr lang="en-US" sz="2000" b="1" dirty="0"/>
            <a:t>Breathe in 4 steps </a:t>
          </a:r>
        </a:p>
        <a:p>
          <a:r>
            <a:rPr lang="en-US" sz="2000" b="1" dirty="0"/>
            <a:t>Breathe out 6 steps</a:t>
          </a:r>
          <a:endParaRPr lang="en-US" sz="2000" dirty="0"/>
        </a:p>
      </dgm:t>
    </dgm:pt>
    <dgm:pt modelId="{F3D08583-1788-4C43-8917-76E8F104C4A2}" type="parTrans" cxnId="{5FBFBFA1-F294-43BD-9833-6D6D25E459FF}">
      <dgm:prSet/>
      <dgm:spPr/>
      <dgm:t>
        <a:bodyPr/>
        <a:lstStyle/>
        <a:p>
          <a:endParaRPr lang="en-US" sz="2800"/>
        </a:p>
      </dgm:t>
    </dgm:pt>
    <dgm:pt modelId="{D277DC16-101F-42BB-AFC5-939B64807B60}" type="sibTrans" cxnId="{5FBFBFA1-F294-43BD-9833-6D6D25E459FF}">
      <dgm:prSet/>
      <dgm:spPr/>
      <dgm:t>
        <a:bodyPr/>
        <a:lstStyle/>
        <a:p>
          <a:endParaRPr lang="en-US" sz="2400"/>
        </a:p>
      </dgm:t>
    </dgm:pt>
    <dgm:pt modelId="{EB8BBD21-16D9-43A1-8825-4142C430362C}" type="pres">
      <dgm:prSet presAssocID="{9D8ACB8A-396A-4B0B-AB59-D0292BFF0A20}" presName="linear" presStyleCnt="0">
        <dgm:presLayoutVars>
          <dgm:animLvl val="lvl"/>
          <dgm:resizeHandles val="exact"/>
        </dgm:presLayoutVars>
      </dgm:prSet>
      <dgm:spPr/>
    </dgm:pt>
    <dgm:pt modelId="{226C46A2-0BCB-4C91-9D7B-9CDD9138D342}" type="pres">
      <dgm:prSet presAssocID="{A647EE8F-57D6-46B1-B519-DAD181435620}" presName="parentText" presStyleLbl="node1" presStyleIdx="0" presStyleCnt="3">
        <dgm:presLayoutVars>
          <dgm:chMax val="0"/>
          <dgm:bulletEnabled val="1"/>
        </dgm:presLayoutVars>
      </dgm:prSet>
      <dgm:spPr/>
    </dgm:pt>
    <dgm:pt modelId="{3CD83A8A-E8C2-4459-9BB4-9898CC560EB6}" type="pres">
      <dgm:prSet presAssocID="{9BBB7287-1B5E-4D4C-81DB-8A73530A5A0D}" presName="spacer" presStyleCnt="0"/>
      <dgm:spPr/>
    </dgm:pt>
    <dgm:pt modelId="{E5784FAB-BE0F-4F35-92D3-F2A93EAB938F}" type="pres">
      <dgm:prSet presAssocID="{DEA7E6E3-6A2D-45D8-B2BE-4D13F8ED28F4}" presName="parentText" presStyleLbl="node1" presStyleIdx="1" presStyleCnt="3">
        <dgm:presLayoutVars>
          <dgm:chMax val="0"/>
          <dgm:bulletEnabled val="1"/>
        </dgm:presLayoutVars>
      </dgm:prSet>
      <dgm:spPr/>
    </dgm:pt>
    <dgm:pt modelId="{D1678DC3-1E0A-43D5-A376-774E53152279}" type="pres">
      <dgm:prSet presAssocID="{BC0F47C2-43E1-4126-842A-02D985B986E4}" presName="spacer" presStyleCnt="0"/>
      <dgm:spPr/>
    </dgm:pt>
    <dgm:pt modelId="{9B65D9AF-5336-435F-B818-F53B1F829F25}" type="pres">
      <dgm:prSet presAssocID="{500EA794-01E7-4CDE-8439-578B0074DFC4}" presName="parentText" presStyleLbl="node1" presStyleIdx="2" presStyleCnt="3">
        <dgm:presLayoutVars>
          <dgm:chMax val="0"/>
          <dgm:bulletEnabled val="1"/>
        </dgm:presLayoutVars>
      </dgm:prSet>
      <dgm:spPr/>
    </dgm:pt>
  </dgm:ptLst>
  <dgm:cxnLst>
    <dgm:cxn modelId="{83AC8822-EFD9-4044-8420-D958CD77A3DC}" type="presOf" srcId="{A647EE8F-57D6-46B1-B519-DAD181435620}" destId="{226C46A2-0BCB-4C91-9D7B-9CDD9138D342}" srcOrd="0" destOrd="0" presId="urn:microsoft.com/office/officeart/2005/8/layout/vList2"/>
    <dgm:cxn modelId="{33AF3C2A-65DE-4444-B824-AB801BF5BDAC}" type="presOf" srcId="{500EA794-01E7-4CDE-8439-578B0074DFC4}" destId="{9B65D9AF-5336-435F-B818-F53B1F829F25}" srcOrd="0" destOrd="0" presId="urn:microsoft.com/office/officeart/2005/8/layout/vList2"/>
    <dgm:cxn modelId="{E50D6F2D-5F11-473A-B5B9-C6DD2F5CCB5B}" srcId="{9D8ACB8A-396A-4B0B-AB59-D0292BFF0A20}" destId="{DEA7E6E3-6A2D-45D8-B2BE-4D13F8ED28F4}" srcOrd="1" destOrd="0" parTransId="{496BCF5F-F5E2-440F-A577-1DC4A363440D}" sibTransId="{BC0F47C2-43E1-4126-842A-02D985B986E4}"/>
    <dgm:cxn modelId="{5FBFBFA1-F294-43BD-9833-6D6D25E459FF}" srcId="{9D8ACB8A-396A-4B0B-AB59-D0292BFF0A20}" destId="{500EA794-01E7-4CDE-8439-578B0074DFC4}" srcOrd="2" destOrd="0" parTransId="{F3D08583-1788-4C43-8917-76E8F104C4A2}" sibTransId="{D277DC16-101F-42BB-AFC5-939B64807B60}"/>
    <dgm:cxn modelId="{5DC644C8-6210-4B57-8CD6-DAA04335316A}" type="presOf" srcId="{DEA7E6E3-6A2D-45D8-B2BE-4D13F8ED28F4}" destId="{E5784FAB-BE0F-4F35-92D3-F2A93EAB938F}" srcOrd="0" destOrd="0" presId="urn:microsoft.com/office/officeart/2005/8/layout/vList2"/>
    <dgm:cxn modelId="{74DEEFE0-35A5-4463-9238-2E9D606B9073}" type="presOf" srcId="{9D8ACB8A-396A-4B0B-AB59-D0292BFF0A20}" destId="{EB8BBD21-16D9-43A1-8825-4142C430362C}" srcOrd="0" destOrd="0" presId="urn:microsoft.com/office/officeart/2005/8/layout/vList2"/>
    <dgm:cxn modelId="{3EDC6BE7-FD75-4971-B4B5-E5375F3AC43F}" srcId="{9D8ACB8A-396A-4B0B-AB59-D0292BFF0A20}" destId="{A647EE8F-57D6-46B1-B519-DAD181435620}" srcOrd="0" destOrd="0" parTransId="{F9C6CEA8-84C4-4BD8-BE4D-383A4878964B}" sibTransId="{9BBB7287-1B5E-4D4C-81DB-8A73530A5A0D}"/>
    <dgm:cxn modelId="{81508B18-96B9-430D-A37B-4C985DA0744F}" type="presParOf" srcId="{EB8BBD21-16D9-43A1-8825-4142C430362C}" destId="{226C46A2-0BCB-4C91-9D7B-9CDD9138D342}" srcOrd="0" destOrd="0" presId="urn:microsoft.com/office/officeart/2005/8/layout/vList2"/>
    <dgm:cxn modelId="{C9A5DAF9-7BB5-466F-8C48-263F92C0E4A1}" type="presParOf" srcId="{EB8BBD21-16D9-43A1-8825-4142C430362C}" destId="{3CD83A8A-E8C2-4459-9BB4-9898CC560EB6}" srcOrd="1" destOrd="0" presId="urn:microsoft.com/office/officeart/2005/8/layout/vList2"/>
    <dgm:cxn modelId="{A175F11A-5400-42DE-8F81-07B802831475}" type="presParOf" srcId="{EB8BBD21-16D9-43A1-8825-4142C430362C}" destId="{E5784FAB-BE0F-4F35-92D3-F2A93EAB938F}" srcOrd="2" destOrd="0" presId="urn:microsoft.com/office/officeart/2005/8/layout/vList2"/>
    <dgm:cxn modelId="{E5C122A8-786C-47F1-AEA2-D35F13AA5351}" type="presParOf" srcId="{EB8BBD21-16D9-43A1-8825-4142C430362C}" destId="{D1678DC3-1E0A-43D5-A376-774E53152279}" srcOrd="3" destOrd="0" presId="urn:microsoft.com/office/officeart/2005/8/layout/vList2"/>
    <dgm:cxn modelId="{9F3555A8-5717-454B-85DD-8C33B3714FD8}" type="presParOf" srcId="{EB8BBD21-16D9-43A1-8825-4142C430362C}" destId="{9B65D9AF-5336-435F-B818-F53B1F829F25}"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82E24F2-7996-446C-8F5B-D0F29AF1EC72}" type="doc">
      <dgm:prSet loTypeId="urn:microsoft.com/office/officeart/2005/8/layout/default" loCatId="list" qsTypeId="urn:microsoft.com/office/officeart/2005/8/quickstyle/simple1#6" qsCatId="simple" csTypeId="urn:microsoft.com/office/officeart/2005/8/colors/accent1_2#3" csCatId="accent1" phldr="1"/>
      <dgm:spPr/>
      <dgm:t>
        <a:bodyPr/>
        <a:lstStyle/>
        <a:p>
          <a:endParaRPr lang="en-US"/>
        </a:p>
      </dgm:t>
    </dgm:pt>
    <dgm:pt modelId="{37648223-7A3B-40F1-8445-A35CACC2541E}">
      <dgm:prSet custT="1"/>
      <dgm:spPr/>
      <dgm:t>
        <a:bodyPr/>
        <a:lstStyle/>
        <a:p>
          <a:r>
            <a:rPr lang="en-US" sz="2000" dirty="0"/>
            <a:t>Physical activity before school, 30 minutes</a:t>
          </a:r>
        </a:p>
      </dgm:t>
    </dgm:pt>
    <dgm:pt modelId="{4EE452D6-856F-4165-A724-7BAB6EEBFA52}" type="parTrans" cxnId="{4CB0117D-B751-4071-ACD0-BF6DAC149BE9}">
      <dgm:prSet/>
      <dgm:spPr/>
      <dgm:t>
        <a:bodyPr/>
        <a:lstStyle/>
        <a:p>
          <a:endParaRPr lang="en-US" sz="2400"/>
        </a:p>
      </dgm:t>
    </dgm:pt>
    <dgm:pt modelId="{C4E52329-762D-47BC-9076-0563253BD6E9}" type="sibTrans" cxnId="{4CB0117D-B751-4071-ACD0-BF6DAC149BE9}">
      <dgm:prSet/>
      <dgm:spPr/>
      <dgm:t>
        <a:bodyPr/>
        <a:lstStyle/>
        <a:p>
          <a:endParaRPr lang="en-US" sz="2400"/>
        </a:p>
      </dgm:t>
    </dgm:pt>
    <dgm:pt modelId="{C728FA23-0D62-4DF4-90DB-6A410FDDEA8D}">
      <dgm:prSe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800" dirty="0"/>
            <a:t>Parent and teacher reports improved ADHD symptoms, moodiness, and peer functioning</a:t>
          </a:r>
        </a:p>
      </dgm:t>
    </dgm:pt>
    <dgm:pt modelId="{1F83F0E1-0410-44AB-88D8-A30CCAD3B7F7}" type="parTrans" cxnId="{A2913C88-6533-40C6-8084-5C060009B102}">
      <dgm:prSet/>
      <dgm:spPr/>
      <dgm:t>
        <a:bodyPr/>
        <a:lstStyle/>
        <a:p>
          <a:endParaRPr lang="en-US" sz="2400"/>
        </a:p>
      </dgm:t>
    </dgm:pt>
    <dgm:pt modelId="{C141F4CD-E445-4A00-B63E-37178AEEE9CC}" type="sibTrans" cxnId="{A2913C88-6533-40C6-8084-5C060009B102}">
      <dgm:prSet/>
      <dgm:spPr/>
      <dgm:t>
        <a:bodyPr/>
        <a:lstStyle/>
        <a:p>
          <a:endParaRPr lang="en-US" sz="2400"/>
        </a:p>
      </dgm:t>
    </dgm:pt>
    <dgm:pt modelId="{D87D7EE5-D920-456F-8814-523C48C62A47}">
      <dgm:prSe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dirty="0"/>
            <a:t>Easily accessible, low risk, low cost, and has potential health benefits</a:t>
          </a:r>
        </a:p>
      </dgm:t>
    </dgm:pt>
    <dgm:pt modelId="{FA50BA36-259F-4CC3-A00A-C73C75AAF85D}" type="parTrans" cxnId="{4D2174C7-B798-4657-8C41-4C0CECE9CC41}">
      <dgm:prSet/>
      <dgm:spPr/>
      <dgm:t>
        <a:bodyPr/>
        <a:lstStyle/>
        <a:p>
          <a:endParaRPr lang="en-US" sz="2400"/>
        </a:p>
      </dgm:t>
    </dgm:pt>
    <dgm:pt modelId="{C22EC761-E570-499D-8794-A86DCA1372DA}" type="sibTrans" cxnId="{4D2174C7-B798-4657-8C41-4C0CECE9CC41}">
      <dgm:prSet/>
      <dgm:spPr/>
      <dgm:t>
        <a:bodyPr/>
        <a:lstStyle/>
        <a:p>
          <a:endParaRPr lang="en-US" sz="2400"/>
        </a:p>
      </dgm:t>
    </dgm:pt>
    <dgm:pt modelId="{2286CB21-4241-47BE-AFD8-DC896197F646}">
      <dgm:prSet custT="1"/>
      <dgm:spPr/>
      <dgm:t>
        <a:bodyPr/>
        <a:lstStyle/>
        <a:p>
          <a:r>
            <a:rPr lang="en-US" sz="2000" dirty="0"/>
            <a:t>Regular exercise increases dopamine, serotonin, and norepinephrine</a:t>
          </a:r>
        </a:p>
      </dgm:t>
    </dgm:pt>
    <dgm:pt modelId="{645D1984-4B5B-46C4-B14E-111A9EC02A04}" type="parTrans" cxnId="{C6F5338C-C2EF-4E42-B1BA-6BB5EDBA6C50}">
      <dgm:prSet/>
      <dgm:spPr/>
      <dgm:t>
        <a:bodyPr/>
        <a:lstStyle/>
        <a:p>
          <a:endParaRPr lang="en-US" sz="2400"/>
        </a:p>
      </dgm:t>
    </dgm:pt>
    <dgm:pt modelId="{87CF1C17-D628-4F4D-A5F3-AD78AEE0BC27}" type="sibTrans" cxnId="{C6F5338C-C2EF-4E42-B1BA-6BB5EDBA6C50}">
      <dgm:prSet/>
      <dgm:spPr/>
      <dgm:t>
        <a:bodyPr/>
        <a:lstStyle/>
        <a:p>
          <a:endParaRPr lang="en-US" sz="2400"/>
        </a:p>
      </dgm:t>
    </dgm:pt>
    <dgm:pt modelId="{0B38DA02-6B44-47A4-ABEC-142448127B25}">
      <dgm:prSet custT="1"/>
      <dgm:spPr/>
      <dgm:t>
        <a:bodyPr/>
        <a:lstStyle/>
        <a:p>
          <a:r>
            <a:rPr lang="en-US" sz="2000" dirty="0"/>
            <a:t>Moderate to vigorous intensity</a:t>
          </a:r>
        </a:p>
      </dgm:t>
    </dgm:pt>
    <dgm:pt modelId="{CCB0A524-322B-465B-901A-528885FD1E2F}" type="parTrans" cxnId="{4B61CF84-720D-4F57-B0D9-D48E64EE7999}">
      <dgm:prSet/>
      <dgm:spPr/>
      <dgm:t>
        <a:bodyPr/>
        <a:lstStyle/>
        <a:p>
          <a:endParaRPr lang="en-US" sz="2400"/>
        </a:p>
      </dgm:t>
    </dgm:pt>
    <dgm:pt modelId="{F8585BB9-BCD9-4E3E-B8D9-4AFEE48AD8CA}" type="sibTrans" cxnId="{4B61CF84-720D-4F57-B0D9-D48E64EE7999}">
      <dgm:prSet/>
      <dgm:spPr/>
      <dgm:t>
        <a:bodyPr/>
        <a:lstStyle/>
        <a:p>
          <a:endParaRPr lang="en-US" sz="2400"/>
        </a:p>
      </dgm:t>
    </dgm:pt>
    <dgm:pt modelId="{8A0937A7-6FEE-413A-B308-38605BE32B31}">
      <dgm:prSet custT="1"/>
      <dgm:spPr/>
      <dgm:t>
        <a:bodyPr/>
        <a:lstStyle/>
        <a:p>
          <a:r>
            <a:rPr lang="en-US" sz="2000" dirty="0"/>
            <a:t>Chronic moderate exercise can enhance brain plasticity.</a:t>
          </a:r>
        </a:p>
      </dgm:t>
    </dgm:pt>
    <dgm:pt modelId="{4DCE5FE9-90B5-42AC-ABF4-4FCB30F6F3FA}" type="parTrans" cxnId="{44CD7F3F-33AF-4230-9197-352452B37863}">
      <dgm:prSet/>
      <dgm:spPr/>
      <dgm:t>
        <a:bodyPr/>
        <a:lstStyle/>
        <a:p>
          <a:endParaRPr lang="en-US" sz="2400"/>
        </a:p>
      </dgm:t>
    </dgm:pt>
    <dgm:pt modelId="{4DB8E51C-E5F7-4D53-B6B9-1275A17C0E60}" type="sibTrans" cxnId="{44CD7F3F-33AF-4230-9197-352452B37863}">
      <dgm:prSet/>
      <dgm:spPr/>
      <dgm:t>
        <a:bodyPr/>
        <a:lstStyle/>
        <a:p>
          <a:endParaRPr lang="en-US" sz="2400"/>
        </a:p>
      </dgm:t>
    </dgm:pt>
    <dgm:pt modelId="{7B3C2024-AE6A-4A82-BB3B-949A86300BBD}" type="pres">
      <dgm:prSet presAssocID="{682E24F2-7996-446C-8F5B-D0F29AF1EC72}" presName="diagram" presStyleCnt="0">
        <dgm:presLayoutVars>
          <dgm:dir/>
          <dgm:resizeHandles val="exact"/>
        </dgm:presLayoutVars>
      </dgm:prSet>
      <dgm:spPr/>
    </dgm:pt>
    <dgm:pt modelId="{C6ED656A-3C73-4A35-A599-ABEDD6D92221}" type="pres">
      <dgm:prSet presAssocID="{37648223-7A3B-40F1-8445-A35CACC2541E}" presName="node" presStyleLbl="node1" presStyleIdx="0" presStyleCnt="6">
        <dgm:presLayoutVars>
          <dgm:bulletEnabled val="1"/>
        </dgm:presLayoutVars>
      </dgm:prSet>
      <dgm:spPr/>
    </dgm:pt>
    <dgm:pt modelId="{628F8F3A-2350-4183-9B4C-AD986D577DF7}" type="pres">
      <dgm:prSet presAssocID="{C4E52329-762D-47BC-9076-0563253BD6E9}" presName="sibTrans" presStyleCnt="0"/>
      <dgm:spPr/>
    </dgm:pt>
    <dgm:pt modelId="{C08B980F-B9DB-4FED-A41F-976278D79804}" type="pres">
      <dgm:prSet presAssocID="{C728FA23-0D62-4DF4-90DB-6A410FDDEA8D}" presName="node" presStyleLbl="node1" presStyleIdx="1" presStyleCnt="6">
        <dgm:presLayoutVars>
          <dgm:bulletEnabled val="1"/>
        </dgm:presLayoutVars>
      </dgm:prSet>
      <dgm:spPr/>
    </dgm:pt>
    <dgm:pt modelId="{DAF7931D-0006-461C-A72E-386176517666}" type="pres">
      <dgm:prSet presAssocID="{C141F4CD-E445-4A00-B63E-37178AEEE9CC}" presName="sibTrans" presStyleCnt="0"/>
      <dgm:spPr/>
    </dgm:pt>
    <dgm:pt modelId="{3F9C1847-461B-43EE-8CEF-9CD89062C6CC}" type="pres">
      <dgm:prSet presAssocID="{D87D7EE5-D920-456F-8814-523C48C62A47}" presName="node" presStyleLbl="node1" presStyleIdx="2" presStyleCnt="6">
        <dgm:presLayoutVars>
          <dgm:bulletEnabled val="1"/>
        </dgm:presLayoutVars>
      </dgm:prSet>
      <dgm:spPr/>
    </dgm:pt>
    <dgm:pt modelId="{C42FC5F1-E6BD-4A8C-8277-380C0E6656B4}" type="pres">
      <dgm:prSet presAssocID="{C22EC761-E570-499D-8794-A86DCA1372DA}" presName="sibTrans" presStyleCnt="0"/>
      <dgm:spPr/>
    </dgm:pt>
    <dgm:pt modelId="{D1D28C2C-A2F1-46E2-B819-841F733FEDDF}" type="pres">
      <dgm:prSet presAssocID="{2286CB21-4241-47BE-AFD8-DC896197F646}" presName="node" presStyleLbl="node1" presStyleIdx="3" presStyleCnt="6">
        <dgm:presLayoutVars>
          <dgm:bulletEnabled val="1"/>
        </dgm:presLayoutVars>
      </dgm:prSet>
      <dgm:spPr/>
    </dgm:pt>
    <dgm:pt modelId="{2B1171FB-069A-4DB2-A245-DBD036A91B3A}" type="pres">
      <dgm:prSet presAssocID="{87CF1C17-D628-4F4D-A5F3-AD78AEE0BC27}" presName="sibTrans" presStyleCnt="0"/>
      <dgm:spPr/>
    </dgm:pt>
    <dgm:pt modelId="{D108813B-6190-4824-A23B-10A30F7C2149}" type="pres">
      <dgm:prSet presAssocID="{0B38DA02-6B44-47A4-ABEC-142448127B25}" presName="node" presStyleLbl="node1" presStyleIdx="4" presStyleCnt="6">
        <dgm:presLayoutVars>
          <dgm:bulletEnabled val="1"/>
        </dgm:presLayoutVars>
      </dgm:prSet>
      <dgm:spPr/>
    </dgm:pt>
    <dgm:pt modelId="{253BF747-2929-40EA-9F73-52F100AB8035}" type="pres">
      <dgm:prSet presAssocID="{F8585BB9-BCD9-4E3E-B8D9-4AFEE48AD8CA}" presName="sibTrans" presStyleCnt="0"/>
      <dgm:spPr/>
    </dgm:pt>
    <dgm:pt modelId="{1D653597-9366-4061-A290-4827D6D9ED69}" type="pres">
      <dgm:prSet presAssocID="{8A0937A7-6FEE-413A-B308-38605BE32B31}" presName="node" presStyleLbl="node1" presStyleIdx="5" presStyleCnt="6">
        <dgm:presLayoutVars>
          <dgm:bulletEnabled val="1"/>
        </dgm:presLayoutVars>
      </dgm:prSet>
      <dgm:spPr/>
    </dgm:pt>
  </dgm:ptLst>
  <dgm:cxnLst>
    <dgm:cxn modelId="{1176DF38-E734-4A4F-8FE4-AB1402C6F67E}" type="presOf" srcId="{37648223-7A3B-40F1-8445-A35CACC2541E}" destId="{C6ED656A-3C73-4A35-A599-ABEDD6D92221}" srcOrd="0" destOrd="0" presId="urn:microsoft.com/office/officeart/2005/8/layout/default"/>
    <dgm:cxn modelId="{44CD7F3F-33AF-4230-9197-352452B37863}" srcId="{682E24F2-7996-446C-8F5B-D0F29AF1EC72}" destId="{8A0937A7-6FEE-413A-B308-38605BE32B31}" srcOrd="5" destOrd="0" parTransId="{4DCE5FE9-90B5-42AC-ABF4-4FCB30F6F3FA}" sibTransId="{4DB8E51C-E5F7-4D53-B6B9-1275A17C0E60}"/>
    <dgm:cxn modelId="{8C0FC63F-E9D0-4783-A53D-E1D5C2F5539A}" type="presOf" srcId="{2286CB21-4241-47BE-AFD8-DC896197F646}" destId="{D1D28C2C-A2F1-46E2-B819-841F733FEDDF}" srcOrd="0" destOrd="0" presId="urn:microsoft.com/office/officeart/2005/8/layout/default"/>
    <dgm:cxn modelId="{1CBF7254-7D63-451A-A02E-E63BCE63A0B8}" type="presOf" srcId="{682E24F2-7996-446C-8F5B-D0F29AF1EC72}" destId="{7B3C2024-AE6A-4A82-BB3B-949A86300BBD}" srcOrd="0" destOrd="0" presId="urn:microsoft.com/office/officeart/2005/8/layout/default"/>
    <dgm:cxn modelId="{4CB0117D-B751-4071-ACD0-BF6DAC149BE9}" srcId="{682E24F2-7996-446C-8F5B-D0F29AF1EC72}" destId="{37648223-7A3B-40F1-8445-A35CACC2541E}" srcOrd="0" destOrd="0" parTransId="{4EE452D6-856F-4165-A724-7BAB6EEBFA52}" sibTransId="{C4E52329-762D-47BC-9076-0563253BD6E9}"/>
    <dgm:cxn modelId="{4B61CF84-720D-4F57-B0D9-D48E64EE7999}" srcId="{682E24F2-7996-446C-8F5B-D0F29AF1EC72}" destId="{0B38DA02-6B44-47A4-ABEC-142448127B25}" srcOrd="4" destOrd="0" parTransId="{CCB0A524-322B-465B-901A-528885FD1E2F}" sibTransId="{F8585BB9-BCD9-4E3E-B8D9-4AFEE48AD8CA}"/>
    <dgm:cxn modelId="{A2913C88-6533-40C6-8084-5C060009B102}" srcId="{682E24F2-7996-446C-8F5B-D0F29AF1EC72}" destId="{C728FA23-0D62-4DF4-90DB-6A410FDDEA8D}" srcOrd="1" destOrd="0" parTransId="{1F83F0E1-0410-44AB-88D8-A30CCAD3B7F7}" sibTransId="{C141F4CD-E445-4A00-B63E-37178AEEE9CC}"/>
    <dgm:cxn modelId="{C6F5338C-C2EF-4E42-B1BA-6BB5EDBA6C50}" srcId="{682E24F2-7996-446C-8F5B-D0F29AF1EC72}" destId="{2286CB21-4241-47BE-AFD8-DC896197F646}" srcOrd="3" destOrd="0" parTransId="{645D1984-4B5B-46C4-B14E-111A9EC02A04}" sibTransId="{87CF1C17-D628-4F4D-A5F3-AD78AEE0BC27}"/>
    <dgm:cxn modelId="{34648D9E-ABB1-46F0-B534-7B4B58E37483}" type="presOf" srcId="{C728FA23-0D62-4DF4-90DB-6A410FDDEA8D}" destId="{C08B980F-B9DB-4FED-A41F-976278D79804}" srcOrd="0" destOrd="0" presId="urn:microsoft.com/office/officeart/2005/8/layout/default"/>
    <dgm:cxn modelId="{275D61AC-1074-4C08-A715-AAB2C566A93A}" type="presOf" srcId="{D87D7EE5-D920-456F-8814-523C48C62A47}" destId="{3F9C1847-461B-43EE-8CEF-9CD89062C6CC}" srcOrd="0" destOrd="0" presId="urn:microsoft.com/office/officeart/2005/8/layout/default"/>
    <dgm:cxn modelId="{1B7D5DB3-477E-4BE9-A41A-AF82BA0804DA}" type="presOf" srcId="{0B38DA02-6B44-47A4-ABEC-142448127B25}" destId="{D108813B-6190-4824-A23B-10A30F7C2149}" srcOrd="0" destOrd="0" presId="urn:microsoft.com/office/officeart/2005/8/layout/default"/>
    <dgm:cxn modelId="{4D2174C7-B798-4657-8C41-4C0CECE9CC41}" srcId="{682E24F2-7996-446C-8F5B-D0F29AF1EC72}" destId="{D87D7EE5-D920-456F-8814-523C48C62A47}" srcOrd="2" destOrd="0" parTransId="{FA50BA36-259F-4CC3-A00A-C73C75AAF85D}" sibTransId="{C22EC761-E570-499D-8794-A86DCA1372DA}"/>
    <dgm:cxn modelId="{9986FBFD-437A-4FE4-8AC6-C82B42621410}" type="presOf" srcId="{8A0937A7-6FEE-413A-B308-38605BE32B31}" destId="{1D653597-9366-4061-A290-4827D6D9ED69}" srcOrd="0" destOrd="0" presId="urn:microsoft.com/office/officeart/2005/8/layout/default"/>
    <dgm:cxn modelId="{E2518799-C088-4A27-8BAC-879475BEA758}" type="presParOf" srcId="{7B3C2024-AE6A-4A82-BB3B-949A86300BBD}" destId="{C6ED656A-3C73-4A35-A599-ABEDD6D92221}" srcOrd="0" destOrd="0" presId="urn:microsoft.com/office/officeart/2005/8/layout/default"/>
    <dgm:cxn modelId="{17BB21E2-B640-4431-B194-91579E112168}" type="presParOf" srcId="{7B3C2024-AE6A-4A82-BB3B-949A86300BBD}" destId="{628F8F3A-2350-4183-9B4C-AD986D577DF7}" srcOrd="1" destOrd="0" presId="urn:microsoft.com/office/officeart/2005/8/layout/default"/>
    <dgm:cxn modelId="{F0A9A131-006E-4DFD-98E1-186F965E95E8}" type="presParOf" srcId="{7B3C2024-AE6A-4A82-BB3B-949A86300BBD}" destId="{C08B980F-B9DB-4FED-A41F-976278D79804}" srcOrd="2" destOrd="0" presId="urn:microsoft.com/office/officeart/2005/8/layout/default"/>
    <dgm:cxn modelId="{3EDE614F-86B3-49D8-860B-C61B4F25B3B1}" type="presParOf" srcId="{7B3C2024-AE6A-4A82-BB3B-949A86300BBD}" destId="{DAF7931D-0006-461C-A72E-386176517666}" srcOrd="3" destOrd="0" presId="urn:microsoft.com/office/officeart/2005/8/layout/default"/>
    <dgm:cxn modelId="{6857F64E-8A4F-441A-9F1D-FF5EA8E16347}" type="presParOf" srcId="{7B3C2024-AE6A-4A82-BB3B-949A86300BBD}" destId="{3F9C1847-461B-43EE-8CEF-9CD89062C6CC}" srcOrd="4" destOrd="0" presId="urn:microsoft.com/office/officeart/2005/8/layout/default"/>
    <dgm:cxn modelId="{E8125EA6-5E95-4D53-A42E-03BE4E0C4A0A}" type="presParOf" srcId="{7B3C2024-AE6A-4A82-BB3B-949A86300BBD}" destId="{C42FC5F1-E6BD-4A8C-8277-380C0E6656B4}" srcOrd="5" destOrd="0" presId="urn:microsoft.com/office/officeart/2005/8/layout/default"/>
    <dgm:cxn modelId="{E2175B96-9940-4C82-BA29-2A0037C95370}" type="presParOf" srcId="{7B3C2024-AE6A-4A82-BB3B-949A86300BBD}" destId="{D1D28C2C-A2F1-46E2-B819-841F733FEDDF}" srcOrd="6" destOrd="0" presId="urn:microsoft.com/office/officeart/2005/8/layout/default"/>
    <dgm:cxn modelId="{8A605784-1ABD-4892-871E-3B2C25079549}" type="presParOf" srcId="{7B3C2024-AE6A-4A82-BB3B-949A86300BBD}" destId="{2B1171FB-069A-4DB2-A245-DBD036A91B3A}" srcOrd="7" destOrd="0" presId="urn:microsoft.com/office/officeart/2005/8/layout/default"/>
    <dgm:cxn modelId="{D5953B6E-E8E4-49F1-A2BA-BFBF4D7C32BC}" type="presParOf" srcId="{7B3C2024-AE6A-4A82-BB3B-949A86300BBD}" destId="{D108813B-6190-4824-A23B-10A30F7C2149}" srcOrd="8" destOrd="0" presId="urn:microsoft.com/office/officeart/2005/8/layout/default"/>
    <dgm:cxn modelId="{B9F40ECE-C1D5-4F08-A181-265D22AC836E}" type="presParOf" srcId="{7B3C2024-AE6A-4A82-BB3B-949A86300BBD}" destId="{253BF747-2929-40EA-9F73-52F100AB8035}" srcOrd="9" destOrd="0" presId="urn:microsoft.com/office/officeart/2005/8/layout/default"/>
    <dgm:cxn modelId="{ECE0E4EB-771D-46E5-94DE-7E7B14167F80}" type="presParOf" srcId="{7B3C2024-AE6A-4A82-BB3B-949A86300BBD}" destId="{1D653597-9366-4061-A290-4827D6D9ED69}"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D3A6FA8-E50C-4B9E-9751-8D7ACFBDB39B}" type="doc">
      <dgm:prSet loTypeId="urn:microsoft.com/office/officeart/2005/8/layout/default" loCatId="list" qsTypeId="urn:microsoft.com/office/officeart/2005/8/quickstyle/simple1#7" qsCatId="simple" csTypeId="urn:microsoft.com/office/officeart/2005/8/colors/accent6_2#1" csCatId="accent6" phldr="1"/>
      <dgm:spPr/>
      <dgm:t>
        <a:bodyPr/>
        <a:lstStyle/>
        <a:p>
          <a:endParaRPr lang="en-US"/>
        </a:p>
      </dgm:t>
    </dgm:pt>
    <dgm:pt modelId="{B3C3A6C4-A304-4C45-8E15-6D3C415FEA8B}">
      <dgm:prSet custT="1"/>
      <dgm:spPr/>
      <dgm:t>
        <a:bodyPr/>
        <a:lstStyle/>
        <a:p>
          <a:r>
            <a:rPr lang="en-US" sz="2000"/>
            <a:t>Physical activity</a:t>
          </a:r>
        </a:p>
      </dgm:t>
    </dgm:pt>
    <dgm:pt modelId="{129AE173-233E-4069-A061-3FBFF020C476}" type="parTrans" cxnId="{28F814C7-6C78-4447-9BCD-E24030BF2448}">
      <dgm:prSet/>
      <dgm:spPr/>
      <dgm:t>
        <a:bodyPr/>
        <a:lstStyle/>
        <a:p>
          <a:endParaRPr lang="en-US" sz="3200"/>
        </a:p>
      </dgm:t>
    </dgm:pt>
    <dgm:pt modelId="{82F194E3-496C-4454-B543-D3598B58EA20}" type="sibTrans" cxnId="{28F814C7-6C78-4447-9BCD-E24030BF2448}">
      <dgm:prSet/>
      <dgm:spPr/>
      <dgm:t>
        <a:bodyPr/>
        <a:lstStyle/>
        <a:p>
          <a:endParaRPr lang="en-US" sz="2400"/>
        </a:p>
      </dgm:t>
    </dgm:pt>
    <dgm:pt modelId="{1E4B261B-9FC9-4085-B772-CC904B11D3DB}">
      <dgm:prSet custT="1"/>
      <dgm:spPr/>
      <dgm:t>
        <a:bodyPr/>
        <a:lstStyle/>
        <a:p>
          <a:r>
            <a:rPr lang="en-US" sz="2000" dirty="0"/>
            <a:t>Hugs, physical connection</a:t>
          </a:r>
        </a:p>
      </dgm:t>
    </dgm:pt>
    <dgm:pt modelId="{29210FD4-A264-4C12-A68D-8EFAD7B3B595}" type="parTrans" cxnId="{5EE0472C-5DC6-4BFB-9F86-A5A01922E819}">
      <dgm:prSet/>
      <dgm:spPr/>
      <dgm:t>
        <a:bodyPr/>
        <a:lstStyle/>
        <a:p>
          <a:endParaRPr lang="en-US" sz="3200"/>
        </a:p>
      </dgm:t>
    </dgm:pt>
    <dgm:pt modelId="{C1E4B16B-C4A0-4D5F-B0D2-3E338FE37005}" type="sibTrans" cxnId="{5EE0472C-5DC6-4BFB-9F86-A5A01922E819}">
      <dgm:prSet/>
      <dgm:spPr/>
      <dgm:t>
        <a:bodyPr/>
        <a:lstStyle/>
        <a:p>
          <a:endParaRPr lang="en-US" sz="2400"/>
        </a:p>
      </dgm:t>
    </dgm:pt>
    <dgm:pt modelId="{D650C2C4-AADF-47A9-8822-74996B291389}">
      <dgm:prSet custT="1"/>
      <dgm:spPr/>
      <dgm:t>
        <a:bodyPr/>
        <a:lstStyle/>
        <a:p>
          <a:r>
            <a:rPr lang="en-US" sz="2000" dirty="0"/>
            <a:t>Social Connection</a:t>
          </a:r>
        </a:p>
      </dgm:t>
    </dgm:pt>
    <dgm:pt modelId="{029DD9D2-480E-4E04-A9C7-048F2B88DEEC}" type="parTrans" cxnId="{FE586B75-E5CD-4367-BD5F-114AB30B9367}">
      <dgm:prSet/>
      <dgm:spPr/>
      <dgm:t>
        <a:bodyPr/>
        <a:lstStyle/>
        <a:p>
          <a:endParaRPr lang="en-US" sz="3200"/>
        </a:p>
      </dgm:t>
    </dgm:pt>
    <dgm:pt modelId="{B9CE88F9-BABC-43EC-AAAC-C1EDC5BD1107}" type="sibTrans" cxnId="{FE586B75-E5CD-4367-BD5F-114AB30B9367}">
      <dgm:prSet/>
      <dgm:spPr/>
      <dgm:t>
        <a:bodyPr/>
        <a:lstStyle/>
        <a:p>
          <a:endParaRPr lang="en-US" sz="2400"/>
        </a:p>
      </dgm:t>
    </dgm:pt>
    <dgm:pt modelId="{4C6629DE-DB31-48EF-9E10-0BADA4DAEF91}">
      <dgm:prSet custT="1"/>
      <dgm:spPr/>
      <dgm:t>
        <a:bodyPr/>
        <a:lstStyle/>
        <a:p>
          <a:r>
            <a:rPr lang="en-US" sz="2000"/>
            <a:t>Laughter</a:t>
          </a:r>
        </a:p>
      </dgm:t>
    </dgm:pt>
    <dgm:pt modelId="{078F00A3-4D22-4D83-BAB1-340ECCFE3DCF}" type="parTrans" cxnId="{644BCC93-F88B-4F5F-8829-8D77EA9F57AF}">
      <dgm:prSet/>
      <dgm:spPr/>
      <dgm:t>
        <a:bodyPr/>
        <a:lstStyle/>
        <a:p>
          <a:endParaRPr lang="en-US" sz="3200"/>
        </a:p>
      </dgm:t>
    </dgm:pt>
    <dgm:pt modelId="{2FAD8CDC-54EE-42A5-BB99-472B6AC1902C}" type="sibTrans" cxnId="{644BCC93-F88B-4F5F-8829-8D77EA9F57AF}">
      <dgm:prSet/>
      <dgm:spPr/>
      <dgm:t>
        <a:bodyPr/>
        <a:lstStyle/>
        <a:p>
          <a:endParaRPr lang="en-US" sz="2400"/>
        </a:p>
      </dgm:t>
    </dgm:pt>
    <dgm:pt modelId="{C46716D2-5389-4D1A-9244-7502795476FC}">
      <dgm:prSet custT="1"/>
      <dgm:spPr/>
      <dgm:t>
        <a:bodyPr/>
        <a:lstStyle/>
        <a:p>
          <a:r>
            <a:rPr lang="en-US" sz="2000"/>
            <a:t>Breathing</a:t>
          </a:r>
        </a:p>
      </dgm:t>
    </dgm:pt>
    <dgm:pt modelId="{6BDC9DE8-36D8-415D-A9FA-B561673EA214}" type="parTrans" cxnId="{ED3F5E71-64BE-4F42-A166-715771A117E0}">
      <dgm:prSet/>
      <dgm:spPr/>
      <dgm:t>
        <a:bodyPr/>
        <a:lstStyle/>
        <a:p>
          <a:endParaRPr lang="en-US" sz="3200"/>
        </a:p>
      </dgm:t>
    </dgm:pt>
    <dgm:pt modelId="{E465D0AE-C227-401B-ADFA-89ABFDC64EC7}" type="sibTrans" cxnId="{ED3F5E71-64BE-4F42-A166-715771A117E0}">
      <dgm:prSet/>
      <dgm:spPr/>
      <dgm:t>
        <a:bodyPr/>
        <a:lstStyle/>
        <a:p>
          <a:endParaRPr lang="en-US" sz="2400"/>
        </a:p>
      </dgm:t>
    </dgm:pt>
    <dgm:pt modelId="{E422966F-30D7-4155-92E7-903D93CC0985}">
      <dgm:prSet custT="1"/>
      <dgm:spPr/>
      <dgm:t>
        <a:bodyPr/>
        <a:lstStyle/>
        <a:p>
          <a:r>
            <a:rPr lang="en-US" sz="2000" dirty="0"/>
            <a:t>Getting enough sleep </a:t>
          </a:r>
        </a:p>
      </dgm:t>
    </dgm:pt>
    <dgm:pt modelId="{931F797D-C883-4BAD-9726-CD03A49CBDAC}" type="parTrans" cxnId="{1F5DE15F-4447-4311-B274-4F38C17647C7}">
      <dgm:prSet/>
      <dgm:spPr/>
      <dgm:t>
        <a:bodyPr/>
        <a:lstStyle/>
        <a:p>
          <a:endParaRPr lang="en-US" sz="3200"/>
        </a:p>
      </dgm:t>
    </dgm:pt>
    <dgm:pt modelId="{256CEBD2-70F1-4EE8-9381-3F16823EA252}" type="sibTrans" cxnId="{1F5DE15F-4447-4311-B274-4F38C17647C7}">
      <dgm:prSet/>
      <dgm:spPr/>
      <dgm:t>
        <a:bodyPr/>
        <a:lstStyle/>
        <a:p>
          <a:endParaRPr lang="en-US" sz="2400"/>
        </a:p>
      </dgm:t>
    </dgm:pt>
    <dgm:pt modelId="{98D85FC7-7FF0-40BB-A668-F388B0BB0103}">
      <dgm:prSet custT="1"/>
      <dgm:spPr/>
      <dgm:t>
        <a:bodyPr/>
        <a:lstStyle/>
        <a:p>
          <a:r>
            <a:rPr lang="en-US" sz="2000" dirty="0"/>
            <a:t>Eating enough protein and food</a:t>
          </a:r>
        </a:p>
      </dgm:t>
    </dgm:pt>
    <dgm:pt modelId="{B7EFAD75-0CBE-4AF2-A907-E73700A84B02}" type="parTrans" cxnId="{9EB147F4-CBDE-4401-B150-B6CA642F04AF}">
      <dgm:prSet/>
      <dgm:spPr/>
      <dgm:t>
        <a:bodyPr/>
        <a:lstStyle/>
        <a:p>
          <a:endParaRPr lang="en-US" sz="3200"/>
        </a:p>
      </dgm:t>
    </dgm:pt>
    <dgm:pt modelId="{A945ED11-8D32-40EE-8595-E37026EE3DB1}" type="sibTrans" cxnId="{9EB147F4-CBDE-4401-B150-B6CA642F04AF}">
      <dgm:prSet/>
      <dgm:spPr/>
      <dgm:t>
        <a:bodyPr/>
        <a:lstStyle/>
        <a:p>
          <a:endParaRPr lang="en-US" sz="2400"/>
        </a:p>
      </dgm:t>
    </dgm:pt>
    <dgm:pt modelId="{8EF837EC-66B8-46B0-9436-7C228CAEC5CA}">
      <dgm:prSet custT="1"/>
      <dgm:spPr/>
      <dgm:t>
        <a:bodyPr/>
        <a:lstStyle/>
        <a:p>
          <a:r>
            <a:rPr lang="en-US" sz="2000"/>
            <a:t>Listening to music or doing something that brings you joy </a:t>
          </a:r>
        </a:p>
      </dgm:t>
    </dgm:pt>
    <dgm:pt modelId="{986660AB-E527-4D2E-A2EC-AAEC91E8FB5B}" type="parTrans" cxnId="{C7513C1D-8ADB-4AAD-A08A-C2B1131B50EC}">
      <dgm:prSet/>
      <dgm:spPr/>
      <dgm:t>
        <a:bodyPr/>
        <a:lstStyle/>
        <a:p>
          <a:endParaRPr lang="en-US" sz="3200"/>
        </a:p>
      </dgm:t>
    </dgm:pt>
    <dgm:pt modelId="{69ED95B5-A2FE-4299-80CD-AC61B5A86A7D}" type="sibTrans" cxnId="{C7513C1D-8ADB-4AAD-A08A-C2B1131B50EC}">
      <dgm:prSet/>
      <dgm:spPr/>
      <dgm:t>
        <a:bodyPr/>
        <a:lstStyle/>
        <a:p>
          <a:endParaRPr lang="en-US" sz="2400"/>
        </a:p>
      </dgm:t>
    </dgm:pt>
    <dgm:pt modelId="{BAB7E359-C83E-4AA4-B6D9-0156E89056C0}">
      <dgm:prSet custT="1"/>
      <dgm:spPr/>
      <dgm:t>
        <a:bodyPr/>
        <a:lstStyle/>
        <a:p>
          <a:r>
            <a:rPr lang="en-US" sz="2000" dirty="0"/>
            <a:t>Spending time Outdoors</a:t>
          </a:r>
        </a:p>
      </dgm:t>
    </dgm:pt>
    <dgm:pt modelId="{7A9B68B8-0B80-4B3C-8241-A84582436A41}" type="parTrans" cxnId="{7D5AA03F-A141-4521-8F98-1554D4B4BBAC}">
      <dgm:prSet/>
      <dgm:spPr/>
      <dgm:t>
        <a:bodyPr/>
        <a:lstStyle/>
        <a:p>
          <a:endParaRPr lang="en-US" sz="3200"/>
        </a:p>
      </dgm:t>
    </dgm:pt>
    <dgm:pt modelId="{9D2270A5-742D-4BEE-9CDB-A8AF5CEC29E0}" type="sibTrans" cxnId="{7D5AA03F-A141-4521-8F98-1554D4B4BBAC}">
      <dgm:prSet/>
      <dgm:spPr/>
      <dgm:t>
        <a:bodyPr/>
        <a:lstStyle/>
        <a:p>
          <a:endParaRPr lang="en-US" sz="2400"/>
        </a:p>
      </dgm:t>
    </dgm:pt>
    <dgm:pt modelId="{D3A4573A-47A2-4F8D-9474-82D473014BF1}" type="pres">
      <dgm:prSet presAssocID="{8D3A6FA8-E50C-4B9E-9751-8D7ACFBDB39B}" presName="diagram" presStyleCnt="0">
        <dgm:presLayoutVars>
          <dgm:dir/>
          <dgm:resizeHandles val="exact"/>
        </dgm:presLayoutVars>
      </dgm:prSet>
      <dgm:spPr/>
    </dgm:pt>
    <dgm:pt modelId="{E54C8DD9-89BC-4ECB-A9D1-11C7E95124BE}" type="pres">
      <dgm:prSet presAssocID="{B3C3A6C4-A304-4C45-8E15-6D3C415FEA8B}" presName="node" presStyleLbl="node1" presStyleIdx="0" presStyleCnt="9">
        <dgm:presLayoutVars>
          <dgm:bulletEnabled val="1"/>
        </dgm:presLayoutVars>
      </dgm:prSet>
      <dgm:spPr/>
    </dgm:pt>
    <dgm:pt modelId="{3E152177-A28A-4E4D-993F-D4CF0DF8B8F1}" type="pres">
      <dgm:prSet presAssocID="{82F194E3-496C-4454-B543-D3598B58EA20}" presName="sibTrans" presStyleCnt="0"/>
      <dgm:spPr/>
    </dgm:pt>
    <dgm:pt modelId="{C939B343-CFC5-4112-A831-39FCD60BECA7}" type="pres">
      <dgm:prSet presAssocID="{1E4B261B-9FC9-4085-B772-CC904B11D3DB}" presName="node" presStyleLbl="node1" presStyleIdx="1" presStyleCnt="9">
        <dgm:presLayoutVars>
          <dgm:bulletEnabled val="1"/>
        </dgm:presLayoutVars>
      </dgm:prSet>
      <dgm:spPr/>
    </dgm:pt>
    <dgm:pt modelId="{CC858D45-7FBF-493C-8D6A-3F15B2270E37}" type="pres">
      <dgm:prSet presAssocID="{C1E4B16B-C4A0-4D5F-B0D2-3E338FE37005}" presName="sibTrans" presStyleCnt="0"/>
      <dgm:spPr/>
    </dgm:pt>
    <dgm:pt modelId="{D2EB44E2-BE87-45FA-9C12-96C1E87BBA51}" type="pres">
      <dgm:prSet presAssocID="{D650C2C4-AADF-47A9-8822-74996B291389}" presName="node" presStyleLbl="node1" presStyleIdx="2" presStyleCnt="9">
        <dgm:presLayoutVars>
          <dgm:bulletEnabled val="1"/>
        </dgm:presLayoutVars>
      </dgm:prSet>
      <dgm:spPr/>
    </dgm:pt>
    <dgm:pt modelId="{20BA5EE1-7DD9-41D5-B434-BB7B4528FC46}" type="pres">
      <dgm:prSet presAssocID="{B9CE88F9-BABC-43EC-AAAC-C1EDC5BD1107}" presName="sibTrans" presStyleCnt="0"/>
      <dgm:spPr/>
    </dgm:pt>
    <dgm:pt modelId="{0692093C-C60A-4272-9DEC-E0E331E6B30F}" type="pres">
      <dgm:prSet presAssocID="{4C6629DE-DB31-48EF-9E10-0BADA4DAEF91}" presName="node" presStyleLbl="node1" presStyleIdx="3" presStyleCnt="9">
        <dgm:presLayoutVars>
          <dgm:bulletEnabled val="1"/>
        </dgm:presLayoutVars>
      </dgm:prSet>
      <dgm:spPr/>
    </dgm:pt>
    <dgm:pt modelId="{951F3D02-E13F-4287-8333-F7811B0F4DA6}" type="pres">
      <dgm:prSet presAssocID="{2FAD8CDC-54EE-42A5-BB99-472B6AC1902C}" presName="sibTrans" presStyleCnt="0"/>
      <dgm:spPr/>
    </dgm:pt>
    <dgm:pt modelId="{62876F58-A37B-4CF5-B473-63C5B52A9ABF}" type="pres">
      <dgm:prSet presAssocID="{C46716D2-5389-4D1A-9244-7502795476FC}" presName="node" presStyleLbl="node1" presStyleIdx="4" presStyleCnt="9">
        <dgm:presLayoutVars>
          <dgm:bulletEnabled val="1"/>
        </dgm:presLayoutVars>
      </dgm:prSet>
      <dgm:spPr/>
    </dgm:pt>
    <dgm:pt modelId="{8A8FC3A4-0E46-42CD-831A-B08F236B3C9F}" type="pres">
      <dgm:prSet presAssocID="{E465D0AE-C227-401B-ADFA-89ABFDC64EC7}" presName="sibTrans" presStyleCnt="0"/>
      <dgm:spPr/>
    </dgm:pt>
    <dgm:pt modelId="{7FAAC870-0E58-4566-BB2F-CA73B1A90BBF}" type="pres">
      <dgm:prSet presAssocID="{E422966F-30D7-4155-92E7-903D93CC0985}" presName="node" presStyleLbl="node1" presStyleIdx="5" presStyleCnt="9">
        <dgm:presLayoutVars>
          <dgm:bulletEnabled val="1"/>
        </dgm:presLayoutVars>
      </dgm:prSet>
      <dgm:spPr/>
    </dgm:pt>
    <dgm:pt modelId="{874E9EF6-AFAB-4707-9743-1B187777744E}" type="pres">
      <dgm:prSet presAssocID="{256CEBD2-70F1-4EE8-9381-3F16823EA252}" presName="sibTrans" presStyleCnt="0"/>
      <dgm:spPr/>
    </dgm:pt>
    <dgm:pt modelId="{5F03A979-DD9B-4333-9CCB-F8B6EBCB2632}" type="pres">
      <dgm:prSet presAssocID="{98D85FC7-7FF0-40BB-A668-F388B0BB0103}" presName="node" presStyleLbl="node1" presStyleIdx="6" presStyleCnt="9">
        <dgm:presLayoutVars>
          <dgm:bulletEnabled val="1"/>
        </dgm:presLayoutVars>
      </dgm:prSet>
      <dgm:spPr/>
    </dgm:pt>
    <dgm:pt modelId="{2C6458C9-090E-4EF1-9B40-FF56AE714BB9}" type="pres">
      <dgm:prSet presAssocID="{A945ED11-8D32-40EE-8595-E37026EE3DB1}" presName="sibTrans" presStyleCnt="0"/>
      <dgm:spPr/>
    </dgm:pt>
    <dgm:pt modelId="{E71F7B48-67DF-4694-8B61-97E368630F40}" type="pres">
      <dgm:prSet presAssocID="{8EF837EC-66B8-46B0-9436-7C228CAEC5CA}" presName="node" presStyleLbl="node1" presStyleIdx="7" presStyleCnt="9">
        <dgm:presLayoutVars>
          <dgm:bulletEnabled val="1"/>
        </dgm:presLayoutVars>
      </dgm:prSet>
      <dgm:spPr/>
    </dgm:pt>
    <dgm:pt modelId="{F9C15034-4ED2-4D29-A24D-47697AAFC1A2}" type="pres">
      <dgm:prSet presAssocID="{69ED95B5-A2FE-4299-80CD-AC61B5A86A7D}" presName="sibTrans" presStyleCnt="0"/>
      <dgm:spPr/>
    </dgm:pt>
    <dgm:pt modelId="{7CDC0244-45B7-4A9D-A3DC-1EA4550FC041}" type="pres">
      <dgm:prSet presAssocID="{BAB7E359-C83E-4AA4-B6D9-0156E89056C0}" presName="node" presStyleLbl="node1" presStyleIdx="8" presStyleCnt="9">
        <dgm:presLayoutVars>
          <dgm:bulletEnabled val="1"/>
        </dgm:presLayoutVars>
      </dgm:prSet>
      <dgm:spPr/>
    </dgm:pt>
  </dgm:ptLst>
  <dgm:cxnLst>
    <dgm:cxn modelId="{CE8CA00B-FF88-43B0-90AD-61235CBB4256}" type="presOf" srcId="{4C6629DE-DB31-48EF-9E10-0BADA4DAEF91}" destId="{0692093C-C60A-4272-9DEC-E0E331E6B30F}" srcOrd="0" destOrd="0" presId="urn:microsoft.com/office/officeart/2005/8/layout/default"/>
    <dgm:cxn modelId="{C7513C1D-8ADB-4AAD-A08A-C2B1131B50EC}" srcId="{8D3A6FA8-E50C-4B9E-9751-8D7ACFBDB39B}" destId="{8EF837EC-66B8-46B0-9436-7C228CAEC5CA}" srcOrd="7" destOrd="0" parTransId="{986660AB-E527-4D2E-A2EC-AAEC91E8FB5B}" sibTransId="{69ED95B5-A2FE-4299-80CD-AC61B5A86A7D}"/>
    <dgm:cxn modelId="{5EE0472C-5DC6-4BFB-9F86-A5A01922E819}" srcId="{8D3A6FA8-E50C-4B9E-9751-8D7ACFBDB39B}" destId="{1E4B261B-9FC9-4085-B772-CC904B11D3DB}" srcOrd="1" destOrd="0" parTransId="{29210FD4-A264-4C12-A68D-8EFAD7B3B595}" sibTransId="{C1E4B16B-C4A0-4D5F-B0D2-3E338FE37005}"/>
    <dgm:cxn modelId="{38548937-7DA3-4A5A-B681-BC16B60747E3}" type="presOf" srcId="{8D3A6FA8-E50C-4B9E-9751-8D7ACFBDB39B}" destId="{D3A4573A-47A2-4F8D-9474-82D473014BF1}" srcOrd="0" destOrd="0" presId="urn:microsoft.com/office/officeart/2005/8/layout/default"/>
    <dgm:cxn modelId="{DC06AA3A-61A6-4EE5-9936-E46601845737}" type="presOf" srcId="{BAB7E359-C83E-4AA4-B6D9-0156E89056C0}" destId="{7CDC0244-45B7-4A9D-A3DC-1EA4550FC041}" srcOrd="0" destOrd="0" presId="urn:microsoft.com/office/officeart/2005/8/layout/default"/>
    <dgm:cxn modelId="{7D5AA03F-A141-4521-8F98-1554D4B4BBAC}" srcId="{8D3A6FA8-E50C-4B9E-9751-8D7ACFBDB39B}" destId="{BAB7E359-C83E-4AA4-B6D9-0156E89056C0}" srcOrd="8" destOrd="0" parTransId="{7A9B68B8-0B80-4B3C-8241-A84582436A41}" sibTransId="{9D2270A5-742D-4BEE-9CDB-A8AF5CEC29E0}"/>
    <dgm:cxn modelId="{1F5DE15F-4447-4311-B274-4F38C17647C7}" srcId="{8D3A6FA8-E50C-4B9E-9751-8D7ACFBDB39B}" destId="{E422966F-30D7-4155-92E7-903D93CC0985}" srcOrd="5" destOrd="0" parTransId="{931F797D-C883-4BAD-9726-CD03A49CBDAC}" sibTransId="{256CEBD2-70F1-4EE8-9381-3F16823EA252}"/>
    <dgm:cxn modelId="{B3993461-E690-4461-91F0-FBCBC9427D74}" type="presOf" srcId="{E422966F-30D7-4155-92E7-903D93CC0985}" destId="{7FAAC870-0E58-4566-BB2F-CA73B1A90BBF}" srcOrd="0" destOrd="0" presId="urn:microsoft.com/office/officeart/2005/8/layout/default"/>
    <dgm:cxn modelId="{F17FDE64-F98A-42DA-94EB-49440360326E}" type="presOf" srcId="{1E4B261B-9FC9-4085-B772-CC904B11D3DB}" destId="{C939B343-CFC5-4112-A831-39FCD60BECA7}" srcOrd="0" destOrd="0" presId="urn:microsoft.com/office/officeart/2005/8/layout/default"/>
    <dgm:cxn modelId="{5B069D47-6D56-438E-B77E-04A1296A2F5B}" type="presOf" srcId="{D650C2C4-AADF-47A9-8822-74996B291389}" destId="{D2EB44E2-BE87-45FA-9C12-96C1E87BBA51}" srcOrd="0" destOrd="0" presId="urn:microsoft.com/office/officeart/2005/8/layout/default"/>
    <dgm:cxn modelId="{ED3F5E71-64BE-4F42-A166-715771A117E0}" srcId="{8D3A6FA8-E50C-4B9E-9751-8D7ACFBDB39B}" destId="{C46716D2-5389-4D1A-9244-7502795476FC}" srcOrd="4" destOrd="0" parTransId="{6BDC9DE8-36D8-415D-A9FA-B561673EA214}" sibTransId="{E465D0AE-C227-401B-ADFA-89ABFDC64EC7}"/>
    <dgm:cxn modelId="{379BDA51-05DF-40D0-89ED-651E8D622E8E}" type="presOf" srcId="{B3C3A6C4-A304-4C45-8E15-6D3C415FEA8B}" destId="{E54C8DD9-89BC-4ECB-A9D1-11C7E95124BE}" srcOrd="0" destOrd="0" presId="urn:microsoft.com/office/officeart/2005/8/layout/default"/>
    <dgm:cxn modelId="{FE586B75-E5CD-4367-BD5F-114AB30B9367}" srcId="{8D3A6FA8-E50C-4B9E-9751-8D7ACFBDB39B}" destId="{D650C2C4-AADF-47A9-8822-74996B291389}" srcOrd="2" destOrd="0" parTransId="{029DD9D2-480E-4E04-A9C7-048F2B88DEEC}" sibTransId="{B9CE88F9-BABC-43EC-AAAC-C1EDC5BD1107}"/>
    <dgm:cxn modelId="{9CEDEE59-ADC9-4F25-BE4E-7D774DC54BF2}" type="presOf" srcId="{98D85FC7-7FF0-40BB-A668-F388B0BB0103}" destId="{5F03A979-DD9B-4333-9CCB-F8B6EBCB2632}" srcOrd="0" destOrd="0" presId="urn:microsoft.com/office/officeart/2005/8/layout/default"/>
    <dgm:cxn modelId="{644BCC93-F88B-4F5F-8829-8D77EA9F57AF}" srcId="{8D3A6FA8-E50C-4B9E-9751-8D7ACFBDB39B}" destId="{4C6629DE-DB31-48EF-9E10-0BADA4DAEF91}" srcOrd="3" destOrd="0" parTransId="{078F00A3-4D22-4D83-BAB1-340ECCFE3DCF}" sibTransId="{2FAD8CDC-54EE-42A5-BB99-472B6AC1902C}"/>
    <dgm:cxn modelId="{28F814C7-6C78-4447-9BCD-E24030BF2448}" srcId="{8D3A6FA8-E50C-4B9E-9751-8D7ACFBDB39B}" destId="{B3C3A6C4-A304-4C45-8E15-6D3C415FEA8B}" srcOrd="0" destOrd="0" parTransId="{129AE173-233E-4069-A061-3FBFF020C476}" sibTransId="{82F194E3-496C-4454-B543-D3598B58EA20}"/>
    <dgm:cxn modelId="{2FF191DC-B4EB-4446-9D30-479F7F5492FF}" type="presOf" srcId="{C46716D2-5389-4D1A-9244-7502795476FC}" destId="{62876F58-A37B-4CF5-B473-63C5B52A9ABF}" srcOrd="0" destOrd="0" presId="urn:microsoft.com/office/officeart/2005/8/layout/default"/>
    <dgm:cxn modelId="{BE0031E9-297A-4EF4-9091-C16E5DB1261F}" type="presOf" srcId="{8EF837EC-66B8-46B0-9436-7C228CAEC5CA}" destId="{E71F7B48-67DF-4694-8B61-97E368630F40}" srcOrd="0" destOrd="0" presId="urn:microsoft.com/office/officeart/2005/8/layout/default"/>
    <dgm:cxn modelId="{9EB147F4-CBDE-4401-B150-B6CA642F04AF}" srcId="{8D3A6FA8-E50C-4B9E-9751-8D7ACFBDB39B}" destId="{98D85FC7-7FF0-40BB-A668-F388B0BB0103}" srcOrd="6" destOrd="0" parTransId="{B7EFAD75-0CBE-4AF2-A907-E73700A84B02}" sibTransId="{A945ED11-8D32-40EE-8595-E37026EE3DB1}"/>
    <dgm:cxn modelId="{63C14262-6580-4A6C-A279-2A27029E927F}" type="presParOf" srcId="{D3A4573A-47A2-4F8D-9474-82D473014BF1}" destId="{E54C8DD9-89BC-4ECB-A9D1-11C7E95124BE}" srcOrd="0" destOrd="0" presId="urn:microsoft.com/office/officeart/2005/8/layout/default"/>
    <dgm:cxn modelId="{5737713E-7204-42F6-B4B4-D7A28B1DE3CC}" type="presParOf" srcId="{D3A4573A-47A2-4F8D-9474-82D473014BF1}" destId="{3E152177-A28A-4E4D-993F-D4CF0DF8B8F1}" srcOrd="1" destOrd="0" presId="urn:microsoft.com/office/officeart/2005/8/layout/default"/>
    <dgm:cxn modelId="{A576472F-F883-4261-9C63-EF6DE5E77573}" type="presParOf" srcId="{D3A4573A-47A2-4F8D-9474-82D473014BF1}" destId="{C939B343-CFC5-4112-A831-39FCD60BECA7}" srcOrd="2" destOrd="0" presId="urn:microsoft.com/office/officeart/2005/8/layout/default"/>
    <dgm:cxn modelId="{D030060F-495D-42BB-8AED-72D002DE0ACE}" type="presParOf" srcId="{D3A4573A-47A2-4F8D-9474-82D473014BF1}" destId="{CC858D45-7FBF-493C-8D6A-3F15B2270E37}" srcOrd="3" destOrd="0" presId="urn:microsoft.com/office/officeart/2005/8/layout/default"/>
    <dgm:cxn modelId="{D52D7437-9F05-4063-B215-436FD62F48A5}" type="presParOf" srcId="{D3A4573A-47A2-4F8D-9474-82D473014BF1}" destId="{D2EB44E2-BE87-45FA-9C12-96C1E87BBA51}" srcOrd="4" destOrd="0" presId="urn:microsoft.com/office/officeart/2005/8/layout/default"/>
    <dgm:cxn modelId="{11D814B3-6880-4CF1-9395-6DA974443800}" type="presParOf" srcId="{D3A4573A-47A2-4F8D-9474-82D473014BF1}" destId="{20BA5EE1-7DD9-41D5-B434-BB7B4528FC46}" srcOrd="5" destOrd="0" presId="urn:microsoft.com/office/officeart/2005/8/layout/default"/>
    <dgm:cxn modelId="{4B3D279D-3270-4D44-BAF3-A74B401E4F29}" type="presParOf" srcId="{D3A4573A-47A2-4F8D-9474-82D473014BF1}" destId="{0692093C-C60A-4272-9DEC-E0E331E6B30F}" srcOrd="6" destOrd="0" presId="urn:microsoft.com/office/officeart/2005/8/layout/default"/>
    <dgm:cxn modelId="{4CC5A302-40A1-4FB6-963D-4B5368601D55}" type="presParOf" srcId="{D3A4573A-47A2-4F8D-9474-82D473014BF1}" destId="{951F3D02-E13F-4287-8333-F7811B0F4DA6}" srcOrd="7" destOrd="0" presId="urn:microsoft.com/office/officeart/2005/8/layout/default"/>
    <dgm:cxn modelId="{69DC34DC-0BEA-4A56-B87B-CAA15CDA0FB1}" type="presParOf" srcId="{D3A4573A-47A2-4F8D-9474-82D473014BF1}" destId="{62876F58-A37B-4CF5-B473-63C5B52A9ABF}" srcOrd="8" destOrd="0" presId="urn:microsoft.com/office/officeart/2005/8/layout/default"/>
    <dgm:cxn modelId="{5964023C-C471-4D54-B38D-664D3A9798FC}" type="presParOf" srcId="{D3A4573A-47A2-4F8D-9474-82D473014BF1}" destId="{8A8FC3A4-0E46-42CD-831A-B08F236B3C9F}" srcOrd="9" destOrd="0" presId="urn:microsoft.com/office/officeart/2005/8/layout/default"/>
    <dgm:cxn modelId="{1A0CA918-627A-435B-A0F8-E8879761F287}" type="presParOf" srcId="{D3A4573A-47A2-4F8D-9474-82D473014BF1}" destId="{7FAAC870-0E58-4566-BB2F-CA73B1A90BBF}" srcOrd="10" destOrd="0" presId="urn:microsoft.com/office/officeart/2005/8/layout/default"/>
    <dgm:cxn modelId="{34667549-9F82-4AA8-99DB-046C30A3DB7C}" type="presParOf" srcId="{D3A4573A-47A2-4F8D-9474-82D473014BF1}" destId="{874E9EF6-AFAB-4707-9743-1B187777744E}" srcOrd="11" destOrd="0" presId="urn:microsoft.com/office/officeart/2005/8/layout/default"/>
    <dgm:cxn modelId="{F136E7BC-2824-45E4-8121-3A8960BEE62A}" type="presParOf" srcId="{D3A4573A-47A2-4F8D-9474-82D473014BF1}" destId="{5F03A979-DD9B-4333-9CCB-F8B6EBCB2632}" srcOrd="12" destOrd="0" presId="urn:microsoft.com/office/officeart/2005/8/layout/default"/>
    <dgm:cxn modelId="{8BDEDB50-A0E9-4910-8553-7C3730587B20}" type="presParOf" srcId="{D3A4573A-47A2-4F8D-9474-82D473014BF1}" destId="{2C6458C9-090E-4EF1-9B40-FF56AE714BB9}" srcOrd="13" destOrd="0" presId="urn:microsoft.com/office/officeart/2005/8/layout/default"/>
    <dgm:cxn modelId="{5281B790-1D4D-46BF-A6F0-33F910347DAD}" type="presParOf" srcId="{D3A4573A-47A2-4F8D-9474-82D473014BF1}" destId="{E71F7B48-67DF-4694-8B61-97E368630F40}" srcOrd="14" destOrd="0" presId="urn:microsoft.com/office/officeart/2005/8/layout/default"/>
    <dgm:cxn modelId="{F003375C-FE34-4F41-AFCF-88C9846853D2}" type="presParOf" srcId="{D3A4573A-47A2-4F8D-9474-82D473014BF1}" destId="{F9C15034-4ED2-4D29-A24D-47697AAFC1A2}" srcOrd="15" destOrd="0" presId="urn:microsoft.com/office/officeart/2005/8/layout/default"/>
    <dgm:cxn modelId="{8ED25B3A-EDA7-46F0-886E-6246B67E16DA}" type="presParOf" srcId="{D3A4573A-47A2-4F8D-9474-82D473014BF1}" destId="{7CDC0244-45B7-4A9D-A3DC-1EA4550FC041}"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11AE561-CEBC-4756-90A8-DD76B14B7542}" type="doc">
      <dgm:prSet loTypeId="urn:microsoft.com/office/officeart/2008/layout/LinedList" loCatId="list" qsTypeId="urn:microsoft.com/office/officeart/2005/8/quickstyle/simple1#8" qsCatId="simple" csTypeId="urn:microsoft.com/office/officeart/2005/8/colors/accent1_2#4" csCatId="accent1" phldr="1"/>
      <dgm:spPr/>
      <dgm:t>
        <a:bodyPr/>
        <a:lstStyle/>
        <a:p>
          <a:endParaRPr lang="en-US"/>
        </a:p>
      </dgm:t>
    </dgm:pt>
    <dgm:pt modelId="{171AD947-209D-4081-A284-2305AAA678EB}">
      <dgm:prSet/>
      <dgm:spPr/>
      <dgm:t>
        <a:bodyPr/>
        <a:lstStyle/>
        <a:p>
          <a:r>
            <a:rPr lang="en-US" dirty="0"/>
            <a:t>Co-Regulation is key </a:t>
          </a:r>
        </a:p>
      </dgm:t>
    </dgm:pt>
    <dgm:pt modelId="{D9A493F4-10F6-42AC-ADD5-4F3A4DBA458F}" type="parTrans" cxnId="{9AA44EE3-3E62-462E-B03B-4D844FB110BB}">
      <dgm:prSet/>
      <dgm:spPr/>
      <dgm:t>
        <a:bodyPr/>
        <a:lstStyle/>
        <a:p>
          <a:endParaRPr lang="en-US"/>
        </a:p>
      </dgm:t>
    </dgm:pt>
    <dgm:pt modelId="{F76E29C8-D739-4EC0-B4E3-673DF0543201}" type="sibTrans" cxnId="{9AA44EE3-3E62-462E-B03B-4D844FB110BB}">
      <dgm:prSet/>
      <dgm:spPr/>
      <dgm:t>
        <a:bodyPr/>
        <a:lstStyle/>
        <a:p>
          <a:endParaRPr lang="en-US"/>
        </a:p>
      </dgm:t>
    </dgm:pt>
    <dgm:pt modelId="{8C0BEE54-5717-452C-ABA5-561140655EED}">
      <dgm:prSet/>
      <dgm:spPr/>
      <dgm:t>
        <a:bodyPr/>
        <a:lstStyle/>
        <a:p>
          <a:r>
            <a:rPr lang="en-US" dirty="0"/>
            <a:t>Biological Domain is the Foundation of Self-Regulation</a:t>
          </a:r>
        </a:p>
      </dgm:t>
    </dgm:pt>
    <dgm:pt modelId="{3C06AC04-3B8A-48A0-B719-0621540B37D3}" type="parTrans" cxnId="{82716086-A653-4CAF-9C95-E5E29F8C707F}">
      <dgm:prSet/>
      <dgm:spPr/>
      <dgm:t>
        <a:bodyPr/>
        <a:lstStyle/>
        <a:p>
          <a:endParaRPr lang="en-US"/>
        </a:p>
      </dgm:t>
    </dgm:pt>
    <dgm:pt modelId="{36070A77-3D29-4546-818D-152A9252E3A2}" type="sibTrans" cxnId="{82716086-A653-4CAF-9C95-E5E29F8C707F}">
      <dgm:prSet/>
      <dgm:spPr/>
      <dgm:t>
        <a:bodyPr/>
        <a:lstStyle/>
        <a:p>
          <a:endParaRPr lang="en-US"/>
        </a:p>
      </dgm:t>
    </dgm:pt>
    <dgm:pt modelId="{83DF1283-B19C-4AC9-A378-E766A4F77B74}">
      <dgm:prSet/>
      <dgm:spPr/>
      <dgm:t>
        <a:bodyPr/>
        <a:lstStyle/>
        <a:p>
          <a:r>
            <a:rPr lang="en-US"/>
            <a:t>Sensory Motor Tools are just “things”, until you learn to use them</a:t>
          </a:r>
        </a:p>
      </dgm:t>
    </dgm:pt>
    <dgm:pt modelId="{B8909BFC-869B-4DC1-A3B9-54FFA93684B3}" type="parTrans" cxnId="{A511CC3B-54AB-4B27-B2C8-A7A0406A3352}">
      <dgm:prSet/>
      <dgm:spPr/>
      <dgm:t>
        <a:bodyPr/>
        <a:lstStyle/>
        <a:p>
          <a:endParaRPr lang="en-US"/>
        </a:p>
      </dgm:t>
    </dgm:pt>
    <dgm:pt modelId="{C66C0FD2-5727-4238-B89D-CE188CDF79C2}" type="sibTrans" cxnId="{A511CC3B-54AB-4B27-B2C8-A7A0406A3352}">
      <dgm:prSet/>
      <dgm:spPr/>
      <dgm:t>
        <a:bodyPr/>
        <a:lstStyle/>
        <a:p>
          <a:endParaRPr lang="en-US"/>
        </a:p>
      </dgm:t>
    </dgm:pt>
    <dgm:pt modelId="{A6D9A7A2-86A9-4962-8767-B0CC7FEBB89B}">
      <dgm:prSet/>
      <dgm:spPr/>
      <dgm:t>
        <a:bodyPr/>
        <a:lstStyle/>
        <a:p>
          <a:r>
            <a:rPr lang="en-US" dirty="0"/>
            <a:t>Engine Speeds Analogy for Internal Awareness</a:t>
          </a:r>
        </a:p>
      </dgm:t>
    </dgm:pt>
    <dgm:pt modelId="{2700ED9A-C440-4B30-A642-50E7FBCF3917}" type="parTrans" cxnId="{AF2C7740-188A-4AEB-943C-9409D069B4E3}">
      <dgm:prSet/>
      <dgm:spPr/>
      <dgm:t>
        <a:bodyPr/>
        <a:lstStyle/>
        <a:p>
          <a:endParaRPr lang="en-US"/>
        </a:p>
      </dgm:t>
    </dgm:pt>
    <dgm:pt modelId="{5058A2AF-B3FD-4AF9-9906-D1DA0CC7919A}" type="sibTrans" cxnId="{AF2C7740-188A-4AEB-943C-9409D069B4E3}">
      <dgm:prSet/>
      <dgm:spPr/>
      <dgm:t>
        <a:bodyPr/>
        <a:lstStyle/>
        <a:p>
          <a:endParaRPr lang="en-US"/>
        </a:p>
      </dgm:t>
    </dgm:pt>
    <dgm:pt modelId="{2D024D67-AD3E-41B0-A0EA-D989BEDB2DC9}">
      <dgm:prSet/>
      <dgm:spPr/>
      <dgm:t>
        <a:bodyPr/>
        <a:lstStyle/>
        <a:p>
          <a:r>
            <a:rPr lang="en-US" dirty="0"/>
            <a:t>Biological Self-Regulation is a process of Interoception and Mindful awareness</a:t>
          </a:r>
        </a:p>
      </dgm:t>
    </dgm:pt>
    <dgm:pt modelId="{C4DF9DCC-D3C1-4AA0-BA18-34FBF8FF3256}" type="parTrans" cxnId="{DDA4C604-6468-45AD-ACF0-2B955023FCEC}">
      <dgm:prSet/>
      <dgm:spPr/>
      <dgm:t>
        <a:bodyPr/>
        <a:lstStyle/>
        <a:p>
          <a:endParaRPr lang="en-US"/>
        </a:p>
      </dgm:t>
    </dgm:pt>
    <dgm:pt modelId="{47746A84-3E62-4D5D-8ACD-2C7DA4DE78FC}" type="sibTrans" cxnId="{DDA4C604-6468-45AD-ACF0-2B955023FCEC}">
      <dgm:prSet/>
      <dgm:spPr/>
      <dgm:t>
        <a:bodyPr/>
        <a:lstStyle/>
        <a:p>
          <a:endParaRPr lang="en-US"/>
        </a:p>
      </dgm:t>
    </dgm:pt>
    <dgm:pt modelId="{4C3233C1-47AE-4054-8631-DD3919014F23}">
      <dgm:prSet/>
      <dgm:spPr/>
      <dgm:t>
        <a:bodyPr/>
        <a:lstStyle/>
        <a:p>
          <a:r>
            <a:rPr lang="en-US"/>
            <a:t>Mouth, Move, Touch, Look, Listen, and Interoception together</a:t>
          </a:r>
        </a:p>
      </dgm:t>
    </dgm:pt>
    <dgm:pt modelId="{6C7B6AE6-6339-4B73-BCB2-473DA28E296C}" type="parTrans" cxnId="{C81A45E2-351F-4349-8454-39506246CFEB}">
      <dgm:prSet/>
      <dgm:spPr/>
      <dgm:t>
        <a:bodyPr/>
        <a:lstStyle/>
        <a:p>
          <a:endParaRPr lang="en-US"/>
        </a:p>
      </dgm:t>
    </dgm:pt>
    <dgm:pt modelId="{3B9C74E3-34AB-4045-8AB8-BB981DF8F5F8}" type="sibTrans" cxnId="{C81A45E2-351F-4349-8454-39506246CFEB}">
      <dgm:prSet/>
      <dgm:spPr/>
      <dgm:t>
        <a:bodyPr/>
        <a:lstStyle/>
        <a:p>
          <a:endParaRPr lang="en-US"/>
        </a:p>
      </dgm:t>
    </dgm:pt>
    <dgm:pt modelId="{74E8747A-30A2-4185-A509-A1B0383C1350}" type="pres">
      <dgm:prSet presAssocID="{C11AE561-CEBC-4756-90A8-DD76B14B7542}" presName="vert0" presStyleCnt="0">
        <dgm:presLayoutVars>
          <dgm:dir/>
          <dgm:animOne val="branch"/>
          <dgm:animLvl val="lvl"/>
        </dgm:presLayoutVars>
      </dgm:prSet>
      <dgm:spPr/>
    </dgm:pt>
    <dgm:pt modelId="{9CCFEC00-BEBF-432F-AB6D-0FF89746B826}" type="pres">
      <dgm:prSet presAssocID="{171AD947-209D-4081-A284-2305AAA678EB}" presName="thickLine" presStyleLbl="alignNode1" presStyleIdx="0" presStyleCnt="6"/>
      <dgm:spPr/>
    </dgm:pt>
    <dgm:pt modelId="{1FC167E0-649B-4CB6-8E16-901A8D2DFB2A}" type="pres">
      <dgm:prSet presAssocID="{171AD947-209D-4081-A284-2305AAA678EB}" presName="horz1" presStyleCnt="0"/>
      <dgm:spPr/>
    </dgm:pt>
    <dgm:pt modelId="{0C7956DF-35D3-4BE1-8531-CAD4A2202779}" type="pres">
      <dgm:prSet presAssocID="{171AD947-209D-4081-A284-2305AAA678EB}" presName="tx1" presStyleLbl="revTx" presStyleIdx="0" presStyleCnt="6"/>
      <dgm:spPr/>
    </dgm:pt>
    <dgm:pt modelId="{65E0F052-1189-4B63-9AFA-D0A6F4A9ABFC}" type="pres">
      <dgm:prSet presAssocID="{171AD947-209D-4081-A284-2305AAA678EB}" presName="vert1" presStyleCnt="0"/>
      <dgm:spPr/>
    </dgm:pt>
    <dgm:pt modelId="{C1AFB32A-E355-495D-AF8D-5C3A77323C6C}" type="pres">
      <dgm:prSet presAssocID="{8C0BEE54-5717-452C-ABA5-561140655EED}" presName="thickLine" presStyleLbl="alignNode1" presStyleIdx="1" presStyleCnt="6"/>
      <dgm:spPr/>
    </dgm:pt>
    <dgm:pt modelId="{10F3A0B5-B056-4654-BACF-2CA52E5D49DE}" type="pres">
      <dgm:prSet presAssocID="{8C0BEE54-5717-452C-ABA5-561140655EED}" presName="horz1" presStyleCnt="0"/>
      <dgm:spPr/>
    </dgm:pt>
    <dgm:pt modelId="{74139E8E-857F-454B-B23B-0146C367C6FB}" type="pres">
      <dgm:prSet presAssocID="{8C0BEE54-5717-452C-ABA5-561140655EED}" presName="tx1" presStyleLbl="revTx" presStyleIdx="1" presStyleCnt="6" custScaleY="95672"/>
      <dgm:spPr/>
    </dgm:pt>
    <dgm:pt modelId="{02AA3F7C-1729-49F0-8865-45AEF6EED3BB}" type="pres">
      <dgm:prSet presAssocID="{8C0BEE54-5717-452C-ABA5-561140655EED}" presName="vert1" presStyleCnt="0"/>
      <dgm:spPr/>
    </dgm:pt>
    <dgm:pt modelId="{906E4558-40C5-4639-AD79-1BFCEE975EFF}" type="pres">
      <dgm:prSet presAssocID="{83DF1283-B19C-4AC9-A378-E766A4F77B74}" presName="thickLine" presStyleLbl="alignNode1" presStyleIdx="2" presStyleCnt="6"/>
      <dgm:spPr/>
    </dgm:pt>
    <dgm:pt modelId="{93C1BA3E-E058-4C8A-97EC-6F204D825292}" type="pres">
      <dgm:prSet presAssocID="{83DF1283-B19C-4AC9-A378-E766A4F77B74}" presName="horz1" presStyleCnt="0"/>
      <dgm:spPr/>
    </dgm:pt>
    <dgm:pt modelId="{9DB56D9A-55EC-46AC-85F0-F7FDBC3C6BB0}" type="pres">
      <dgm:prSet presAssocID="{83DF1283-B19C-4AC9-A378-E766A4F77B74}" presName="tx1" presStyleLbl="revTx" presStyleIdx="2" presStyleCnt="6"/>
      <dgm:spPr/>
    </dgm:pt>
    <dgm:pt modelId="{772B7584-EB0F-4ADD-B58B-D118F5BA0FCE}" type="pres">
      <dgm:prSet presAssocID="{83DF1283-B19C-4AC9-A378-E766A4F77B74}" presName="vert1" presStyleCnt="0"/>
      <dgm:spPr/>
    </dgm:pt>
    <dgm:pt modelId="{EB377B2B-DB97-40C5-9540-6F8446EC5779}" type="pres">
      <dgm:prSet presAssocID="{A6D9A7A2-86A9-4962-8767-B0CC7FEBB89B}" presName="thickLine" presStyleLbl="alignNode1" presStyleIdx="3" presStyleCnt="6"/>
      <dgm:spPr/>
    </dgm:pt>
    <dgm:pt modelId="{4FEA42FE-B5F1-44E0-B01C-9790C00E7535}" type="pres">
      <dgm:prSet presAssocID="{A6D9A7A2-86A9-4962-8767-B0CC7FEBB89B}" presName="horz1" presStyleCnt="0"/>
      <dgm:spPr/>
    </dgm:pt>
    <dgm:pt modelId="{950304F4-6BE9-4615-AE0E-4FB47D2ABD4A}" type="pres">
      <dgm:prSet presAssocID="{A6D9A7A2-86A9-4962-8767-B0CC7FEBB89B}" presName="tx1" presStyleLbl="revTx" presStyleIdx="3" presStyleCnt="6"/>
      <dgm:spPr/>
    </dgm:pt>
    <dgm:pt modelId="{859AE9D0-77EE-40DD-B7BC-28AFDB29B322}" type="pres">
      <dgm:prSet presAssocID="{A6D9A7A2-86A9-4962-8767-B0CC7FEBB89B}" presName="vert1" presStyleCnt="0"/>
      <dgm:spPr/>
    </dgm:pt>
    <dgm:pt modelId="{CC29A03F-8E2E-4E71-B26C-94813991589D}" type="pres">
      <dgm:prSet presAssocID="{2D024D67-AD3E-41B0-A0EA-D989BEDB2DC9}" presName="thickLine" presStyleLbl="alignNode1" presStyleIdx="4" presStyleCnt="6"/>
      <dgm:spPr/>
    </dgm:pt>
    <dgm:pt modelId="{70CE37E2-8949-490E-8B38-89D2A81E1733}" type="pres">
      <dgm:prSet presAssocID="{2D024D67-AD3E-41B0-A0EA-D989BEDB2DC9}" presName="horz1" presStyleCnt="0"/>
      <dgm:spPr/>
    </dgm:pt>
    <dgm:pt modelId="{6FB87D61-184B-4E23-AF88-2D6501E95996}" type="pres">
      <dgm:prSet presAssocID="{2D024D67-AD3E-41B0-A0EA-D989BEDB2DC9}" presName="tx1" presStyleLbl="revTx" presStyleIdx="4" presStyleCnt="6"/>
      <dgm:spPr/>
    </dgm:pt>
    <dgm:pt modelId="{BB087B7F-01E2-45D3-BCAF-1C7DDFF44568}" type="pres">
      <dgm:prSet presAssocID="{2D024D67-AD3E-41B0-A0EA-D989BEDB2DC9}" presName="vert1" presStyleCnt="0"/>
      <dgm:spPr/>
    </dgm:pt>
    <dgm:pt modelId="{4C251702-D6EC-4495-AA36-9D85F80D3A83}" type="pres">
      <dgm:prSet presAssocID="{4C3233C1-47AE-4054-8631-DD3919014F23}" presName="thickLine" presStyleLbl="alignNode1" presStyleIdx="5" presStyleCnt="6"/>
      <dgm:spPr/>
    </dgm:pt>
    <dgm:pt modelId="{C0639F69-46F4-462D-B43C-0EC5A96135C2}" type="pres">
      <dgm:prSet presAssocID="{4C3233C1-47AE-4054-8631-DD3919014F23}" presName="horz1" presStyleCnt="0"/>
      <dgm:spPr/>
    </dgm:pt>
    <dgm:pt modelId="{504C68F4-449E-4835-8AF3-6B894148EE99}" type="pres">
      <dgm:prSet presAssocID="{4C3233C1-47AE-4054-8631-DD3919014F23}" presName="tx1" presStyleLbl="revTx" presStyleIdx="5" presStyleCnt="6"/>
      <dgm:spPr/>
    </dgm:pt>
    <dgm:pt modelId="{C311304C-8304-4E05-8DE9-760F919BB3C7}" type="pres">
      <dgm:prSet presAssocID="{4C3233C1-47AE-4054-8631-DD3919014F23}" presName="vert1" presStyleCnt="0"/>
      <dgm:spPr/>
    </dgm:pt>
  </dgm:ptLst>
  <dgm:cxnLst>
    <dgm:cxn modelId="{DDA4C604-6468-45AD-ACF0-2B955023FCEC}" srcId="{C11AE561-CEBC-4756-90A8-DD76B14B7542}" destId="{2D024D67-AD3E-41B0-A0EA-D989BEDB2DC9}" srcOrd="4" destOrd="0" parTransId="{C4DF9DCC-D3C1-4AA0-BA18-34FBF8FF3256}" sibTransId="{47746A84-3E62-4D5D-8ACD-2C7DA4DE78FC}"/>
    <dgm:cxn modelId="{9014E42B-4089-4740-BAD0-3D8A5A225650}" type="presOf" srcId="{8C0BEE54-5717-452C-ABA5-561140655EED}" destId="{74139E8E-857F-454B-B23B-0146C367C6FB}" srcOrd="0" destOrd="0" presId="urn:microsoft.com/office/officeart/2008/layout/LinedList"/>
    <dgm:cxn modelId="{A511CC3B-54AB-4B27-B2C8-A7A0406A3352}" srcId="{C11AE561-CEBC-4756-90A8-DD76B14B7542}" destId="{83DF1283-B19C-4AC9-A378-E766A4F77B74}" srcOrd="2" destOrd="0" parTransId="{B8909BFC-869B-4DC1-A3B9-54FFA93684B3}" sibTransId="{C66C0FD2-5727-4238-B89D-CE188CDF79C2}"/>
    <dgm:cxn modelId="{AF2C7740-188A-4AEB-943C-9409D069B4E3}" srcId="{C11AE561-CEBC-4756-90A8-DD76B14B7542}" destId="{A6D9A7A2-86A9-4962-8767-B0CC7FEBB89B}" srcOrd="3" destOrd="0" parTransId="{2700ED9A-C440-4B30-A642-50E7FBCF3917}" sibTransId="{5058A2AF-B3FD-4AF9-9906-D1DA0CC7919A}"/>
    <dgm:cxn modelId="{6B462882-C325-4761-9B1D-D2958FDBAFB0}" type="presOf" srcId="{C11AE561-CEBC-4756-90A8-DD76B14B7542}" destId="{74E8747A-30A2-4185-A509-A1B0383C1350}" srcOrd="0" destOrd="0" presId="urn:microsoft.com/office/officeart/2008/layout/LinedList"/>
    <dgm:cxn modelId="{82716086-A653-4CAF-9C95-E5E29F8C707F}" srcId="{C11AE561-CEBC-4756-90A8-DD76B14B7542}" destId="{8C0BEE54-5717-452C-ABA5-561140655EED}" srcOrd="1" destOrd="0" parTransId="{3C06AC04-3B8A-48A0-B719-0621540B37D3}" sibTransId="{36070A77-3D29-4546-818D-152A9252E3A2}"/>
    <dgm:cxn modelId="{D0C18186-4E8D-405B-ABE5-EB389702F411}" type="presOf" srcId="{4C3233C1-47AE-4054-8631-DD3919014F23}" destId="{504C68F4-449E-4835-8AF3-6B894148EE99}" srcOrd="0" destOrd="0" presId="urn:microsoft.com/office/officeart/2008/layout/LinedList"/>
    <dgm:cxn modelId="{09B067A5-C4C1-4C6D-80FB-CD0651DE4406}" type="presOf" srcId="{A6D9A7A2-86A9-4962-8767-B0CC7FEBB89B}" destId="{950304F4-6BE9-4615-AE0E-4FB47D2ABD4A}" srcOrd="0" destOrd="0" presId="urn:microsoft.com/office/officeart/2008/layout/LinedList"/>
    <dgm:cxn modelId="{EAA982AE-3086-4A4A-9705-ECEE2C9EB8A2}" type="presOf" srcId="{83DF1283-B19C-4AC9-A378-E766A4F77B74}" destId="{9DB56D9A-55EC-46AC-85F0-F7FDBC3C6BB0}" srcOrd="0" destOrd="0" presId="urn:microsoft.com/office/officeart/2008/layout/LinedList"/>
    <dgm:cxn modelId="{FA278FB0-F9F9-471F-A8D5-DDC32AB2FB9E}" type="presOf" srcId="{171AD947-209D-4081-A284-2305AAA678EB}" destId="{0C7956DF-35D3-4BE1-8531-CAD4A2202779}" srcOrd="0" destOrd="0" presId="urn:microsoft.com/office/officeart/2008/layout/LinedList"/>
    <dgm:cxn modelId="{567546BB-3A68-4B0C-BBF7-069FB63D571A}" type="presOf" srcId="{2D024D67-AD3E-41B0-A0EA-D989BEDB2DC9}" destId="{6FB87D61-184B-4E23-AF88-2D6501E95996}" srcOrd="0" destOrd="0" presId="urn:microsoft.com/office/officeart/2008/layout/LinedList"/>
    <dgm:cxn modelId="{C81A45E2-351F-4349-8454-39506246CFEB}" srcId="{C11AE561-CEBC-4756-90A8-DD76B14B7542}" destId="{4C3233C1-47AE-4054-8631-DD3919014F23}" srcOrd="5" destOrd="0" parTransId="{6C7B6AE6-6339-4B73-BCB2-473DA28E296C}" sibTransId="{3B9C74E3-34AB-4045-8AB8-BB981DF8F5F8}"/>
    <dgm:cxn modelId="{9AA44EE3-3E62-462E-B03B-4D844FB110BB}" srcId="{C11AE561-CEBC-4756-90A8-DD76B14B7542}" destId="{171AD947-209D-4081-A284-2305AAA678EB}" srcOrd="0" destOrd="0" parTransId="{D9A493F4-10F6-42AC-ADD5-4F3A4DBA458F}" sibTransId="{F76E29C8-D739-4EC0-B4E3-673DF0543201}"/>
    <dgm:cxn modelId="{614F0B38-3E1A-416C-A825-A9E877A3D016}" type="presParOf" srcId="{74E8747A-30A2-4185-A509-A1B0383C1350}" destId="{9CCFEC00-BEBF-432F-AB6D-0FF89746B826}" srcOrd="0" destOrd="0" presId="urn:microsoft.com/office/officeart/2008/layout/LinedList"/>
    <dgm:cxn modelId="{2390BFFC-DCFA-45A5-952C-3AEBAB0876C3}" type="presParOf" srcId="{74E8747A-30A2-4185-A509-A1B0383C1350}" destId="{1FC167E0-649B-4CB6-8E16-901A8D2DFB2A}" srcOrd="1" destOrd="0" presId="urn:microsoft.com/office/officeart/2008/layout/LinedList"/>
    <dgm:cxn modelId="{5A4FE665-F488-41BA-B74F-933F779EC937}" type="presParOf" srcId="{1FC167E0-649B-4CB6-8E16-901A8D2DFB2A}" destId="{0C7956DF-35D3-4BE1-8531-CAD4A2202779}" srcOrd="0" destOrd="0" presId="urn:microsoft.com/office/officeart/2008/layout/LinedList"/>
    <dgm:cxn modelId="{6C3A0E8B-DCD8-4E52-9DD5-AEAEB633BC49}" type="presParOf" srcId="{1FC167E0-649B-4CB6-8E16-901A8D2DFB2A}" destId="{65E0F052-1189-4B63-9AFA-D0A6F4A9ABFC}" srcOrd="1" destOrd="0" presId="urn:microsoft.com/office/officeart/2008/layout/LinedList"/>
    <dgm:cxn modelId="{54329C5F-2577-4FDB-B234-648E701382DE}" type="presParOf" srcId="{74E8747A-30A2-4185-A509-A1B0383C1350}" destId="{C1AFB32A-E355-495D-AF8D-5C3A77323C6C}" srcOrd="2" destOrd="0" presId="urn:microsoft.com/office/officeart/2008/layout/LinedList"/>
    <dgm:cxn modelId="{D745B562-5BB7-4127-8002-8AFA353D51D3}" type="presParOf" srcId="{74E8747A-30A2-4185-A509-A1B0383C1350}" destId="{10F3A0B5-B056-4654-BACF-2CA52E5D49DE}" srcOrd="3" destOrd="0" presId="urn:microsoft.com/office/officeart/2008/layout/LinedList"/>
    <dgm:cxn modelId="{90447EA5-2B24-48E2-902F-1F67E7F3D8EB}" type="presParOf" srcId="{10F3A0B5-B056-4654-BACF-2CA52E5D49DE}" destId="{74139E8E-857F-454B-B23B-0146C367C6FB}" srcOrd="0" destOrd="0" presId="urn:microsoft.com/office/officeart/2008/layout/LinedList"/>
    <dgm:cxn modelId="{88176402-2E2D-4664-8F53-8F4814ED3356}" type="presParOf" srcId="{10F3A0B5-B056-4654-BACF-2CA52E5D49DE}" destId="{02AA3F7C-1729-49F0-8865-45AEF6EED3BB}" srcOrd="1" destOrd="0" presId="urn:microsoft.com/office/officeart/2008/layout/LinedList"/>
    <dgm:cxn modelId="{72F5103E-AA97-46A8-B609-E9DC39B72089}" type="presParOf" srcId="{74E8747A-30A2-4185-A509-A1B0383C1350}" destId="{906E4558-40C5-4639-AD79-1BFCEE975EFF}" srcOrd="4" destOrd="0" presId="urn:microsoft.com/office/officeart/2008/layout/LinedList"/>
    <dgm:cxn modelId="{7869D9BC-AA28-4937-A6E8-8AB3CE0B53EF}" type="presParOf" srcId="{74E8747A-30A2-4185-A509-A1B0383C1350}" destId="{93C1BA3E-E058-4C8A-97EC-6F204D825292}" srcOrd="5" destOrd="0" presId="urn:microsoft.com/office/officeart/2008/layout/LinedList"/>
    <dgm:cxn modelId="{6F17D068-4019-4523-AAAB-5A0B6BED70F1}" type="presParOf" srcId="{93C1BA3E-E058-4C8A-97EC-6F204D825292}" destId="{9DB56D9A-55EC-46AC-85F0-F7FDBC3C6BB0}" srcOrd="0" destOrd="0" presId="urn:microsoft.com/office/officeart/2008/layout/LinedList"/>
    <dgm:cxn modelId="{FABD1DE3-E75B-405B-9350-873CF6F70952}" type="presParOf" srcId="{93C1BA3E-E058-4C8A-97EC-6F204D825292}" destId="{772B7584-EB0F-4ADD-B58B-D118F5BA0FCE}" srcOrd="1" destOrd="0" presId="urn:microsoft.com/office/officeart/2008/layout/LinedList"/>
    <dgm:cxn modelId="{42841B92-297D-4ED1-B413-4F74C223F6E5}" type="presParOf" srcId="{74E8747A-30A2-4185-A509-A1B0383C1350}" destId="{EB377B2B-DB97-40C5-9540-6F8446EC5779}" srcOrd="6" destOrd="0" presId="urn:microsoft.com/office/officeart/2008/layout/LinedList"/>
    <dgm:cxn modelId="{C172BF3D-F2A4-40B7-9E8E-9EC12EB21480}" type="presParOf" srcId="{74E8747A-30A2-4185-A509-A1B0383C1350}" destId="{4FEA42FE-B5F1-44E0-B01C-9790C00E7535}" srcOrd="7" destOrd="0" presId="urn:microsoft.com/office/officeart/2008/layout/LinedList"/>
    <dgm:cxn modelId="{76DB735B-2C0C-4AD1-A850-833EB11DB1FB}" type="presParOf" srcId="{4FEA42FE-B5F1-44E0-B01C-9790C00E7535}" destId="{950304F4-6BE9-4615-AE0E-4FB47D2ABD4A}" srcOrd="0" destOrd="0" presId="urn:microsoft.com/office/officeart/2008/layout/LinedList"/>
    <dgm:cxn modelId="{0D61094C-9DC0-43FC-B491-04E5490C84C9}" type="presParOf" srcId="{4FEA42FE-B5F1-44E0-B01C-9790C00E7535}" destId="{859AE9D0-77EE-40DD-B7BC-28AFDB29B322}" srcOrd="1" destOrd="0" presId="urn:microsoft.com/office/officeart/2008/layout/LinedList"/>
    <dgm:cxn modelId="{6CFF6166-6E1B-4B79-9FAD-4C0B9E0FF7DB}" type="presParOf" srcId="{74E8747A-30A2-4185-A509-A1B0383C1350}" destId="{CC29A03F-8E2E-4E71-B26C-94813991589D}" srcOrd="8" destOrd="0" presId="urn:microsoft.com/office/officeart/2008/layout/LinedList"/>
    <dgm:cxn modelId="{3D8CBB0B-9133-4253-A211-71D24C407108}" type="presParOf" srcId="{74E8747A-30A2-4185-A509-A1B0383C1350}" destId="{70CE37E2-8949-490E-8B38-89D2A81E1733}" srcOrd="9" destOrd="0" presId="urn:microsoft.com/office/officeart/2008/layout/LinedList"/>
    <dgm:cxn modelId="{53846F68-3112-46D3-9E9D-4CF50786DFF0}" type="presParOf" srcId="{70CE37E2-8949-490E-8B38-89D2A81E1733}" destId="{6FB87D61-184B-4E23-AF88-2D6501E95996}" srcOrd="0" destOrd="0" presId="urn:microsoft.com/office/officeart/2008/layout/LinedList"/>
    <dgm:cxn modelId="{66D1C7D6-1459-4DBF-9050-F9EC94022DF1}" type="presParOf" srcId="{70CE37E2-8949-490E-8B38-89D2A81E1733}" destId="{BB087B7F-01E2-45D3-BCAF-1C7DDFF44568}" srcOrd="1" destOrd="0" presId="urn:microsoft.com/office/officeart/2008/layout/LinedList"/>
    <dgm:cxn modelId="{ACA1AF62-3045-48A0-AE12-D207001FC624}" type="presParOf" srcId="{74E8747A-30A2-4185-A509-A1B0383C1350}" destId="{4C251702-D6EC-4495-AA36-9D85F80D3A83}" srcOrd="10" destOrd="0" presId="urn:microsoft.com/office/officeart/2008/layout/LinedList"/>
    <dgm:cxn modelId="{820FF47E-2CFE-4440-8EAF-EDC6EC2EC7B8}" type="presParOf" srcId="{74E8747A-30A2-4185-A509-A1B0383C1350}" destId="{C0639F69-46F4-462D-B43C-0EC5A96135C2}" srcOrd="11" destOrd="0" presId="urn:microsoft.com/office/officeart/2008/layout/LinedList"/>
    <dgm:cxn modelId="{313A554E-2CFB-4EBE-AF58-275E0C1AD8EA}" type="presParOf" srcId="{C0639F69-46F4-462D-B43C-0EC5A96135C2}" destId="{504C68F4-449E-4835-8AF3-6B894148EE99}" srcOrd="0" destOrd="0" presId="urn:microsoft.com/office/officeart/2008/layout/LinedList"/>
    <dgm:cxn modelId="{D44D027D-579D-4AFC-8FDD-051304A522D4}" type="presParOf" srcId="{C0639F69-46F4-462D-B43C-0EC5A96135C2}" destId="{C311304C-8304-4E05-8DE9-760F919BB3C7}"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091FA-05F9-44C5-BC0F-D48F34BF01D0}">
      <dsp:nvSpPr>
        <dsp:cNvPr id="0" name=""/>
        <dsp:cNvSpPr/>
      </dsp:nvSpPr>
      <dsp:spPr>
        <a:xfrm>
          <a:off x="2835681" y="111799"/>
          <a:ext cx="3731020" cy="3648746"/>
        </a:xfrm>
        <a:prstGeom prst="ellipse">
          <a:avLst/>
        </a:prstGeom>
        <a:solidFill>
          <a:srgbClr val="7030A0">
            <a:alpha val="28000"/>
          </a:srgb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US" sz="3200" b="1" kern="1200" dirty="0">
              <a:latin typeface="Abadi ExtraLight" panose="020F0502020204030204" pitchFamily="34" charset="0"/>
            </a:rPr>
            <a:t>Serotonin</a:t>
          </a:r>
          <a:r>
            <a:rPr lang="en-US" sz="2600" kern="1200" dirty="0">
              <a:latin typeface="Abadi ExtraLight" panose="020F0502020204030204" pitchFamily="34" charset="0"/>
            </a:rPr>
            <a:t>                Well-Being   Relaxation  Contentment       Eating   Sleep  </a:t>
          </a:r>
          <a:endParaRPr lang="en-CA" sz="2600" kern="1200" dirty="0">
            <a:latin typeface="Abadi ExtraLight" panose="020F0502020204030204" pitchFamily="34" charset="0"/>
          </a:endParaRPr>
        </a:p>
      </dsp:txBody>
      <dsp:txXfrm>
        <a:off x="3333151" y="750329"/>
        <a:ext cx="2736082" cy="1641936"/>
      </dsp:txXfrm>
    </dsp:sp>
    <dsp:sp modelId="{FA13F3C1-4B52-4F64-B955-7E1305A74673}">
      <dsp:nvSpPr>
        <dsp:cNvPr id="0" name=""/>
        <dsp:cNvSpPr/>
      </dsp:nvSpPr>
      <dsp:spPr>
        <a:xfrm>
          <a:off x="4074623" y="2445172"/>
          <a:ext cx="3866454" cy="3621225"/>
        </a:xfrm>
        <a:prstGeom prst="ellipse">
          <a:avLst/>
        </a:prstGeom>
        <a:solidFill>
          <a:schemeClr val="accent4">
            <a:alpha val="46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b="1" kern="1200" dirty="0">
              <a:latin typeface="Abadi ExtraLight" panose="020F0502020204030204" pitchFamily="34" charset="0"/>
            </a:rPr>
            <a:t>Norepinephrine</a:t>
          </a:r>
          <a:r>
            <a:rPr lang="en-US" sz="2600" b="1" kern="1200" dirty="0">
              <a:latin typeface="Abadi ExtraLight" panose="020F0502020204030204" pitchFamily="34" charset="0"/>
            </a:rPr>
            <a:t>    </a:t>
          </a:r>
          <a:r>
            <a:rPr lang="en-US" sz="2600" b="0" kern="1200" dirty="0">
              <a:latin typeface="Abadi ExtraLight" panose="020F0502020204030204" pitchFamily="34" charset="0"/>
            </a:rPr>
            <a:t> </a:t>
          </a:r>
          <a:r>
            <a:rPr lang="en-US" sz="2800" b="0" kern="1200" dirty="0">
              <a:latin typeface="Abadi ExtraLight" panose="020F0502020204030204" pitchFamily="34" charset="0"/>
            </a:rPr>
            <a:t> </a:t>
          </a:r>
          <a:r>
            <a:rPr lang="en-US" sz="2500" b="0" kern="1200" dirty="0">
              <a:latin typeface="Abadi ExtraLight" panose="020F0502020204030204" pitchFamily="34" charset="0"/>
            </a:rPr>
            <a:t>           </a:t>
          </a:r>
          <a:r>
            <a:rPr lang="en-US" sz="2500" kern="1200" dirty="0">
              <a:latin typeface="Abadi ExtraLight" panose="020F0502020204030204" pitchFamily="34" charset="0"/>
            </a:rPr>
            <a:t>Stress Response “Fight or Flight” Energy           Arousal</a:t>
          </a:r>
          <a:endParaRPr lang="en-CA" sz="2500" kern="1200" dirty="0">
            <a:latin typeface="Abadi ExtraLight" panose="020F0502020204030204" pitchFamily="34" charset="0"/>
          </a:endParaRPr>
        </a:p>
      </dsp:txBody>
      <dsp:txXfrm>
        <a:off x="5257114" y="3380655"/>
        <a:ext cx="2319872" cy="1991673"/>
      </dsp:txXfrm>
    </dsp:sp>
    <dsp:sp modelId="{2F6068DD-DB13-46FD-9A12-E95ABB601347}">
      <dsp:nvSpPr>
        <dsp:cNvPr id="0" name=""/>
        <dsp:cNvSpPr/>
      </dsp:nvSpPr>
      <dsp:spPr>
        <a:xfrm>
          <a:off x="1583920" y="2445172"/>
          <a:ext cx="3621225" cy="3621225"/>
        </a:xfrm>
        <a:prstGeom prst="ellipse">
          <a:avLst/>
        </a:prstGeom>
        <a:solidFill>
          <a:schemeClr val="accent1">
            <a:hueOff val="0"/>
            <a:satOff val="0"/>
            <a:lumOff val="0"/>
            <a:alpha val="3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422400">
            <a:lnSpc>
              <a:spcPct val="90000"/>
            </a:lnSpc>
            <a:spcBef>
              <a:spcPct val="0"/>
            </a:spcBef>
            <a:spcAft>
              <a:spcPct val="35000"/>
            </a:spcAft>
            <a:buNone/>
          </a:pPr>
          <a:r>
            <a:rPr lang="en-US" sz="3200" b="1" kern="1200" dirty="0">
              <a:latin typeface="Abadi ExtraLight" panose="020F0502020204030204" pitchFamily="34" charset="0"/>
            </a:rPr>
            <a:t>Dopamine</a:t>
          </a:r>
          <a:r>
            <a:rPr lang="en-US" sz="2600" kern="1200" dirty="0">
              <a:latin typeface="Abadi ExtraLight" panose="020F0502020204030204" pitchFamily="34" charset="0"/>
            </a:rPr>
            <a:t>  Alertness  Reward     Pleasure  Motivation    Drive</a:t>
          </a:r>
          <a:endParaRPr lang="en-CA" sz="2600" kern="1200" dirty="0">
            <a:latin typeface="Abadi ExtraLight" panose="020F0502020204030204" pitchFamily="34" charset="0"/>
          </a:endParaRPr>
        </a:p>
      </dsp:txBody>
      <dsp:txXfrm>
        <a:off x="1924919" y="3380655"/>
        <a:ext cx="2172735" cy="19916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FEB87C-616C-4893-80DD-A202EF42A219}">
      <dsp:nvSpPr>
        <dsp:cNvPr id="0" name=""/>
        <dsp:cNvSpPr/>
      </dsp:nvSpPr>
      <dsp:spPr>
        <a:xfrm>
          <a:off x="0" y="1008"/>
          <a:ext cx="4341602" cy="0"/>
        </a:xfrm>
        <a:prstGeom prst="line">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w="9525" cap="flat" cmpd="sng" algn="ctr">
          <a:solidFill>
            <a:schemeClr val="accent2">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EB8AA39B-BE80-4372-ACDD-9D4BFE260EC4}">
      <dsp:nvSpPr>
        <dsp:cNvPr id="0" name=""/>
        <dsp:cNvSpPr/>
      </dsp:nvSpPr>
      <dsp:spPr>
        <a:xfrm>
          <a:off x="0" y="0"/>
          <a:ext cx="4337362" cy="1273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SELF-REGULATION</a:t>
          </a:r>
          <a:r>
            <a:rPr lang="en-US" sz="1600" kern="1200" dirty="0"/>
            <a:t> = the ability to attain, maintain, and change arousal appropriately for a task or situation.  (Williams &amp; Shellenberger, 1996)</a:t>
          </a:r>
        </a:p>
      </dsp:txBody>
      <dsp:txXfrm>
        <a:off x="0" y="0"/>
        <a:ext cx="4337362" cy="1273233"/>
      </dsp:txXfrm>
    </dsp:sp>
    <dsp:sp modelId="{810C4A70-CC79-4405-9B40-D05063785CD5}">
      <dsp:nvSpPr>
        <dsp:cNvPr id="0" name=""/>
        <dsp:cNvSpPr/>
      </dsp:nvSpPr>
      <dsp:spPr>
        <a:xfrm>
          <a:off x="0" y="1274242"/>
          <a:ext cx="4341602" cy="0"/>
        </a:xfrm>
        <a:prstGeom prst="line">
          <a:avLst/>
        </a:prstGeom>
        <a:gradFill rotWithShape="0">
          <a:gsLst>
            <a:gs pos="0">
              <a:schemeClr val="accent3">
                <a:hueOff val="0"/>
                <a:satOff val="0"/>
                <a:lumOff val="0"/>
                <a:alphaOff val="0"/>
                <a:tint val="98000"/>
                <a:satMod val="110000"/>
                <a:lumMod val="104000"/>
              </a:schemeClr>
            </a:gs>
            <a:gs pos="69000">
              <a:schemeClr val="accent3">
                <a:hueOff val="0"/>
                <a:satOff val="0"/>
                <a:lumOff val="0"/>
                <a:alphaOff val="0"/>
                <a:shade val="88000"/>
                <a:satMod val="130000"/>
                <a:lumMod val="92000"/>
              </a:schemeClr>
            </a:gs>
            <a:gs pos="100000">
              <a:schemeClr val="accent3">
                <a:hueOff val="0"/>
                <a:satOff val="0"/>
                <a:lumOff val="0"/>
                <a:alphaOff val="0"/>
                <a:shade val="78000"/>
                <a:satMod val="130000"/>
                <a:lumMod val="92000"/>
              </a:schemeClr>
            </a:gs>
          </a:gsLst>
          <a:lin ang="5400000" scaled="0"/>
        </a:gradFill>
        <a:ln w="9525" cap="flat" cmpd="sng" algn="ctr">
          <a:solidFill>
            <a:schemeClr val="accent3">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2048E546-6A40-403B-9B9F-CBB97EAC9C9B}">
      <dsp:nvSpPr>
        <dsp:cNvPr id="0" name=""/>
        <dsp:cNvSpPr/>
      </dsp:nvSpPr>
      <dsp:spPr>
        <a:xfrm>
          <a:off x="0" y="1274242"/>
          <a:ext cx="4341602" cy="7499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AROUSAL </a:t>
          </a:r>
          <a:r>
            <a:rPr lang="en-US" sz="1600" kern="1200" dirty="0"/>
            <a:t>= a state of the nervous system, how alert one feels </a:t>
          </a:r>
        </a:p>
      </dsp:txBody>
      <dsp:txXfrm>
        <a:off x="0" y="1274242"/>
        <a:ext cx="4341602" cy="749965"/>
      </dsp:txXfrm>
    </dsp:sp>
    <dsp:sp modelId="{FFF38328-8B34-4917-96F7-8E7ACB84D973}">
      <dsp:nvSpPr>
        <dsp:cNvPr id="0" name=""/>
        <dsp:cNvSpPr/>
      </dsp:nvSpPr>
      <dsp:spPr>
        <a:xfrm>
          <a:off x="0" y="2024207"/>
          <a:ext cx="4341602" cy="0"/>
        </a:xfrm>
        <a:prstGeom prst="line">
          <a:avLst/>
        </a:prstGeom>
        <a:gradFill rotWithShape="0">
          <a:gsLst>
            <a:gs pos="0">
              <a:schemeClr val="accent4">
                <a:hueOff val="0"/>
                <a:satOff val="0"/>
                <a:lumOff val="0"/>
                <a:alphaOff val="0"/>
                <a:tint val="98000"/>
                <a:satMod val="110000"/>
                <a:lumMod val="104000"/>
              </a:schemeClr>
            </a:gs>
            <a:gs pos="69000">
              <a:schemeClr val="accent4">
                <a:hueOff val="0"/>
                <a:satOff val="0"/>
                <a:lumOff val="0"/>
                <a:alphaOff val="0"/>
                <a:shade val="88000"/>
                <a:satMod val="130000"/>
                <a:lumMod val="92000"/>
              </a:schemeClr>
            </a:gs>
            <a:gs pos="100000">
              <a:schemeClr val="accent4">
                <a:hueOff val="0"/>
                <a:satOff val="0"/>
                <a:lumOff val="0"/>
                <a:alphaOff val="0"/>
                <a:shade val="78000"/>
                <a:satMod val="130000"/>
                <a:lumMod val="92000"/>
              </a:schemeClr>
            </a:gs>
          </a:gsLst>
          <a:lin ang="5400000" scaled="0"/>
        </a:gradFill>
        <a:ln w="9525" cap="flat" cmpd="sng" algn="ctr">
          <a:solidFill>
            <a:schemeClr val="accent4">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42C4749F-89F8-4ABA-9099-BC8E0CE64311}">
      <dsp:nvSpPr>
        <dsp:cNvPr id="0" name=""/>
        <dsp:cNvSpPr/>
      </dsp:nvSpPr>
      <dsp:spPr>
        <a:xfrm>
          <a:off x="0" y="2024207"/>
          <a:ext cx="4341602" cy="1006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CA" sz="1600" kern="1200"/>
            <a:t>How people manage stressors, how much energy we expend and how well we recover (Shanker, 2013)</a:t>
          </a:r>
          <a:endParaRPr lang="en-US" sz="1600" kern="1200"/>
        </a:p>
      </dsp:txBody>
      <dsp:txXfrm>
        <a:off x="0" y="2024207"/>
        <a:ext cx="4341602" cy="1006692"/>
      </dsp:txXfrm>
    </dsp:sp>
    <dsp:sp modelId="{AC75A6F2-308C-4508-B7B4-06CD765D155E}">
      <dsp:nvSpPr>
        <dsp:cNvPr id="0" name=""/>
        <dsp:cNvSpPr/>
      </dsp:nvSpPr>
      <dsp:spPr>
        <a:xfrm>
          <a:off x="0" y="3030899"/>
          <a:ext cx="4341602" cy="0"/>
        </a:xfrm>
        <a:prstGeom prst="line">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8000"/>
                <a:satMod val="130000"/>
                <a:lumMod val="92000"/>
              </a:schemeClr>
            </a:gs>
            <a:gs pos="100000">
              <a:schemeClr val="accent5">
                <a:hueOff val="0"/>
                <a:satOff val="0"/>
                <a:lumOff val="0"/>
                <a:alphaOff val="0"/>
                <a:shade val="78000"/>
                <a:satMod val="130000"/>
                <a:lumMod val="92000"/>
              </a:schemeClr>
            </a:gs>
          </a:gsLst>
          <a:lin ang="5400000" scaled="0"/>
        </a:gradFill>
        <a:ln w="9525" cap="flat" cmpd="sng" algn="ctr">
          <a:solidFill>
            <a:schemeClr val="accent5">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8F0E571B-7B24-4795-9FBD-B7876E7F4D69}">
      <dsp:nvSpPr>
        <dsp:cNvPr id="0" name=""/>
        <dsp:cNvSpPr/>
      </dsp:nvSpPr>
      <dsp:spPr>
        <a:xfrm>
          <a:off x="0" y="3030899"/>
          <a:ext cx="4341602" cy="1006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CA" sz="1600" kern="1200" dirty="0"/>
            <a:t>To be able to understand and respond to others and ourselves</a:t>
          </a:r>
          <a:endParaRPr lang="en-US" sz="1600" kern="1200" dirty="0"/>
        </a:p>
      </dsp:txBody>
      <dsp:txXfrm>
        <a:off x="0" y="3030899"/>
        <a:ext cx="4341602" cy="10066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6F80B2-B709-49A0-85F6-45E08513D1A8}">
      <dsp:nvSpPr>
        <dsp:cNvPr id="0" name=""/>
        <dsp:cNvSpPr/>
      </dsp:nvSpPr>
      <dsp:spPr>
        <a:xfrm>
          <a:off x="0" y="1470"/>
          <a:ext cx="7832785" cy="90367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Physiological regulation</a:t>
          </a:r>
        </a:p>
      </dsp:txBody>
      <dsp:txXfrm>
        <a:off x="44114" y="45584"/>
        <a:ext cx="7744557" cy="815447"/>
      </dsp:txXfrm>
    </dsp:sp>
    <dsp:sp modelId="{C22508A1-21C6-4648-B8A4-491E5D6B9EE3}">
      <dsp:nvSpPr>
        <dsp:cNvPr id="0" name=""/>
        <dsp:cNvSpPr/>
      </dsp:nvSpPr>
      <dsp:spPr>
        <a:xfrm>
          <a:off x="0" y="917816"/>
          <a:ext cx="7832785" cy="90367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Body systems – motor, sensory, digestive, cardiac, respiratory, etc.</a:t>
          </a:r>
        </a:p>
      </dsp:txBody>
      <dsp:txXfrm>
        <a:off x="44114" y="961930"/>
        <a:ext cx="7744557" cy="815447"/>
      </dsp:txXfrm>
    </dsp:sp>
    <dsp:sp modelId="{74A2FED4-93F1-4609-B82C-8FF441B16D35}">
      <dsp:nvSpPr>
        <dsp:cNvPr id="0" name=""/>
        <dsp:cNvSpPr/>
      </dsp:nvSpPr>
      <dsp:spPr>
        <a:xfrm>
          <a:off x="0" y="1834162"/>
          <a:ext cx="7832785" cy="90367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All individuals have sensory and motor preferences</a:t>
          </a:r>
        </a:p>
      </dsp:txBody>
      <dsp:txXfrm>
        <a:off x="44114" y="1878276"/>
        <a:ext cx="7744557" cy="815447"/>
      </dsp:txXfrm>
    </dsp:sp>
    <dsp:sp modelId="{C1F9D278-0137-441C-BCB8-9F6BE0352009}">
      <dsp:nvSpPr>
        <dsp:cNvPr id="0" name=""/>
        <dsp:cNvSpPr/>
      </dsp:nvSpPr>
      <dsp:spPr>
        <a:xfrm>
          <a:off x="0" y="2750508"/>
          <a:ext cx="7832785" cy="90367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No Right or Wrong</a:t>
          </a:r>
        </a:p>
      </dsp:txBody>
      <dsp:txXfrm>
        <a:off x="44114" y="2794622"/>
        <a:ext cx="7744557" cy="815447"/>
      </dsp:txXfrm>
    </dsp:sp>
    <dsp:sp modelId="{F4CC23BF-6F96-49A8-9AD2-33A7EA80DECB}">
      <dsp:nvSpPr>
        <dsp:cNvPr id="0" name=""/>
        <dsp:cNvSpPr/>
      </dsp:nvSpPr>
      <dsp:spPr>
        <a:xfrm>
          <a:off x="0" y="3666853"/>
          <a:ext cx="7832785" cy="90367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Our preferences influence the strategies we choose to help us regulate our biological domain</a:t>
          </a:r>
        </a:p>
      </dsp:txBody>
      <dsp:txXfrm>
        <a:off x="44114" y="3710967"/>
        <a:ext cx="7744557" cy="81544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7443FA-3044-4D0F-A2E6-EEF6F7CCBAA0}">
      <dsp:nvSpPr>
        <dsp:cNvPr id="0" name=""/>
        <dsp:cNvSpPr/>
      </dsp:nvSpPr>
      <dsp:spPr>
        <a:xfrm>
          <a:off x="0" y="1051"/>
          <a:ext cx="4580033" cy="0"/>
        </a:xfrm>
        <a:prstGeom prst="line">
          <a:avLst/>
        </a:prstGeom>
        <a:gradFill rotWithShape="0">
          <a:gsLst>
            <a:gs pos="0">
              <a:schemeClr val="accent5">
                <a:hueOff val="0"/>
                <a:satOff val="0"/>
                <a:lumOff val="0"/>
                <a:alphaOff val="0"/>
                <a:tint val="98000"/>
                <a:satMod val="110000"/>
                <a:lumMod val="104000"/>
              </a:schemeClr>
            </a:gs>
            <a:gs pos="69000">
              <a:schemeClr val="accent5">
                <a:hueOff val="0"/>
                <a:satOff val="0"/>
                <a:lumOff val="0"/>
                <a:alphaOff val="0"/>
                <a:shade val="88000"/>
                <a:satMod val="130000"/>
                <a:lumMod val="92000"/>
              </a:schemeClr>
            </a:gs>
            <a:gs pos="100000">
              <a:schemeClr val="accent5">
                <a:hueOff val="0"/>
                <a:satOff val="0"/>
                <a:lumOff val="0"/>
                <a:alphaOff val="0"/>
                <a:shade val="78000"/>
                <a:satMod val="130000"/>
                <a:lumMod val="92000"/>
              </a:schemeClr>
            </a:gs>
          </a:gsLst>
          <a:lin ang="5400000" scaled="0"/>
        </a:gradFill>
        <a:ln w="9525" cap="flat" cmpd="sng" algn="ctr">
          <a:solidFill>
            <a:schemeClr val="accent5">
              <a:hueOff val="0"/>
              <a:satOff val="0"/>
              <a:lumOff val="0"/>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C4939ED2-49EF-4F4C-A250-0D0CB71D4C7D}">
      <dsp:nvSpPr>
        <dsp:cNvPr id="0" name=""/>
        <dsp:cNvSpPr/>
      </dsp:nvSpPr>
      <dsp:spPr>
        <a:xfrm>
          <a:off x="0" y="1051"/>
          <a:ext cx="4580033" cy="11803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kern="1200" dirty="0"/>
            <a:t>Social Emotional Learning (SEL) is built on the foundation of Biological Self-Regulation (Williams &amp; Shellenberger, 2025)</a:t>
          </a:r>
          <a:endParaRPr lang="en-US" sz="1800" kern="1200" dirty="0"/>
        </a:p>
      </dsp:txBody>
      <dsp:txXfrm>
        <a:off x="0" y="1051"/>
        <a:ext cx="4580033" cy="1180379"/>
      </dsp:txXfrm>
    </dsp:sp>
    <dsp:sp modelId="{DEBAAE82-D982-412B-B27B-AD24B9FB22E0}">
      <dsp:nvSpPr>
        <dsp:cNvPr id="0" name=""/>
        <dsp:cNvSpPr/>
      </dsp:nvSpPr>
      <dsp:spPr>
        <a:xfrm>
          <a:off x="0" y="1181431"/>
          <a:ext cx="4580033" cy="0"/>
        </a:xfrm>
        <a:prstGeom prst="line">
          <a:avLst/>
        </a:prstGeom>
        <a:gradFill rotWithShape="0">
          <a:gsLst>
            <a:gs pos="0">
              <a:schemeClr val="accent5">
                <a:hueOff val="-554130"/>
                <a:satOff val="-367"/>
                <a:lumOff val="5784"/>
                <a:alphaOff val="0"/>
                <a:tint val="98000"/>
                <a:satMod val="110000"/>
                <a:lumMod val="104000"/>
              </a:schemeClr>
            </a:gs>
            <a:gs pos="69000">
              <a:schemeClr val="accent5">
                <a:hueOff val="-554130"/>
                <a:satOff val="-367"/>
                <a:lumOff val="5784"/>
                <a:alphaOff val="0"/>
                <a:shade val="88000"/>
                <a:satMod val="130000"/>
                <a:lumMod val="92000"/>
              </a:schemeClr>
            </a:gs>
            <a:gs pos="100000">
              <a:schemeClr val="accent5">
                <a:hueOff val="-554130"/>
                <a:satOff val="-367"/>
                <a:lumOff val="5784"/>
                <a:alphaOff val="0"/>
                <a:shade val="78000"/>
                <a:satMod val="130000"/>
                <a:lumMod val="92000"/>
              </a:schemeClr>
            </a:gs>
          </a:gsLst>
          <a:lin ang="5400000" scaled="0"/>
        </a:gradFill>
        <a:ln w="9525" cap="flat" cmpd="sng" algn="ctr">
          <a:solidFill>
            <a:schemeClr val="accent5">
              <a:hueOff val="-554130"/>
              <a:satOff val="-367"/>
              <a:lumOff val="5784"/>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6991A7CB-846F-497A-AF70-65E0D63F5C4E}">
      <dsp:nvSpPr>
        <dsp:cNvPr id="0" name=""/>
        <dsp:cNvSpPr/>
      </dsp:nvSpPr>
      <dsp:spPr>
        <a:xfrm>
          <a:off x="0" y="1181431"/>
          <a:ext cx="4580033" cy="11332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kern="1200" dirty="0"/>
            <a:t>Many SEL programs assume that a child has already </a:t>
          </a:r>
          <a:r>
            <a:rPr lang="en-US" sz="1800" i="1" kern="1200" dirty="0"/>
            <a:t>achieved these biological (Sensory Motor) self-regulation skills.  (O’Grady, 2024)</a:t>
          </a:r>
          <a:endParaRPr lang="en-US" sz="1800" kern="1200" dirty="0"/>
        </a:p>
      </dsp:txBody>
      <dsp:txXfrm>
        <a:off x="0" y="1181431"/>
        <a:ext cx="4580033" cy="1133211"/>
      </dsp:txXfrm>
    </dsp:sp>
    <dsp:sp modelId="{8A281F5B-900A-4574-ABC3-4F3608B0172A}">
      <dsp:nvSpPr>
        <dsp:cNvPr id="0" name=""/>
        <dsp:cNvSpPr/>
      </dsp:nvSpPr>
      <dsp:spPr>
        <a:xfrm>
          <a:off x="0" y="2314643"/>
          <a:ext cx="4580033" cy="0"/>
        </a:xfrm>
        <a:prstGeom prst="line">
          <a:avLst/>
        </a:prstGeom>
        <a:gradFill rotWithShape="0">
          <a:gsLst>
            <a:gs pos="0">
              <a:schemeClr val="accent5">
                <a:hueOff val="-1108260"/>
                <a:satOff val="-733"/>
                <a:lumOff val="11569"/>
                <a:alphaOff val="0"/>
                <a:tint val="98000"/>
                <a:satMod val="110000"/>
                <a:lumMod val="104000"/>
              </a:schemeClr>
            </a:gs>
            <a:gs pos="69000">
              <a:schemeClr val="accent5">
                <a:hueOff val="-1108260"/>
                <a:satOff val="-733"/>
                <a:lumOff val="11569"/>
                <a:alphaOff val="0"/>
                <a:shade val="88000"/>
                <a:satMod val="130000"/>
                <a:lumMod val="92000"/>
              </a:schemeClr>
            </a:gs>
            <a:gs pos="100000">
              <a:schemeClr val="accent5">
                <a:hueOff val="-1108260"/>
                <a:satOff val="-733"/>
                <a:lumOff val="11569"/>
                <a:alphaOff val="0"/>
                <a:shade val="78000"/>
                <a:satMod val="130000"/>
                <a:lumMod val="92000"/>
              </a:schemeClr>
            </a:gs>
          </a:gsLst>
          <a:lin ang="5400000" scaled="0"/>
        </a:gradFill>
        <a:ln w="9525" cap="flat" cmpd="sng" algn="ctr">
          <a:solidFill>
            <a:schemeClr val="accent5">
              <a:hueOff val="-1108260"/>
              <a:satOff val="-733"/>
              <a:lumOff val="11569"/>
              <a:alphaOff val="0"/>
            </a:schemeClr>
          </a:solidFill>
          <a:prstDash val="solid"/>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dsp:spPr>
      <dsp:style>
        <a:lnRef idx="1">
          <a:scrgbClr r="0" g="0" b="0"/>
        </a:lnRef>
        <a:fillRef idx="3">
          <a:scrgbClr r="0" g="0" b="0"/>
        </a:fillRef>
        <a:effectRef idx="3">
          <a:scrgbClr r="0" g="0" b="0"/>
        </a:effectRef>
        <a:fontRef idx="minor">
          <a:schemeClr val="lt1"/>
        </a:fontRef>
      </dsp:style>
    </dsp:sp>
    <dsp:sp modelId="{7513DE35-E8A3-48FA-940E-D01593D49B8D}">
      <dsp:nvSpPr>
        <dsp:cNvPr id="0" name=""/>
        <dsp:cNvSpPr/>
      </dsp:nvSpPr>
      <dsp:spPr>
        <a:xfrm>
          <a:off x="0" y="2314643"/>
          <a:ext cx="4580033" cy="1581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t>Emotional regulation relies on the ability to recognize internal states and adjust. Recognition is impossible if a child cannot reliably interpret the signals within their body. </a:t>
          </a:r>
          <a:r>
            <a:rPr lang="en-US" sz="1800" kern="1200" dirty="0"/>
            <a:t>(Ng, 2024)</a:t>
          </a:r>
        </a:p>
      </dsp:txBody>
      <dsp:txXfrm>
        <a:off x="0" y="2314643"/>
        <a:ext cx="4580033" cy="158121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BACA47-547B-47BA-B3C2-D7F1A8F76C44}">
      <dsp:nvSpPr>
        <dsp:cNvPr id="0" name=""/>
        <dsp:cNvSpPr/>
      </dsp:nvSpPr>
      <dsp:spPr>
        <a:xfrm>
          <a:off x="281702" y="50308"/>
          <a:ext cx="877113" cy="877113"/>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F739C2-78FD-4EC8-90B0-E33BBFE2C3CC}">
      <dsp:nvSpPr>
        <dsp:cNvPr id="0" name=""/>
        <dsp:cNvSpPr/>
      </dsp:nvSpPr>
      <dsp:spPr>
        <a:xfrm>
          <a:off x="468628" y="237233"/>
          <a:ext cx="503261" cy="50326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AEEE850-198F-4B49-BAED-7117FD9B2BAF}">
      <dsp:nvSpPr>
        <dsp:cNvPr id="0" name=""/>
        <dsp:cNvSpPr/>
      </dsp:nvSpPr>
      <dsp:spPr>
        <a:xfrm>
          <a:off x="1313" y="1200620"/>
          <a:ext cx="1437890" cy="1019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a:t>Mouth – gustatory (taste) and oral tactile (texture)</a:t>
          </a:r>
        </a:p>
      </dsp:txBody>
      <dsp:txXfrm>
        <a:off x="1313" y="1200620"/>
        <a:ext cx="1437890" cy="1019441"/>
      </dsp:txXfrm>
    </dsp:sp>
    <dsp:sp modelId="{4221FE99-C65C-4979-A07C-DFE5C64DE1E5}">
      <dsp:nvSpPr>
        <dsp:cNvPr id="0" name=""/>
        <dsp:cNvSpPr/>
      </dsp:nvSpPr>
      <dsp:spPr>
        <a:xfrm>
          <a:off x="1971224" y="50308"/>
          <a:ext cx="877113" cy="877113"/>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A8FE93-967D-4AE9-BC40-EE2F1EE9628E}">
      <dsp:nvSpPr>
        <dsp:cNvPr id="0" name=""/>
        <dsp:cNvSpPr/>
      </dsp:nvSpPr>
      <dsp:spPr>
        <a:xfrm>
          <a:off x="2158149" y="237233"/>
          <a:ext cx="503261" cy="50326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CFFBB81-ADF3-4162-BD75-395702731BFA}">
      <dsp:nvSpPr>
        <dsp:cNvPr id="0" name=""/>
        <dsp:cNvSpPr/>
      </dsp:nvSpPr>
      <dsp:spPr>
        <a:xfrm>
          <a:off x="1690835" y="1200620"/>
          <a:ext cx="1437890" cy="1019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dirty="0"/>
            <a:t>Move – proprioception and vestibular</a:t>
          </a:r>
        </a:p>
      </dsp:txBody>
      <dsp:txXfrm>
        <a:off x="1690835" y="1200620"/>
        <a:ext cx="1437890" cy="1019441"/>
      </dsp:txXfrm>
    </dsp:sp>
    <dsp:sp modelId="{D0BA55E8-4C5A-41B1-BDEA-7270395D749F}">
      <dsp:nvSpPr>
        <dsp:cNvPr id="0" name=""/>
        <dsp:cNvSpPr/>
      </dsp:nvSpPr>
      <dsp:spPr>
        <a:xfrm>
          <a:off x="3660745" y="50308"/>
          <a:ext cx="877113" cy="877113"/>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0B3CA5-6393-4F6A-9846-9F59C09A8843}">
      <dsp:nvSpPr>
        <dsp:cNvPr id="0" name=""/>
        <dsp:cNvSpPr/>
      </dsp:nvSpPr>
      <dsp:spPr>
        <a:xfrm>
          <a:off x="3847671" y="237233"/>
          <a:ext cx="503261" cy="50326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645C5D8-152E-4BD2-B43A-BA173AD7C3AA}">
      <dsp:nvSpPr>
        <dsp:cNvPr id="0" name=""/>
        <dsp:cNvSpPr/>
      </dsp:nvSpPr>
      <dsp:spPr>
        <a:xfrm>
          <a:off x="3380356" y="1200620"/>
          <a:ext cx="1437890" cy="1019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a:t>Touch - tactile</a:t>
          </a:r>
        </a:p>
      </dsp:txBody>
      <dsp:txXfrm>
        <a:off x="3380356" y="1200620"/>
        <a:ext cx="1437890" cy="1019441"/>
      </dsp:txXfrm>
    </dsp:sp>
    <dsp:sp modelId="{E4910600-8D71-435C-B196-602D6D35BC11}">
      <dsp:nvSpPr>
        <dsp:cNvPr id="0" name=""/>
        <dsp:cNvSpPr/>
      </dsp:nvSpPr>
      <dsp:spPr>
        <a:xfrm>
          <a:off x="5350267" y="50308"/>
          <a:ext cx="877113" cy="877113"/>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523BCA-7D80-40F8-992C-775FCB010622}">
      <dsp:nvSpPr>
        <dsp:cNvPr id="0" name=""/>
        <dsp:cNvSpPr/>
      </dsp:nvSpPr>
      <dsp:spPr>
        <a:xfrm>
          <a:off x="5537192" y="237233"/>
          <a:ext cx="503261" cy="50326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0B02E08-DE75-410E-9909-B9F8EE38BC97}">
      <dsp:nvSpPr>
        <dsp:cNvPr id="0" name=""/>
        <dsp:cNvSpPr/>
      </dsp:nvSpPr>
      <dsp:spPr>
        <a:xfrm>
          <a:off x="5069878" y="1200620"/>
          <a:ext cx="1437890" cy="1019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a:t>Visual - sight</a:t>
          </a:r>
        </a:p>
      </dsp:txBody>
      <dsp:txXfrm>
        <a:off x="5069878" y="1200620"/>
        <a:ext cx="1437890" cy="1019441"/>
      </dsp:txXfrm>
    </dsp:sp>
    <dsp:sp modelId="{9ACB1CB4-658F-4959-85B4-05F8784676B7}">
      <dsp:nvSpPr>
        <dsp:cNvPr id="0" name=""/>
        <dsp:cNvSpPr/>
      </dsp:nvSpPr>
      <dsp:spPr>
        <a:xfrm>
          <a:off x="692723" y="2579535"/>
          <a:ext cx="877113" cy="877113"/>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8256CD-BB37-4ABA-8E08-9769A20EC04B}">
      <dsp:nvSpPr>
        <dsp:cNvPr id="0" name=""/>
        <dsp:cNvSpPr/>
      </dsp:nvSpPr>
      <dsp:spPr>
        <a:xfrm>
          <a:off x="879649" y="2766461"/>
          <a:ext cx="503261" cy="50326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BB7CEC7-623E-4434-A169-187D70440FB4}">
      <dsp:nvSpPr>
        <dsp:cNvPr id="0" name=""/>
        <dsp:cNvSpPr/>
      </dsp:nvSpPr>
      <dsp:spPr>
        <a:xfrm>
          <a:off x="412334" y="3729847"/>
          <a:ext cx="1437890" cy="1019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dirty="0"/>
            <a:t>Auditory - hearing</a:t>
          </a:r>
        </a:p>
      </dsp:txBody>
      <dsp:txXfrm>
        <a:off x="412334" y="3729847"/>
        <a:ext cx="1437890" cy="1019441"/>
      </dsp:txXfrm>
    </dsp:sp>
    <dsp:sp modelId="{8B3C7E07-30D3-4EB0-8FAD-DC103710CDB9}">
      <dsp:nvSpPr>
        <dsp:cNvPr id="0" name=""/>
        <dsp:cNvSpPr/>
      </dsp:nvSpPr>
      <dsp:spPr>
        <a:xfrm>
          <a:off x="2382245" y="2579535"/>
          <a:ext cx="877113" cy="877113"/>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AB2F62-C231-42C0-8697-EE75DD1E09DA}">
      <dsp:nvSpPr>
        <dsp:cNvPr id="0" name=""/>
        <dsp:cNvSpPr/>
      </dsp:nvSpPr>
      <dsp:spPr>
        <a:xfrm>
          <a:off x="2569170" y="2766461"/>
          <a:ext cx="503261" cy="50326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8D93B25-3F03-4C94-9EF2-2A2979B853D2}">
      <dsp:nvSpPr>
        <dsp:cNvPr id="0" name=""/>
        <dsp:cNvSpPr/>
      </dsp:nvSpPr>
      <dsp:spPr>
        <a:xfrm>
          <a:off x="2101856" y="3729847"/>
          <a:ext cx="1437890" cy="1019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a:t>Olfactory - smell</a:t>
          </a:r>
        </a:p>
      </dsp:txBody>
      <dsp:txXfrm>
        <a:off x="2101856" y="3729847"/>
        <a:ext cx="1437890" cy="1019441"/>
      </dsp:txXfrm>
    </dsp:sp>
    <dsp:sp modelId="{6A4162C2-34FC-4DD7-8ECF-5AEAB9E2D24E}">
      <dsp:nvSpPr>
        <dsp:cNvPr id="0" name=""/>
        <dsp:cNvSpPr/>
      </dsp:nvSpPr>
      <dsp:spPr>
        <a:xfrm>
          <a:off x="4505506" y="2579535"/>
          <a:ext cx="877113" cy="877113"/>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DB43EE-875D-4FBB-88E5-42A6C53402C9}">
      <dsp:nvSpPr>
        <dsp:cNvPr id="0" name=""/>
        <dsp:cNvSpPr/>
      </dsp:nvSpPr>
      <dsp:spPr>
        <a:xfrm>
          <a:off x="4692432" y="2766461"/>
          <a:ext cx="503261" cy="50326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8C55D1A-CAC2-4A70-A56E-6286615B0BA3}">
      <dsp:nvSpPr>
        <dsp:cNvPr id="0" name=""/>
        <dsp:cNvSpPr/>
      </dsp:nvSpPr>
      <dsp:spPr>
        <a:xfrm>
          <a:off x="3791377" y="3729847"/>
          <a:ext cx="2305370" cy="10194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dirty="0"/>
            <a:t>Interoception – internal signals, hunger, thirst, or a racing heart</a:t>
          </a:r>
        </a:p>
      </dsp:txBody>
      <dsp:txXfrm>
        <a:off x="3791377" y="3729847"/>
        <a:ext cx="2305370" cy="101944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869062-6C0A-4DD7-817D-67CA8B43C1CD}">
      <dsp:nvSpPr>
        <dsp:cNvPr id="0" name=""/>
        <dsp:cNvSpPr/>
      </dsp:nvSpPr>
      <dsp:spPr>
        <a:xfrm>
          <a:off x="1811" y="1736462"/>
          <a:ext cx="1386309" cy="880306"/>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3DA61F-00B0-4BA6-AE1A-C49C81240EF0}">
      <dsp:nvSpPr>
        <dsp:cNvPr id="0" name=""/>
        <dsp:cNvSpPr/>
      </dsp:nvSpPr>
      <dsp:spPr>
        <a:xfrm>
          <a:off x="155845" y="1882794"/>
          <a:ext cx="1386309" cy="880306"/>
        </a:xfrm>
        <a:prstGeom prst="roundRect">
          <a:avLst>
            <a:gd name="adj" fmla="val 10000"/>
          </a:avLst>
        </a:prstGeom>
        <a:solidFill>
          <a:srgbClr val="FFFF00"/>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tx2"/>
              </a:solidFill>
            </a:rPr>
            <a:t>MOUTH</a:t>
          </a:r>
          <a:endParaRPr lang="en-US" sz="2200" b="1" kern="1200" dirty="0">
            <a:solidFill>
              <a:srgbClr val="010000"/>
            </a:solidFill>
            <a:latin typeface="Garamond"/>
          </a:endParaRPr>
        </a:p>
      </dsp:txBody>
      <dsp:txXfrm>
        <a:off x="181628" y="1908577"/>
        <a:ext cx="1334743" cy="828740"/>
      </dsp:txXfrm>
    </dsp:sp>
    <dsp:sp modelId="{D40B2524-6496-414B-BBC5-94DCD70FE674}">
      <dsp:nvSpPr>
        <dsp:cNvPr id="0" name=""/>
        <dsp:cNvSpPr/>
      </dsp:nvSpPr>
      <dsp:spPr>
        <a:xfrm>
          <a:off x="1696190" y="1736462"/>
          <a:ext cx="1386309" cy="880306"/>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A0D7CA-B6DD-485B-B734-046BC239D9F3}">
      <dsp:nvSpPr>
        <dsp:cNvPr id="0" name=""/>
        <dsp:cNvSpPr/>
      </dsp:nvSpPr>
      <dsp:spPr>
        <a:xfrm>
          <a:off x="1850224" y="1882794"/>
          <a:ext cx="1386309" cy="880306"/>
        </a:xfrm>
        <a:prstGeom prst="roundRect">
          <a:avLst>
            <a:gd name="adj" fmla="val 10000"/>
          </a:avLst>
        </a:prstGeom>
        <a:solidFill>
          <a:schemeClr val="accent1">
            <a:lumMod val="60000"/>
            <a:lumOff val="4000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2"/>
              </a:solidFill>
            </a:rPr>
            <a:t>MOVE</a:t>
          </a:r>
        </a:p>
      </dsp:txBody>
      <dsp:txXfrm>
        <a:off x="1876007" y="1908577"/>
        <a:ext cx="1334743" cy="828740"/>
      </dsp:txXfrm>
    </dsp:sp>
    <dsp:sp modelId="{0EF1DD70-1128-4352-A44D-308E894CB9B3}">
      <dsp:nvSpPr>
        <dsp:cNvPr id="0" name=""/>
        <dsp:cNvSpPr/>
      </dsp:nvSpPr>
      <dsp:spPr>
        <a:xfrm>
          <a:off x="3390569" y="1736462"/>
          <a:ext cx="1386309" cy="880306"/>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C808D5-BB36-40A8-8AE5-51893426F35E}">
      <dsp:nvSpPr>
        <dsp:cNvPr id="0" name=""/>
        <dsp:cNvSpPr/>
      </dsp:nvSpPr>
      <dsp:spPr>
        <a:xfrm>
          <a:off x="3544603" y="1882794"/>
          <a:ext cx="1386309" cy="880306"/>
        </a:xfrm>
        <a:prstGeom prst="roundRect">
          <a:avLst>
            <a:gd name="adj" fmla="val 10000"/>
          </a:avLst>
        </a:prstGeom>
        <a:solidFill>
          <a:schemeClr val="accent4">
            <a:lumMod val="60000"/>
            <a:lumOff val="4000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bg1"/>
              </a:solidFill>
            </a:rPr>
            <a:t>TOUCH</a:t>
          </a:r>
        </a:p>
      </dsp:txBody>
      <dsp:txXfrm>
        <a:off x="3570386" y="1908577"/>
        <a:ext cx="1334743" cy="828740"/>
      </dsp:txXfrm>
    </dsp:sp>
    <dsp:sp modelId="{4D5F24D8-35FB-4D57-B516-BA338E4922BE}">
      <dsp:nvSpPr>
        <dsp:cNvPr id="0" name=""/>
        <dsp:cNvSpPr/>
      </dsp:nvSpPr>
      <dsp:spPr>
        <a:xfrm>
          <a:off x="5084947" y="1736462"/>
          <a:ext cx="1386309" cy="880306"/>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518464-F3CF-43B6-BA05-1AF607EED1C0}">
      <dsp:nvSpPr>
        <dsp:cNvPr id="0" name=""/>
        <dsp:cNvSpPr/>
      </dsp:nvSpPr>
      <dsp:spPr>
        <a:xfrm>
          <a:off x="5238982" y="1882794"/>
          <a:ext cx="1386309" cy="880306"/>
        </a:xfrm>
        <a:prstGeom prst="roundRect">
          <a:avLst>
            <a:gd name="adj" fmla="val 10000"/>
          </a:avLst>
        </a:prstGeom>
        <a:solidFill>
          <a:srgbClr val="0070C0"/>
        </a:solidFill>
        <a:ln w="15875"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bg1"/>
              </a:solidFill>
            </a:rPr>
            <a:t>LOOK</a:t>
          </a:r>
        </a:p>
      </dsp:txBody>
      <dsp:txXfrm>
        <a:off x="5264765" y="1908577"/>
        <a:ext cx="1334743" cy="828740"/>
      </dsp:txXfrm>
    </dsp:sp>
    <dsp:sp modelId="{A4307E14-E4F2-4DCC-B0F9-F44006C67646}">
      <dsp:nvSpPr>
        <dsp:cNvPr id="0" name=""/>
        <dsp:cNvSpPr/>
      </dsp:nvSpPr>
      <dsp:spPr>
        <a:xfrm>
          <a:off x="6779326" y="1736462"/>
          <a:ext cx="1386309" cy="880306"/>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7C38A8-3E93-4E71-A1CE-3D6D380C3BC5}">
      <dsp:nvSpPr>
        <dsp:cNvPr id="0" name=""/>
        <dsp:cNvSpPr/>
      </dsp:nvSpPr>
      <dsp:spPr>
        <a:xfrm>
          <a:off x="6933361" y="1882794"/>
          <a:ext cx="1386309" cy="880306"/>
        </a:xfrm>
        <a:prstGeom prst="roundRect">
          <a:avLst>
            <a:gd name="adj" fmla="val 10000"/>
          </a:avLst>
        </a:prstGeom>
        <a:solidFill>
          <a:schemeClr val="accent6">
            <a:lumMod val="60000"/>
            <a:lumOff val="4000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2"/>
              </a:solidFill>
            </a:rPr>
            <a:t>LISTEN</a:t>
          </a:r>
        </a:p>
      </dsp:txBody>
      <dsp:txXfrm>
        <a:off x="6959144" y="1908577"/>
        <a:ext cx="1334743" cy="828740"/>
      </dsp:txXfrm>
    </dsp:sp>
    <dsp:sp modelId="{BC66E4CB-0B3E-46A6-928F-F4BFB9D7E2EE}">
      <dsp:nvSpPr>
        <dsp:cNvPr id="0" name=""/>
        <dsp:cNvSpPr/>
      </dsp:nvSpPr>
      <dsp:spPr>
        <a:xfrm>
          <a:off x="5256371" y="-146332"/>
          <a:ext cx="2267254" cy="727195"/>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B70271-D7E4-480F-9492-4D30ED678767}">
      <dsp:nvSpPr>
        <dsp:cNvPr id="0" name=""/>
        <dsp:cNvSpPr/>
      </dsp:nvSpPr>
      <dsp:spPr>
        <a:xfrm>
          <a:off x="5410405" y="0"/>
          <a:ext cx="2267254" cy="727195"/>
        </a:xfrm>
        <a:prstGeom prst="roundRect">
          <a:avLst>
            <a:gd name="adj" fmla="val 10000"/>
          </a:avLst>
        </a:prstGeom>
        <a:solidFill>
          <a:srgbClr val="F99107"/>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2"/>
              </a:solidFill>
            </a:rPr>
            <a:t>Interoception</a:t>
          </a:r>
        </a:p>
      </dsp:txBody>
      <dsp:txXfrm>
        <a:off x="5431704" y="21299"/>
        <a:ext cx="2224656" cy="68459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A91FB5-AED4-49F1-B1B7-495C80096F71}">
      <dsp:nvSpPr>
        <dsp:cNvPr id="0" name=""/>
        <dsp:cNvSpPr/>
      </dsp:nvSpPr>
      <dsp:spPr>
        <a:xfrm>
          <a:off x="0" y="2590072"/>
          <a:ext cx="6066864" cy="2823795"/>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en-CA" sz="3300" b="1" u="sng" kern="1200" dirty="0">
              <a:solidFill>
                <a:schemeClr val="tx1"/>
              </a:solidFill>
            </a:rPr>
            <a:t>Best Evidence identified for children with ADHD:</a:t>
          </a:r>
          <a:endParaRPr lang="en-US" sz="3300" b="1" kern="1200" dirty="0">
            <a:solidFill>
              <a:schemeClr val="tx1"/>
            </a:solidFill>
          </a:endParaRPr>
        </a:p>
      </dsp:txBody>
      <dsp:txXfrm>
        <a:off x="0" y="2590072"/>
        <a:ext cx="6066864" cy="1524849"/>
      </dsp:txXfrm>
    </dsp:sp>
    <dsp:sp modelId="{6AD67DBC-A9DE-4AAF-9040-E52BEFB6D350}">
      <dsp:nvSpPr>
        <dsp:cNvPr id="0" name=""/>
        <dsp:cNvSpPr/>
      </dsp:nvSpPr>
      <dsp:spPr>
        <a:xfrm>
          <a:off x="2962" y="4058445"/>
          <a:ext cx="2020313" cy="1298945"/>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CA" sz="1800" b="1" kern="1200" dirty="0"/>
            <a:t>Better home-based outcomes, parent engagement and scaffolding</a:t>
          </a:r>
          <a:endParaRPr lang="en-US" sz="1800" b="1" kern="1200" dirty="0"/>
        </a:p>
      </dsp:txBody>
      <dsp:txXfrm>
        <a:off x="2962" y="4058445"/>
        <a:ext cx="2020313" cy="1298945"/>
      </dsp:txXfrm>
    </dsp:sp>
    <dsp:sp modelId="{D316D9B9-E4B8-4D48-9859-E2E3A6566D81}">
      <dsp:nvSpPr>
        <dsp:cNvPr id="0" name=""/>
        <dsp:cNvSpPr/>
      </dsp:nvSpPr>
      <dsp:spPr>
        <a:xfrm>
          <a:off x="2023275" y="4058445"/>
          <a:ext cx="2020313" cy="1298945"/>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CA" sz="1800" b="1" kern="1200" dirty="0"/>
            <a:t>Alert Program</a:t>
          </a:r>
          <a:r>
            <a:rPr lang="en-CA" sz="1800" b="1" kern="1200" baseline="30000" dirty="0"/>
            <a:t>®</a:t>
          </a:r>
          <a:r>
            <a:rPr lang="en-CA" sz="1800" b="1" kern="1200" dirty="0"/>
            <a:t> for Self Regulation</a:t>
          </a:r>
          <a:endParaRPr lang="en-US" sz="1800" kern="1200" dirty="0"/>
        </a:p>
      </dsp:txBody>
      <dsp:txXfrm>
        <a:off x="2023275" y="4058445"/>
        <a:ext cx="2020313" cy="1298945"/>
      </dsp:txXfrm>
    </dsp:sp>
    <dsp:sp modelId="{17BDD211-4F27-449C-BE0F-38152164B503}">
      <dsp:nvSpPr>
        <dsp:cNvPr id="0" name=""/>
        <dsp:cNvSpPr/>
      </dsp:nvSpPr>
      <dsp:spPr>
        <a:xfrm>
          <a:off x="4043588" y="4058445"/>
          <a:ext cx="2020313" cy="1298945"/>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CA" sz="2000" b="1" kern="1200" dirty="0"/>
            <a:t>The Incredible Years</a:t>
          </a:r>
          <a:r>
            <a:rPr lang="en-CA" sz="2000" b="1" kern="1200" baseline="30000" dirty="0"/>
            <a:t>®</a:t>
          </a:r>
          <a:endParaRPr lang="en-US" sz="2000" kern="1200" baseline="30000" dirty="0"/>
        </a:p>
      </dsp:txBody>
      <dsp:txXfrm>
        <a:off x="4043588" y="4058445"/>
        <a:ext cx="2020313" cy="1298945"/>
      </dsp:txXfrm>
    </dsp:sp>
    <dsp:sp modelId="{4828F392-14E5-46DF-BBD1-C4B9EC2164B3}">
      <dsp:nvSpPr>
        <dsp:cNvPr id="0" name=""/>
        <dsp:cNvSpPr/>
      </dsp:nvSpPr>
      <dsp:spPr>
        <a:xfrm rot="10800000">
          <a:off x="0" y="1050"/>
          <a:ext cx="6066864" cy="2631378"/>
        </a:xfrm>
        <a:prstGeom prst="upArrowCallou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r>
            <a:rPr lang="en-US" sz="3300" kern="1200" dirty="0"/>
            <a:t>Evidence of self-regulation programs for ADHD</a:t>
          </a:r>
        </a:p>
      </dsp:txBody>
      <dsp:txXfrm rot="10800000">
        <a:off x="0" y="1050"/>
        <a:ext cx="6066864" cy="170979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6C46A2-0BCB-4C91-9D7B-9CDD9138D342}">
      <dsp:nvSpPr>
        <dsp:cNvPr id="0" name=""/>
        <dsp:cNvSpPr/>
      </dsp:nvSpPr>
      <dsp:spPr>
        <a:xfrm>
          <a:off x="0" y="1519"/>
          <a:ext cx="5038524" cy="1384804"/>
        </a:xfrm>
        <a:prstGeom prst="roundRect">
          <a:avLst/>
        </a:prstGeom>
        <a:solidFill>
          <a:schemeClr val="accent4">
            <a:lumMod val="60000"/>
            <a:lumOff val="4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Slowing breathing</a:t>
          </a:r>
          <a:r>
            <a:rPr lang="en-US" sz="2000" kern="1200" dirty="0"/>
            <a:t> to 8 breaths/minute activates the parasympathetic nervous system, suppresses the sympathetic nervous system (Komori, 2018)</a:t>
          </a:r>
        </a:p>
      </dsp:txBody>
      <dsp:txXfrm>
        <a:off x="67601" y="69120"/>
        <a:ext cx="4903322" cy="1249602"/>
      </dsp:txXfrm>
    </dsp:sp>
    <dsp:sp modelId="{E5784FAB-BE0F-4F35-92D3-F2A93EAB938F}">
      <dsp:nvSpPr>
        <dsp:cNvPr id="0" name=""/>
        <dsp:cNvSpPr/>
      </dsp:nvSpPr>
      <dsp:spPr>
        <a:xfrm>
          <a:off x="0" y="1400527"/>
          <a:ext cx="5038524" cy="1384804"/>
        </a:xfrm>
        <a:prstGeom prst="roundRect">
          <a:avLst/>
        </a:prstGeom>
        <a:solidFill>
          <a:srgbClr val="F99107"/>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Prolonged expiratory breathing activates the parasympathetic nervous system, calming  </a:t>
          </a:r>
        </a:p>
      </dsp:txBody>
      <dsp:txXfrm>
        <a:off x="67601" y="1468128"/>
        <a:ext cx="4903322" cy="1249602"/>
      </dsp:txXfrm>
    </dsp:sp>
    <dsp:sp modelId="{9B65D9AF-5336-435F-B818-F53B1F829F25}">
      <dsp:nvSpPr>
        <dsp:cNvPr id="0" name=""/>
        <dsp:cNvSpPr/>
      </dsp:nvSpPr>
      <dsp:spPr>
        <a:xfrm>
          <a:off x="0" y="2799535"/>
          <a:ext cx="5038524" cy="1384804"/>
        </a:xfrm>
        <a:prstGeom prst="roundRect">
          <a:avLst/>
        </a:prstGeom>
        <a:solidFill>
          <a:schemeClr val="accent5">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Breathe in 4 steps </a:t>
          </a:r>
        </a:p>
        <a:p>
          <a:pPr marL="0" lvl="0" indent="0" algn="l" defTabSz="889000">
            <a:lnSpc>
              <a:spcPct val="90000"/>
            </a:lnSpc>
            <a:spcBef>
              <a:spcPct val="0"/>
            </a:spcBef>
            <a:spcAft>
              <a:spcPct val="35000"/>
            </a:spcAft>
            <a:buNone/>
          </a:pPr>
          <a:r>
            <a:rPr lang="en-US" sz="2000" b="1" kern="1200" dirty="0"/>
            <a:t>Breathe out 6 steps</a:t>
          </a:r>
          <a:endParaRPr lang="en-US" sz="2000" kern="1200" dirty="0"/>
        </a:p>
      </dsp:txBody>
      <dsp:txXfrm>
        <a:off x="67601" y="2867136"/>
        <a:ext cx="4903322" cy="124960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ED656A-3C73-4A35-A599-ABEDD6D92221}">
      <dsp:nvSpPr>
        <dsp:cNvPr id="0" name=""/>
        <dsp:cNvSpPr/>
      </dsp:nvSpPr>
      <dsp:spPr>
        <a:xfrm>
          <a:off x="0" y="431211"/>
          <a:ext cx="2667000" cy="16001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Physical activity before school, 30 minutes</a:t>
          </a:r>
        </a:p>
      </dsp:txBody>
      <dsp:txXfrm>
        <a:off x="0" y="431211"/>
        <a:ext cx="2667000" cy="1600199"/>
      </dsp:txXfrm>
    </dsp:sp>
    <dsp:sp modelId="{C08B980F-B9DB-4FED-A41F-976278D79804}">
      <dsp:nvSpPr>
        <dsp:cNvPr id="0" name=""/>
        <dsp:cNvSpPr/>
      </dsp:nvSpPr>
      <dsp:spPr>
        <a:xfrm>
          <a:off x="2933700" y="431211"/>
          <a:ext cx="2667000" cy="16001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800" kern="1200" dirty="0"/>
            <a:t>Parent and teacher reports improved ADHD symptoms, moodiness, and peer functioning</a:t>
          </a:r>
        </a:p>
      </dsp:txBody>
      <dsp:txXfrm>
        <a:off x="2933700" y="431211"/>
        <a:ext cx="2667000" cy="1600199"/>
      </dsp:txXfrm>
    </dsp:sp>
    <dsp:sp modelId="{3F9C1847-461B-43EE-8CEF-9CD89062C6CC}">
      <dsp:nvSpPr>
        <dsp:cNvPr id="0" name=""/>
        <dsp:cNvSpPr/>
      </dsp:nvSpPr>
      <dsp:spPr>
        <a:xfrm>
          <a:off x="5867399" y="431211"/>
          <a:ext cx="2667000" cy="16001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kern="1200" dirty="0"/>
            <a:t>Easily accessible, low risk, low cost, and has potential health benefits</a:t>
          </a:r>
        </a:p>
      </dsp:txBody>
      <dsp:txXfrm>
        <a:off x="5867399" y="431211"/>
        <a:ext cx="2667000" cy="1600199"/>
      </dsp:txXfrm>
    </dsp:sp>
    <dsp:sp modelId="{D1D28C2C-A2F1-46E2-B819-841F733FEDDF}">
      <dsp:nvSpPr>
        <dsp:cNvPr id="0" name=""/>
        <dsp:cNvSpPr/>
      </dsp:nvSpPr>
      <dsp:spPr>
        <a:xfrm>
          <a:off x="0" y="2298111"/>
          <a:ext cx="2667000" cy="16001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Regular exercise increases dopamine, serotonin, and norepinephrine</a:t>
          </a:r>
        </a:p>
      </dsp:txBody>
      <dsp:txXfrm>
        <a:off x="0" y="2298111"/>
        <a:ext cx="2667000" cy="1600199"/>
      </dsp:txXfrm>
    </dsp:sp>
    <dsp:sp modelId="{D108813B-6190-4824-A23B-10A30F7C2149}">
      <dsp:nvSpPr>
        <dsp:cNvPr id="0" name=""/>
        <dsp:cNvSpPr/>
      </dsp:nvSpPr>
      <dsp:spPr>
        <a:xfrm>
          <a:off x="2933699" y="2298111"/>
          <a:ext cx="2667000" cy="16001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Moderate to vigorous intensity</a:t>
          </a:r>
        </a:p>
      </dsp:txBody>
      <dsp:txXfrm>
        <a:off x="2933699" y="2298111"/>
        <a:ext cx="2667000" cy="1600199"/>
      </dsp:txXfrm>
    </dsp:sp>
    <dsp:sp modelId="{1D653597-9366-4061-A290-4827D6D9ED69}">
      <dsp:nvSpPr>
        <dsp:cNvPr id="0" name=""/>
        <dsp:cNvSpPr/>
      </dsp:nvSpPr>
      <dsp:spPr>
        <a:xfrm>
          <a:off x="5867399" y="2298111"/>
          <a:ext cx="2667000" cy="16001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Chronic moderate exercise can enhance brain plasticity.</a:t>
          </a:r>
        </a:p>
      </dsp:txBody>
      <dsp:txXfrm>
        <a:off x="5867399" y="2298111"/>
        <a:ext cx="2667000" cy="160019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4C8DD9-89BC-4ECB-A9D1-11C7E95124BE}">
      <dsp:nvSpPr>
        <dsp:cNvPr id="0" name=""/>
        <dsp:cNvSpPr/>
      </dsp:nvSpPr>
      <dsp:spPr>
        <a:xfrm>
          <a:off x="631031" y="3869"/>
          <a:ext cx="2129730" cy="127783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Physical activity</a:t>
          </a:r>
        </a:p>
      </dsp:txBody>
      <dsp:txXfrm>
        <a:off x="631031" y="3869"/>
        <a:ext cx="2129730" cy="1277838"/>
      </dsp:txXfrm>
    </dsp:sp>
    <dsp:sp modelId="{C939B343-CFC5-4112-A831-39FCD60BECA7}">
      <dsp:nvSpPr>
        <dsp:cNvPr id="0" name=""/>
        <dsp:cNvSpPr/>
      </dsp:nvSpPr>
      <dsp:spPr>
        <a:xfrm>
          <a:off x="2973734" y="3869"/>
          <a:ext cx="2129730" cy="127783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Hugs, physical connection</a:t>
          </a:r>
        </a:p>
      </dsp:txBody>
      <dsp:txXfrm>
        <a:off x="2973734" y="3869"/>
        <a:ext cx="2129730" cy="1277838"/>
      </dsp:txXfrm>
    </dsp:sp>
    <dsp:sp modelId="{D2EB44E2-BE87-45FA-9C12-96C1E87BBA51}">
      <dsp:nvSpPr>
        <dsp:cNvPr id="0" name=""/>
        <dsp:cNvSpPr/>
      </dsp:nvSpPr>
      <dsp:spPr>
        <a:xfrm>
          <a:off x="5316438" y="3869"/>
          <a:ext cx="2129730" cy="127783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Social Connection</a:t>
          </a:r>
        </a:p>
      </dsp:txBody>
      <dsp:txXfrm>
        <a:off x="5316438" y="3869"/>
        <a:ext cx="2129730" cy="1277838"/>
      </dsp:txXfrm>
    </dsp:sp>
    <dsp:sp modelId="{0692093C-C60A-4272-9DEC-E0E331E6B30F}">
      <dsp:nvSpPr>
        <dsp:cNvPr id="0" name=""/>
        <dsp:cNvSpPr/>
      </dsp:nvSpPr>
      <dsp:spPr>
        <a:xfrm>
          <a:off x="631031" y="1494680"/>
          <a:ext cx="2129730" cy="127783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Laughter</a:t>
          </a:r>
        </a:p>
      </dsp:txBody>
      <dsp:txXfrm>
        <a:off x="631031" y="1494680"/>
        <a:ext cx="2129730" cy="1277838"/>
      </dsp:txXfrm>
    </dsp:sp>
    <dsp:sp modelId="{62876F58-A37B-4CF5-B473-63C5B52A9ABF}">
      <dsp:nvSpPr>
        <dsp:cNvPr id="0" name=""/>
        <dsp:cNvSpPr/>
      </dsp:nvSpPr>
      <dsp:spPr>
        <a:xfrm>
          <a:off x="2973734" y="1494680"/>
          <a:ext cx="2129730" cy="127783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Breathing</a:t>
          </a:r>
        </a:p>
      </dsp:txBody>
      <dsp:txXfrm>
        <a:off x="2973734" y="1494680"/>
        <a:ext cx="2129730" cy="1277838"/>
      </dsp:txXfrm>
    </dsp:sp>
    <dsp:sp modelId="{7FAAC870-0E58-4566-BB2F-CA73B1A90BBF}">
      <dsp:nvSpPr>
        <dsp:cNvPr id="0" name=""/>
        <dsp:cNvSpPr/>
      </dsp:nvSpPr>
      <dsp:spPr>
        <a:xfrm>
          <a:off x="5316438" y="1494680"/>
          <a:ext cx="2129730" cy="127783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Getting enough sleep </a:t>
          </a:r>
        </a:p>
      </dsp:txBody>
      <dsp:txXfrm>
        <a:off x="5316438" y="1494680"/>
        <a:ext cx="2129730" cy="1277838"/>
      </dsp:txXfrm>
    </dsp:sp>
    <dsp:sp modelId="{5F03A979-DD9B-4333-9CCB-F8B6EBCB2632}">
      <dsp:nvSpPr>
        <dsp:cNvPr id="0" name=""/>
        <dsp:cNvSpPr/>
      </dsp:nvSpPr>
      <dsp:spPr>
        <a:xfrm>
          <a:off x="631031" y="2985492"/>
          <a:ext cx="2129730" cy="127783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Eating enough protein and food</a:t>
          </a:r>
        </a:p>
      </dsp:txBody>
      <dsp:txXfrm>
        <a:off x="631031" y="2985492"/>
        <a:ext cx="2129730" cy="1277838"/>
      </dsp:txXfrm>
    </dsp:sp>
    <dsp:sp modelId="{E71F7B48-67DF-4694-8B61-97E368630F40}">
      <dsp:nvSpPr>
        <dsp:cNvPr id="0" name=""/>
        <dsp:cNvSpPr/>
      </dsp:nvSpPr>
      <dsp:spPr>
        <a:xfrm>
          <a:off x="2973734" y="2985492"/>
          <a:ext cx="2129730" cy="127783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Listening to music or doing something that brings you joy </a:t>
          </a:r>
        </a:p>
      </dsp:txBody>
      <dsp:txXfrm>
        <a:off x="2973734" y="2985492"/>
        <a:ext cx="2129730" cy="1277838"/>
      </dsp:txXfrm>
    </dsp:sp>
    <dsp:sp modelId="{7CDC0244-45B7-4A9D-A3DC-1EA4550FC041}">
      <dsp:nvSpPr>
        <dsp:cNvPr id="0" name=""/>
        <dsp:cNvSpPr/>
      </dsp:nvSpPr>
      <dsp:spPr>
        <a:xfrm>
          <a:off x="5316438" y="2985492"/>
          <a:ext cx="2129730" cy="1277838"/>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Spending time Outdoors</a:t>
          </a:r>
        </a:p>
      </dsp:txBody>
      <dsp:txXfrm>
        <a:off x="5316438" y="2985492"/>
        <a:ext cx="2129730" cy="127783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CFEC00-BEBF-432F-AB6D-0FF89746B826}">
      <dsp:nvSpPr>
        <dsp:cNvPr id="0" name=""/>
        <dsp:cNvSpPr/>
      </dsp:nvSpPr>
      <dsp:spPr>
        <a:xfrm>
          <a:off x="0" y="2587"/>
          <a:ext cx="5233806"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7956DF-35D3-4BE1-8531-CAD4A2202779}">
      <dsp:nvSpPr>
        <dsp:cNvPr id="0" name=""/>
        <dsp:cNvSpPr/>
      </dsp:nvSpPr>
      <dsp:spPr>
        <a:xfrm>
          <a:off x="0" y="2587"/>
          <a:ext cx="5233806" cy="952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Co-Regulation is key </a:t>
          </a:r>
        </a:p>
      </dsp:txBody>
      <dsp:txXfrm>
        <a:off x="0" y="2587"/>
        <a:ext cx="5233806" cy="952345"/>
      </dsp:txXfrm>
    </dsp:sp>
    <dsp:sp modelId="{C1AFB32A-E355-495D-AF8D-5C3A77323C6C}">
      <dsp:nvSpPr>
        <dsp:cNvPr id="0" name=""/>
        <dsp:cNvSpPr/>
      </dsp:nvSpPr>
      <dsp:spPr>
        <a:xfrm>
          <a:off x="0" y="954932"/>
          <a:ext cx="5233806"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139E8E-857F-454B-B23B-0146C367C6FB}">
      <dsp:nvSpPr>
        <dsp:cNvPr id="0" name=""/>
        <dsp:cNvSpPr/>
      </dsp:nvSpPr>
      <dsp:spPr>
        <a:xfrm>
          <a:off x="0" y="954932"/>
          <a:ext cx="5233806" cy="911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Biological Domain is the Foundation of Self-Regulation</a:t>
          </a:r>
        </a:p>
      </dsp:txBody>
      <dsp:txXfrm>
        <a:off x="0" y="954932"/>
        <a:ext cx="5233806" cy="911127"/>
      </dsp:txXfrm>
    </dsp:sp>
    <dsp:sp modelId="{906E4558-40C5-4639-AD79-1BFCEE975EFF}">
      <dsp:nvSpPr>
        <dsp:cNvPr id="0" name=""/>
        <dsp:cNvSpPr/>
      </dsp:nvSpPr>
      <dsp:spPr>
        <a:xfrm>
          <a:off x="0" y="1866060"/>
          <a:ext cx="5233806"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B56D9A-55EC-46AC-85F0-F7FDBC3C6BB0}">
      <dsp:nvSpPr>
        <dsp:cNvPr id="0" name=""/>
        <dsp:cNvSpPr/>
      </dsp:nvSpPr>
      <dsp:spPr>
        <a:xfrm>
          <a:off x="0" y="1866060"/>
          <a:ext cx="5233806" cy="952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Sensory Motor Tools are just “things”, until you learn to use them</a:t>
          </a:r>
        </a:p>
      </dsp:txBody>
      <dsp:txXfrm>
        <a:off x="0" y="1866060"/>
        <a:ext cx="5233806" cy="952345"/>
      </dsp:txXfrm>
    </dsp:sp>
    <dsp:sp modelId="{EB377B2B-DB97-40C5-9540-6F8446EC5779}">
      <dsp:nvSpPr>
        <dsp:cNvPr id="0" name=""/>
        <dsp:cNvSpPr/>
      </dsp:nvSpPr>
      <dsp:spPr>
        <a:xfrm>
          <a:off x="0" y="2818405"/>
          <a:ext cx="5233806"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0304F4-6BE9-4615-AE0E-4FB47D2ABD4A}">
      <dsp:nvSpPr>
        <dsp:cNvPr id="0" name=""/>
        <dsp:cNvSpPr/>
      </dsp:nvSpPr>
      <dsp:spPr>
        <a:xfrm>
          <a:off x="0" y="2818405"/>
          <a:ext cx="5233806" cy="952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Engine Speeds Analogy for Internal Awareness</a:t>
          </a:r>
        </a:p>
      </dsp:txBody>
      <dsp:txXfrm>
        <a:off x="0" y="2818405"/>
        <a:ext cx="5233806" cy="952345"/>
      </dsp:txXfrm>
    </dsp:sp>
    <dsp:sp modelId="{CC29A03F-8E2E-4E71-B26C-94813991589D}">
      <dsp:nvSpPr>
        <dsp:cNvPr id="0" name=""/>
        <dsp:cNvSpPr/>
      </dsp:nvSpPr>
      <dsp:spPr>
        <a:xfrm>
          <a:off x="0" y="3770750"/>
          <a:ext cx="5233806"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B87D61-184B-4E23-AF88-2D6501E95996}">
      <dsp:nvSpPr>
        <dsp:cNvPr id="0" name=""/>
        <dsp:cNvSpPr/>
      </dsp:nvSpPr>
      <dsp:spPr>
        <a:xfrm>
          <a:off x="0" y="3770750"/>
          <a:ext cx="5233806" cy="952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Biological Self-Regulation is a process of Interoception and Mindful awareness</a:t>
          </a:r>
        </a:p>
      </dsp:txBody>
      <dsp:txXfrm>
        <a:off x="0" y="3770750"/>
        <a:ext cx="5233806" cy="952345"/>
      </dsp:txXfrm>
    </dsp:sp>
    <dsp:sp modelId="{4C251702-D6EC-4495-AA36-9D85F80D3A83}">
      <dsp:nvSpPr>
        <dsp:cNvPr id="0" name=""/>
        <dsp:cNvSpPr/>
      </dsp:nvSpPr>
      <dsp:spPr>
        <a:xfrm>
          <a:off x="0" y="4723095"/>
          <a:ext cx="5233806"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4C68F4-449E-4835-8AF3-6B894148EE99}">
      <dsp:nvSpPr>
        <dsp:cNvPr id="0" name=""/>
        <dsp:cNvSpPr/>
      </dsp:nvSpPr>
      <dsp:spPr>
        <a:xfrm>
          <a:off x="0" y="4723095"/>
          <a:ext cx="5233806" cy="9523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Mouth, Move, Touch, Look, Listen, and Interoception together</a:t>
          </a:r>
        </a:p>
      </dsp:txBody>
      <dsp:txXfrm>
        <a:off x="0" y="4723095"/>
        <a:ext cx="5233806" cy="952345"/>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3"/>
            <a:ext cx="3240363" cy="488395"/>
          </a:xfrm>
          <a:prstGeom prst="rect">
            <a:avLst/>
          </a:prstGeom>
          <a:noFill/>
          <a:ln w="9525">
            <a:noFill/>
            <a:miter lim="800000"/>
            <a:headEnd/>
            <a:tailEnd/>
          </a:ln>
          <a:effectLst/>
        </p:spPr>
        <p:txBody>
          <a:bodyPr vert="horz" wrap="square" lIns="96610" tIns="48306" rIns="96610" bIns="48306" numCol="1" anchor="t" anchorCtr="0" compatLnSpc="1">
            <a:prstTxWarp prst="textNoShape">
              <a:avLst/>
            </a:prstTxWarp>
          </a:bodyPr>
          <a:lstStyle>
            <a:lvl1pPr>
              <a:defRPr sz="1200">
                <a:cs typeface="+mn-cs"/>
              </a:defRPr>
            </a:lvl1pPr>
          </a:lstStyle>
          <a:p>
            <a:pPr>
              <a:defRPr/>
            </a:pPr>
            <a:endParaRPr lang="en-US" dirty="0"/>
          </a:p>
        </p:txBody>
      </p:sp>
      <p:sp>
        <p:nvSpPr>
          <p:cNvPr id="79875" name="Rectangle 3"/>
          <p:cNvSpPr>
            <a:spLocks noGrp="1" noChangeArrowheads="1"/>
          </p:cNvSpPr>
          <p:nvPr>
            <p:ph type="dt" sz="quarter" idx="1"/>
          </p:nvPr>
        </p:nvSpPr>
        <p:spPr bwMode="auto">
          <a:xfrm>
            <a:off x="4235667" y="3"/>
            <a:ext cx="3240363" cy="488395"/>
          </a:xfrm>
          <a:prstGeom prst="rect">
            <a:avLst/>
          </a:prstGeom>
          <a:noFill/>
          <a:ln w="9525">
            <a:noFill/>
            <a:miter lim="800000"/>
            <a:headEnd/>
            <a:tailEnd/>
          </a:ln>
          <a:effectLst/>
        </p:spPr>
        <p:txBody>
          <a:bodyPr vert="horz" wrap="square" lIns="96610" tIns="48306" rIns="96610" bIns="48306" numCol="1" anchor="t" anchorCtr="0" compatLnSpc="1">
            <a:prstTxWarp prst="textNoShape">
              <a:avLst/>
            </a:prstTxWarp>
          </a:bodyPr>
          <a:lstStyle>
            <a:lvl1pPr algn="r">
              <a:defRPr sz="1200">
                <a:cs typeface="+mn-cs"/>
              </a:defRPr>
            </a:lvl1pPr>
          </a:lstStyle>
          <a:p>
            <a:pPr>
              <a:defRPr/>
            </a:pPr>
            <a:endParaRPr lang="en-US" dirty="0"/>
          </a:p>
        </p:txBody>
      </p:sp>
      <p:sp>
        <p:nvSpPr>
          <p:cNvPr id="79876" name="Rectangle 4"/>
          <p:cNvSpPr>
            <a:spLocks noGrp="1" noChangeArrowheads="1"/>
          </p:cNvSpPr>
          <p:nvPr>
            <p:ph type="ftr" sz="quarter" idx="2"/>
          </p:nvPr>
        </p:nvSpPr>
        <p:spPr bwMode="auto">
          <a:xfrm>
            <a:off x="0" y="9271158"/>
            <a:ext cx="3240363" cy="488395"/>
          </a:xfrm>
          <a:prstGeom prst="rect">
            <a:avLst/>
          </a:prstGeom>
          <a:noFill/>
          <a:ln w="9525">
            <a:noFill/>
            <a:miter lim="800000"/>
            <a:headEnd/>
            <a:tailEnd/>
          </a:ln>
          <a:effectLst/>
        </p:spPr>
        <p:txBody>
          <a:bodyPr vert="horz" wrap="square" lIns="96610" tIns="48306" rIns="96610" bIns="48306" numCol="1" anchor="b" anchorCtr="0" compatLnSpc="1">
            <a:prstTxWarp prst="textNoShape">
              <a:avLst/>
            </a:prstTxWarp>
          </a:bodyPr>
          <a:lstStyle>
            <a:lvl1pPr>
              <a:defRPr sz="1200">
                <a:cs typeface="+mn-cs"/>
              </a:defRPr>
            </a:lvl1pPr>
          </a:lstStyle>
          <a:p>
            <a:pPr>
              <a:defRPr/>
            </a:pPr>
            <a:endParaRPr lang="en-US" dirty="0"/>
          </a:p>
        </p:txBody>
      </p:sp>
      <p:sp>
        <p:nvSpPr>
          <p:cNvPr id="79877" name="Rectangle 5"/>
          <p:cNvSpPr>
            <a:spLocks noGrp="1" noChangeArrowheads="1"/>
          </p:cNvSpPr>
          <p:nvPr>
            <p:ph type="sldNum" sz="quarter" idx="3"/>
          </p:nvPr>
        </p:nvSpPr>
        <p:spPr bwMode="auto">
          <a:xfrm>
            <a:off x="4235667" y="9271158"/>
            <a:ext cx="3240363" cy="488395"/>
          </a:xfrm>
          <a:prstGeom prst="rect">
            <a:avLst/>
          </a:prstGeom>
          <a:noFill/>
          <a:ln w="9525">
            <a:noFill/>
            <a:miter lim="800000"/>
            <a:headEnd/>
            <a:tailEnd/>
          </a:ln>
          <a:effectLst/>
        </p:spPr>
        <p:txBody>
          <a:bodyPr vert="horz" wrap="square" lIns="96610" tIns="48306" rIns="96610" bIns="48306" numCol="1" anchor="b" anchorCtr="0" compatLnSpc="1">
            <a:prstTxWarp prst="textNoShape">
              <a:avLst/>
            </a:prstTxWarp>
          </a:bodyPr>
          <a:lstStyle>
            <a:lvl1pPr algn="r">
              <a:defRPr sz="1200">
                <a:cs typeface="+mn-cs"/>
              </a:defRPr>
            </a:lvl1pPr>
          </a:lstStyle>
          <a:p>
            <a:pPr>
              <a:defRPr/>
            </a:pPr>
            <a:fld id="{0F7F477C-C362-4ED6-8CC2-1267599FFF41}" type="slidenum">
              <a:rPr lang="en-US"/>
              <a:pPr>
                <a:defRPr/>
              </a:pPr>
              <a:t>‹#›</a:t>
            </a:fld>
            <a:endParaRPr lang="en-US" dirty="0"/>
          </a:p>
        </p:txBody>
      </p:sp>
    </p:spTree>
    <p:extLst>
      <p:ext uri="{BB962C8B-B14F-4D97-AF65-F5344CB8AC3E}">
        <p14:creationId xmlns:p14="http://schemas.microsoft.com/office/powerpoint/2010/main" val="16906501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3"/>
            <a:ext cx="3240363" cy="488395"/>
          </a:xfrm>
          <a:prstGeom prst="rect">
            <a:avLst/>
          </a:prstGeom>
          <a:noFill/>
          <a:ln w="9525">
            <a:noFill/>
            <a:miter lim="800000"/>
            <a:headEnd/>
            <a:tailEnd/>
          </a:ln>
          <a:effectLst/>
        </p:spPr>
        <p:txBody>
          <a:bodyPr vert="horz" wrap="square" lIns="96610" tIns="48306" rIns="96610" bIns="48306" numCol="1" anchor="t" anchorCtr="0" compatLnSpc="1">
            <a:prstTxWarp prst="textNoShape">
              <a:avLst/>
            </a:prstTxWarp>
          </a:bodyPr>
          <a:lstStyle>
            <a:lvl1pPr>
              <a:defRPr sz="1200">
                <a:cs typeface="+mn-cs"/>
              </a:defRPr>
            </a:lvl1pPr>
          </a:lstStyle>
          <a:p>
            <a:pPr>
              <a:defRPr/>
            </a:pPr>
            <a:endParaRPr lang="en-US" dirty="0"/>
          </a:p>
        </p:txBody>
      </p:sp>
      <p:sp>
        <p:nvSpPr>
          <p:cNvPr id="51203" name="Rectangle 3"/>
          <p:cNvSpPr>
            <a:spLocks noGrp="1" noChangeArrowheads="1"/>
          </p:cNvSpPr>
          <p:nvPr>
            <p:ph type="dt" idx="1"/>
          </p:nvPr>
        </p:nvSpPr>
        <p:spPr bwMode="auto">
          <a:xfrm>
            <a:off x="4235667" y="3"/>
            <a:ext cx="3240363" cy="488395"/>
          </a:xfrm>
          <a:prstGeom prst="rect">
            <a:avLst/>
          </a:prstGeom>
          <a:noFill/>
          <a:ln w="9525">
            <a:noFill/>
            <a:miter lim="800000"/>
            <a:headEnd/>
            <a:tailEnd/>
          </a:ln>
          <a:effectLst/>
        </p:spPr>
        <p:txBody>
          <a:bodyPr vert="horz" wrap="square" lIns="96610" tIns="48306" rIns="96610" bIns="48306" numCol="1" anchor="t" anchorCtr="0" compatLnSpc="1">
            <a:prstTxWarp prst="textNoShape">
              <a:avLst/>
            </a:prstTxWarp>
          </a:bodyPr>
          <a:lstStyle>
            <a:lvl1pPr algn="r">
              <a:defRPr sz="1200">
                <a:cs typeface="+mn-cs"/>
              </a:defRPr>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1298575" y="731838"/>
            <a:ext cx="4881563" cy="3660775"/>
          </a:xfrm>
          <a:prstGeom prst="rect">
            <a:avLst/>
          </a:prstGeom>
          <a:noFill/>
          <a:ln w="9525">
            <a:solidFill>
              <a:srgbClr val="000000"/>
            </a:solidFill>
            <a:miter lim="800000"/>
            <a:headEnd/>
            <a:tailEnd/>
          </a:ln>
        </p:spPr>
      </p:sp>
      <p:sp>
        <p:nvSpPr>
          <p:cNvPr id="51205" name="Rectangle 5"/>
          <p:cNvSpPr>
            <a:spLocks noGrp="1" noChangeArrowheads="1"/>
          </p:cNvSpPr>
          <p:nvPr>
            <p:ph type="body" sz="quarter" idx="3"/>
          </p:nvPr>
        </p:nvSpPr>
        <p:spPr bwMode="auto">
          <a:xfrm>
            <a:off x="747780" y="4637251"/>
            <a:ext cx="5982208" cy="4392216"/>
          </a:xfrm>
          <a:prstGeom prst="rect">
            <a:avLst/>
          </a:prstGeom>
          <a:noFill/>
          <a:ln w="9525">
            <a:noFill/>
            <a:miter lim="800000"/>
            <a:headEnd/>
            <a:tailEnd/>
          </a:ln>
          <a:effectLst/>
        </p:spPr>
        <p:txBody>
          <a:bodyPr vert="horz" wrap="square" lIns="96610" tIns="48306" rIns="96610" bIns="4830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06" name="Rectangle 6"/>
          <p:cNvSpPr>
            <a:spLocks noGrp="1" noChangeArrowheads="1"/>
          </p:cNvSpPr>
          <p:nvPr>
            <p:ph type="ftr" sz="quarter" idx="4"/>
          </p:nvPr>
        </p:nvSpPr>
        <p:spPr bwMode="auto">
          <a:xfrm>
            <a:off x="0" y="9271158"/>
            <a:ext cx="3240363" cy="488395"/>
          </a:xfrm>
          <a:prstGeom prst="rect">
            <a:avLst/>
          </a:prstGeom>
          <a:noFill/>
          <a:ln w="9525">
            <a:noFill/>
            <a:miter lim="800000"/>
            <a:headEnd/>
            <a:tailEnd/>
          </a:ln>
          <a:effectLst/>
        </p:spPr>
        <p:txBody>
          <a:bodyPr vert="horz" wrap="square" lIns="96610" tIns="48306" rIns="96610" bIns="48306" numCol="1" anchor="b" anchorCtr="0" compatLnSpc="1">
            <a:prstTxWarp prst="textNoShape">
              <a:avLst/>
            </a:prstTxWarp>
          </a:bodyPr>
          <a:lstStyle>
            <a:lvl1pPr>
              <a:defRPr sz="1200">
                <a:cs typeface="+mn-cs"/>
              </a:defRPr>
            </a:lvl1pPr>
          </a:lstStyle>
          <a:p>
            <a:pPr>
              <a:defRPr/>
            </a:pPr>
            <a:endParaRPr lang="en-US" dirty="0"/>
          </a:p>
        </p:txBody>
      </p:sp>
      <p:sp>
        <p:nvSpPr>
          <p:cNvPr id="51207" name="Rectangle 7"/>
          <p:cNvSpPr>
            <a:spLocks noGrp="1" noChangeArrowheads="1"/>
          </p:cNvSpPr>
          <p:nvPr>
            <p:ph type="sldNum" sz="quarter" idx="5"/>
          </p:nvPr>
        </p:nvSpPr>
        <p:spPr bwMode="auto">
          <a:xfrm>
            <a:off x="4235667" y="9271158"/>
            <a:ext cx="3240363" cy="488395"/>
          </a:xfrm>
          <a:prstGeom prst="rect">
            <a:avLst/>
          </a:prstGeom>
          <a:noFill/>
          <a:ln w="9525">
            <a:noFill/>
            <a:miter lim="800000"/>
            <a:headEnd/>
            <a:tailEnd/>
          </a:ln>
          <a:effectLst/>
        </p:spPr>
        <p:txBody>
          <a:bodyPr vert="horz" wrap="square" lIns="96610" tIns="48306" rIns="96610" bIns="48306" numCol="1" anchor="b" anchorCtr="0" compatLnSpc="1">
            <a:prstTxWarp prst="textNoShape">
              <a:avLst/>
            </a:prstTxWarp>
          </a:bodyPr>
          <a:lstStyle>
            <a:lvl1pPr algn="r">
              <a:defRPr sz="1200">
                <a:cs typeface="+mn-cs"/>
              </a:defRPr>
            </a:lvl1pPr>
          </a:lstStyle>
          <a:p>
            <a:pPr>
              <a:defRPr/>
            </a:pPr>
            <a:fld id="{637DAC66-0762-4F4E-B692-E663A20BC2B2}" type="slidenum">
              <a:rPr lang="en-US"/>
              <a:pPr>
                <a:defRPr/>
              </a:pPr>
              <a:t>‹#›</a:t>
            </a:fld>
            <a:endParaRPr lang="en-US" dirty="0"/>
          </a:p>
        </p:txBody>
      </p:sp>
    </p:spTree>
    <p:extLst>
      <p:ext uri="{BB962C8B-B14F-4D97-AF65-F5344CB8AC3E}">
        <p14:creationId xmlns:p14="http://schemas.microsoft.com/office/powerpoint/2010/main" val="4089047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my.clevelandclinic.org/health/articles/short-term-memory"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frontiersin.org/journals/human-neuroscience/articles/10.3389/fnhum.2014.00747/full"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alertprogram.com/sensory-self-care-for-leaders-supporting-your-own-engine/" TargetMode="External"/><Relationship Id="rId5" Type="http://schemas.openxmlformats.org/officeDocument/2006/relationships/hyperlink" Target="https://alertprogram.com/sel-readiness-gap-why-emotional-growth-needs-a-sensory-foundation-part-2/" TargetMode="External"/><Relationship Id="rId4" Type="http://schemas.openxmlformats.org/officeDocument/2006/relationships/hyperlink" Target="https://alertprogram.com/sel-readiness-gap-why-emotional-growth-needs-a-sensory-foundation-part1/"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sciencedirect.com/science/article/pii/S0301051114002294"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doi.org/10.1371/journal.pone.0234895"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us.loopearplugs.com/" TargetMode="External"/><Relationship Id="rId2" Type="http://schemas.openxmlformats.org/officeDocument/2006/relationships/slide" Target="../slides/slide30.xml"/><Relationship Id="rId1" Type="http://schemas.openxmlformats.org/officeDocument/2006/relationships/notesMaster" Target="../notesMasters/notesMaster1.xml"/><Relationship Id="rId5" Type="http://schemas.openxmlformats.org/officeDocument/2006/relationships/hyperlink" Target="https://www.discovervibes.com/" TargetMode="External"/><Relationship Id="rId4" Type="http://schemas.openxmlformats.org/officeDocument/2006/relationships/hyperlink" Target="https://www.flareaudio.com/en-ca/products/calmer-kids"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CA" dirty="0"/>
              <a:t>Set up:</a:t>
            </a:r>
          </a:p>
          <a:p>
            <a:pPr marL="177819" indent="-177819">
              <a:lnSpc>
                <a:spcPct val="150000"/>
              </a:lnSpc>
              <a:buFont typeface="Arial" panose="020B0604020202020204" pitchFamily="34" charset="0"/>
              <a:buChar char="•"/>
            </a:pPr>
            <a:r>
              <a:rPr lang="en-CA" dirty="0"/>
              <a:t>Load </a:t>
            </a:r>
            <a:r>
              <a:rPr lang="en-CA" dirty="0" err="1"/>
              <a:t>Mentimeter</a:t>
            </a:r>
            <a:r>
              <a:rPr lang="en-CA" dirty="0"/>
              <a:t> on Google</a:t>
            </a:r>
            <a:r>
              <a:rPr lang="en-CA" baseline="0" dirty="0"/>
              <a:t> Chrome:   www.mentimeter.com </a:t>
            </a:r>
          </a:p>
          <a:p>
            <a:pPr marL="177819" indent="-177819">
              <a:lnSpc>
                <a:spcPct val="150000"/>
              </a:lnSpc>
              <a:buFont typeface="Arial" panose="020B0604020202020204" pitchFamily="34" charset="0"/>
              <a:buChar char="•"/>
            </a:pPr>
            <a:r>
              <a:rPr lang="en-CA" baseline="0" dirty="0"/>
              <a:t>Remember to sign on to webinar from computer AND phone for </a:t>
            </a:r>
            <a:r>
              <a:rPr lang="en-CA" baseline="0" dirty="0" err="1"/>
              <a:t>BreathR</a:t>
            </a:r>
            <a:endParaRPr lang="en-CA" baseline="0" dirty="0"/>
          </a:p>
          <a:p>
            <a:pPr>
              <a:lnSpc>
                <a:spcPct val="150000"/>
              </a:lnSpc>
            </a:pPr>
            <a:endParaRPr lang="en-CA" baseline="0" dirty="0"/>
          </a:p>
          <a:p>
            <a:pPr>
              <a:lnSpc>
                <a:spcPct val="150000"/>
              </a:lnSpc>
            </a:pPr>
            <a:r>
              <a:rPr lang="en-CA" baseline="0" dirty="0"/>
              <a:t>Good morning everyone.  I am Miranda, and I am the occupational therapist and clinic head of the ADHD clinic and I will be speaking about ADHD and Self-regulation.  </a:t>
            </a:r>
          </a:p>
        </p:txBody>
      </p:sp>
      <p:sp>
        <p:nvSpPr>
          <p:cNvPr id="4" name="Slide Number Placeholder 3"/>
          <p:cNvSpPr>
            <a:spLocks noGrp="1"/>
          </p:cNvSpPr>
          <p:nvPr>
            <p:ph type="sldNum" sz="quarter" idx="10"/>
          </p:nvPr>
        </p:nvSpPr>
        <p:spPr/>
        <p:txBody>
          <a:bodyPr/>
          <a:lstStyle/>
          <a:p>
            <a:pPr>
              <a:defRPr/>
            </a:pPr>
            <a:fld id="{637DAC66-0762-4F4E-B692-E663A20BC2B2}" type="slidenum">
              <a:rPr lang="en-US" smtClean="0"/>
              <a:pPr>
                <a:defRPr/>
              </a:pPr>
              <a:t>1</a:t>
            </a:fld>
            <a:endParaRPr lang="en-US" dirty="0"/>
          </a:p>
        </p:txBody>
      </p:sp>
    </p:spTree>
    <p:extLst>
      <p:ext uri="{BB962C8B-B14F-4D97-AF65-F5344CB8AC3E}">
        <p14:creationId xmlns:p14="http://schemas.microsoft.com/office/powerpoint/2010/main" val="2173111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CA" dirty="0"/>
              <a:t>The learning objectives for this talk include gaining an understanding of the science behind self-regulation and what is unique in the ADHD population, defining self-regulation, and learning some strategies that may be helpful in your own environment and experiences.</a:t>
            </a:r>
          </a:p>
        </p:txBody>
      </p:sp>
      <p:sp>
        <p:nvSpPr>
          <p:cNvPr id="4" name="Slide Number Placeholder 3"/>
          <p:cNvSpPr>
            <a:spLocks noGrp="1"/>
          </p:cNvSpPr>
          <p:nvPr>
            <p:ph type="sldNum" sz="quarter" idx="10"/>
          </p:nvPr>
        </p:nvSpPr>
        <p:spPr/>
        <p:txBody>
          <a:bodyPr/>
          <a:lstStyle/>
          <a:p>
            <a:pPr>
              <a:defRPr/>
            </a:pPr>
            <a:fld id="{637DAC66-0762-4F4E-B692-E663A20BC2B2}" type="slidenum">
              <a:rPr lang="en-US" smtClean="0"/>
              <a:pPr>
                <a:defRPr/>
              </a:pPr>
              <a:t>2</a:t>
            </a:fld>
            <a:endParaRPr lang="en-US" dirty="0"/>
          </a:p>
        </p:txBody>
      </p:sp>
    </p:spTree>
    <p:extLst>
      <p:ext uri="{BB962C8B-B14F-4D97-AF65-F5344CB8AC3E}">
        <p14:creationId xmlns:p14="http://schemas.microsoft.com/office/powerpoint/2010/main" val="1141557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090">
              <a:lnSpc>
                <a:spcPct val="150000"/>
              </a:lnSpc>
              <a:defRPr/>
            </a:pPr>
            <a:r>
              <a:rPr lang="en-US" dirty="0"/>
              <a:t>This is a simplified drawing of the brain and some of the main areas that are active in self regulation.  The prefrontal cortex is the front part of your brain responsible for many executive functions, including abstract reasoning, working memory, problem solving, decision making, planning, impulse control or inhibition, conscious feelings and emotional regulation.  The Limbic system is responsible for processing our emotions and fears, identifying when there is a stressor, recognizing temptations and the need for self-control.</a:t>
            </a:r>
            <a:r>
              <a:rPr lang="en-CA" dirty="0"/>
              <a:t>   When there are big emotions or a stressor is identified, the brain activates a stress response or “fight or flight” signals (sympathetic nervous system).  When our emotions take over, the prefrontal cortex shuts off.  Dr. McDermid will talk more later about Dr. Dan Seigal’s hand model of the brain, and when a person has flipped their lid.  The brain stem and limbic system are working to survive the danger.  When the brain recognizes that the danger is over, then the prefrontal cortex turns back on.  Self regulation happens when the prefrontal cortex is able to exercise self control over the limbic system.  Th</a:t>
            </a:r>
            <a:r>
              <a:rPr lang="en-US" dirty="0"/>
              <a:t>ere is a special area called Anterior cingulate that is part of the limbic system, which recognizes a temptation and that self-control is needed.  It sends a signal to the prefrontal cortex saying, “Alert, here are your choices with the Halloween candy: eat the candy, don’t eat the candy, eat the candy later.”  The dorsolateral prefrontal cortex helps you make the choice, such as eat the candy now.  Hedgcock  (2013) suggests self-control is a resource that can be depleted when we use up our self control and eventually give in </a:t>
            </a:r>
            <a:r>
              <a:rPr lang="en-CA" dirty="0"/>
              <a:t>when we are faced with the task repeatedly.  We can replenish the self control resource by reducing the temptation and the internal conflict, and by having time away from temptations.  So what does this mean for children with ADHD who are trying their best to hold it all together?</a:t>
            </a:r>
          </a:p>
          <a:p>
            <a:pPr defTabSz="948090">
              <a:lnSpc>
                <a:spcPct val="150000"/>
              </a:lnSpc>
              <a:defRPr/>
            </a:pPr>
            <a:endParaRPr lang="en-US" dirty="0"/>
          </a:p>
          <a:p>
            <a:pPr defTabSz="948090">
              <a:defRPr/>
            </a:pPr>
            <a:r>
              <a:rPr lang="en-CA" dirty="0"/>
              <a:t>_____________________________________________</a:t>
            </a:r>
          </a:p>
          <a:p>
            <a:r>
              <a:rPr lang="en-US" dirty="0"/>
              <a:t>Five cortical brain structures are highly relevant to motivational states.  (Kim et al., 2016)</a:t>
            </a:r>
          </a:p>
          <a:p>
            <a:pPr marL="237023" indent="-237023">
              <a:buAutoNum type="arabicPeriod"/>
            </a:pPr>
            <a:r>
              <a:rPr lang="en-US" dirty="0"/>
              <a:t>The prefrontal cortex (PFC) lies behind the forehead and is most notable as the neural home of conscious, deliberate goals as well as of cognitive interpretations and appraisals. </a:t>
            </a:r>
          </a:p>
          <a:p>
            <a:pPr marL="237023" indent="-237023">
              <a:buAutoNum type="arabicPeriod"/>
            </a:pPr>
            <a:r>
              <a:rPr lang="en-US" dirty="0"/>
              <a:t>The orbitofrontal cortex (OFC) lies under the PFC and is the brain structure that processes and stores value related information about environmental objects (which can be used to form preferences and to make choices). </a:t>
            </a:r>
          </a:p>
          <a:p>
            <a:pPr marL="237023" indent="-237023">
              <a:buAutoNum type="arabicPeriod"/>
            </a:pPr>
            <a:r>
              <a:rPr lang="en-US" dirty="0"/>
              <a:t>The ventromedial prefrontal cortex (</a:t>
            </a:r>
            <a:r>
              <a:rPr lang="en-US" dirty="0" err="1"/>
              <a:t>vmPFC</a:t>
            </a:r>
            <a:r>
              <a:rPr lang="en-US" dirty="0"/>
              <a:t>) processes and stores affect-based information associated with sensory and social stimuli. </a:t>
            </a:r>
          </a:p>
          <a:p>
            <a:pPr marL="237023" indent="-237023">
              <a:buAutoNum type="arabicPeriod"/>
            </a:pPr>
            <a:r>
              <a:rPr lang="en-US" dirty="0"/>
              <a:t>The dorsolateral prefrontal cortex (DLPFC) retains goals and involves in cognitive control. Working memory</a:t>
            </a:r>
          </a:p>
          <a:p>
            <a:pPr marL="237023" indent="-237023">
              <a:buAutoNum type="arabicPeriod"/>
            </a:pPr>
            <a:r>
              <a:rPr lang="en-US" dirty="0"/>
              <a:t>The anterior cingulate cortex (ACC) monitors conflict in information processing and, when conflicts arise, recruits increased allocation of cognitive resources (e.g., attention, decision-making) from other cortical brain structures to resolve the conflict.  </a:t>
            </a:r>
          </a:p>
          <a:p>
            <a:endParaRPr lang="en-CA" dirty="0"/>
          </a:p>
          <a:p>
            <a:r>
              <a:rPr lang="en-US" dirty="0"/>
              <a:t>Emotions are physiological, instinctive reactions to specific events, while feelings are the subjective, conscious experience and interpretation of those emotions. Emotions are the body's raw responses, such as a racing heart, while feelings are what we think and perceive them to be, like excitement or anxiety. Feelings are our awareness and labeling of these emotional responses. </a:t>
            </a:r>
          </a:p>
          <a:p>
            <a:endParaRPr lang="en-CA" dirty="0"/>
          </a:p>
          <a:p>
            <a:r>
              <a:rPr lang="en-US" dirty="0"/>
              <a:t>Hedgcock, W. M., Vohs, K. D., &amp; Rao, A. R. (2012). Reducing self-control depletion effects through enhanced sensitivity to implementation: Evidence from fMRI and behavioral studies. </a:t>
            </a:r>
            <a:r>
              <a:rPr lang="en-US" i="1" dirty="0"/>
              <a:t>Journal of Consumer Psychology</a:t>
            </a:r>
            <a:r>
              <a:rPr lang="en-US" dirty="0"/>
              <a:t>, </a:t>
            </a:r>
            <a:r>
              <a:rPr lang="en-US" i="1" dirty="0"/>
              <a:t>22</a:t>
            </a:r>
            <a:r>
              <a:rPr lang="en-US" dirty="0"/>
              <a:t>(4), 486-495. https://</a:t>
            </a:r>
            <a:r>
              <a:rPr lang="en-US" dirty="0" err="1"/>
              <a:t>doi.org</a:t>
            </a:r>
            <a:r>
              <a:rPr lang="en-US" dirty="0"/>
              <a:t>/10.1016/</a:t>
            </a:r>
            <a:r>
              <a:rPr lang="en-US" dirty="0" err="1"/>
              <a:t>j.jcps.2012.05.008</a:t>
            </a:r>
            <a:r>
              <a:rPr lang="en-US" dirty="0"/>
              <a:t> </a:t>
            </a:r>
          </a:p>
          <a:p>
            <a:pPr defTabSz="948090">
              <a:defRPr/>
            </a:pPr>
            <a:endParaRPr lang="en-US" dirty="0"/>
          </a:p>
          <a:p>
            <a:pPr defTabSz="948090">
              <a:defRPr/>
            </a:pPr>
            <a:r>
              <a:rPr lang="en-US" dirty="0"/>
              <a:t>Kim, Sung-il &amp; Reeve, Johnmarshall &amp; Bong, Mimi. (2016). Introduction to Motivational Neuroscience. 10.1108/</a:t>
            </a:r>
            <a:r>
              <a:rPr lang="en-US" dirty="0" err="1"/>
              <a:t>S0749</a:t>
            </a:r>
            <a:r>
              <a:rPr lang="en-US" dirty="0"/>
              <a:t>-742320160000019022). </a:t>
            </a:r>
          </a:p>
          <a:p>
            <a:endParaRPr lang="en-US" dirty="0"/>
          </a:p>
        </p:txBody>
      </p:sp>
      <p:sp>
        <p:nvSpPr>
          <p:cNvPr id="4" name="Slide Number Placeholder 3"/>
          <p:cNvSpPr>
            <a:spLocks noGrp="1"/>
          </p:cNvSpPr>
          <p:nvPr>
            <p:ph type="sldNum" sz="quarter" idx="5"/>
          </p:nvPr>
        </p:nvSpPr>
        <p:spPr/>
        <p:txBody>
          <a:bodyPr/>
          <a:lstStyle/>
          <a:p>
            <a:fld id="{62B46F2B-1084-40BA-9F0A-B1F6847335C5}" type="slidenum">
              <a:rPr lang="en-US" smtClean="0"/>
              <a:t>3</a:t>
            </a:fld>
            <a:endParaRPr lang="en-US" dirty="0"/>
          </a:p>
        </p:txBody>
      </p:sp>
    </p:spTree>
    <p:extLst>
      <p:ext uri="{BB962C8B-B14F-4D97-AF65-F5344CB8AC3E}">
        <p14:creationId xmlns:p14="http://schemas.microsoft.com/office/powerpoint/2010/main" val="360257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dirty="0"/>
              <a:t>A study by Shaw et al., (2007) looked at brain development of children with ADHD and without ADHD.  They measured brain maturation by the peak thickness of the cortex using MRI brain scans of over 400 children, comparing children ages 5-20 years old.  Their study showed there is a delay in cortical maturation of children with ADHD compared with typically developing children, by 2-5 years depending on the area of the brain (with a mean delay of 3 years).  The most prominent delay was in the lateral prefrontal cortex, which was approximately 5 years delayed.  As mentioned earlier, the prefrontal cortex is important for attention, impulse control, decision making, motor planning, emotional regulation, and working memory.  All of this is to illustrate that children with ADHD are developmentally behind, and it is not a matter of needing to try harder, pay attention more, or being more organized, or have more self-control, but it is because their prefrontal cortex is not developed yet and they physically CAN’T. </a:t>
            </a:r>
          </a:p>
          <a:p>
            <a:pPr>
              <a:lnSpc>
                <a:spcPct val="150000"/>
              </a:lnSpc>
            </a:pPr>
            <a:r>
              <a:rPr lang="en-US" dirty="0"/>
              <a:t>_________________________________________________________________</a:t>
            </a:r>
          </a:p>
          <a:p>
            <a:r>
              <a:rPr lang="en-US" dirty="0"/>
              <a:t>Shaw et al. (2007) </a:t>
            </a:r>
          </a:p>
          <a:p>
            <a:pPr marL="171374" indent="-171374">
              <a:buFontTx/>
              <a:buChar char="-"/>
            </a:pPr>
            <a:r>
              <a:rPr lang="en-US" dirty="0"/>
              <a:t>estimated peak cortical thickness from the MRI scans of 223 children with ADHD and 223 typically developing children, scanned at 2-4 time points over several years. </a:t>
            </a:r>
          </a:p>
          <a:p>
            <a:pPr marL="171374" indent="-171374">
              <a:buFontTx/>
              <a:buChar char="-"/>
            </a:pPr>
            <a:r>
              <a:rPr lang="en-US" dirty="0"/>
              <a:t>The other areas of delay included the superior and medial prefrontal cortex.  Posteriorly, the delay in the ADHD group was present in the middle and superior temporal cortex extending to the middle occipital gyri. </a:t>
            </a:r>
          </a:p>
          <a:p>
            <a:pPr marL="171374" indent="-171374">
              <a:buFontTx/>
              <a:buChar char="-"/>
            </a:pPr>
            <a:r>
              <a:rPr lang="en-US" dirty="0"/>
              <a:t>Earlier maturation in motor cortex. Higher order motor control = response inhibition (tasks where a motor response has to be inhibited or delayed, such as go-no-go, stop), motor timing (temporal accuracy of movement)</a:t>
            </a:r>
          </a:p>
          <a:p>
            <a:endParaRPr lang="en-US" dirty="0"/>
          </a:p>
          <a:p>
            <a:pPr defTabSz="913998">
              <a:defRPr/>
            </a:pPr>
            <a:r>
              <a:rPr lang="en-US" dirty="0"/>
              <a:t>Video images from Shaw, P., </a:t>
            </a:r>
            <a:r>
              <a:rPr lang="en-US" dirty="0" err="1"/>
              <a:t>Eckstrand</a:t>
            </a:r>
            <a:r>
              <a:rPr lang="en-US" dirty="0"/>
              <a:t>, K., Sharp, W., Blumenthal, J., Lerch, J. P., Greenstein, D., Clasen, L., Evans, A., Giedd, J., &amp; Rapoport, J. L. (2007). Attention-deficit/hyperactivity disorder is characterized by a delay in cortical maturation. </a:t>
            </a:r>
            <a:r>
              <a:rPr lang="en-US" i="1" dirty="0"/>
              <a:t>Proceedings of the National Academy of Sciences of the United States of America</a:t>
            </a:r>
            <a:r>
              <a:rPr lang="en-US" dirty="0"/>
              <a:t>, </a:t>
            </a:r>
            <a:r>
              <a:rPr lang="en-US" i="1" dirty="0"/>
              <a:t>104</a:t>
            </a:r>
            <a:r>
              <a:rPr lang="en-US" dirty="0"/>
              <a:t>(49), 19649–19654. https://doi.org/10.1073/pnas.0707741104 </a:t>
            </a:r>
          </a:p>
          <a:p>
            <a:endParaRPr lang="en-CA" dirty="0"/>
          </a:p>
        </p:txBody>
      </p:sp>
      <p:sp>
        <p:nvSpPr>
          <p:cNvPr id="4" name="Slide Number Placeholder 3"/>
          <p:cNvSpPr>
            <a:spLocks noGrp="1"/>
          </p:cNvSpPr>
          <p:nvPr>
            <p:ph type="sldNum" sz="quarter" idx="5"/>
          </p:nvPr>
        </p:nvSpPr>
        <p:spPr/>
        <p:txBody>
          <a:bodyPr/>
          <a:lstStyle/>
          <a:p>
            <a:fld id="{62B46F2B-1084-40BA-9F0A-B1F6847335C5}" type="slidenum">
              <a:rPr lang="en-US" smtClean="0"/>
              <a:t>4</a:t>
            </a:fld>
            <a:endParaRPr lang="en-US" dirty="0"/>
          </a:p>
        </p:txBody>
      </p:sp>
    </p:spTree>
    <p:extLst>
      <p:ext uri="{BB962C8B-B14F-4D97-AF65-F5344CB8AC3E}">
        <p14:creationId xmlns:p14="http://schemas.microsoft.com/office/powerpoint/2010/main" val="467421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dirty="0"/>
              <a:t>To illustrate, here is a video from the study.  The right side of the brain is the frontal lobe and prefrontal cortex.  The darker areas are the more developed, more mature areas of the brain.  The video shows the change from age 6 – 18 and the difference in cortical maturation between children with ADHD and typically developing controls.  From the outset, you can see the difference already at the age of 6.  The prefrontal cortex of the typically developing child is already ahead in maturation than the ADHD brain.  So, the area of the brain that is needed for children to exert emotional and </a:t>
            </a:r>
            <a:r>
              <a:rPr lang="en-US" dirty="0" err="1"/>
              <a:t>behavioural</a:t>
            </a:r>
            <a:r>
              <a:rPr lang="en-US" dirty="0"/>
              <a:t> self-control, mediate attention, make decisions, and have cognitive flexibility is not starting to develop until age 8-9, compared to children without ADHD.  They need to work harder than their peers to meet the expectations for their chronological age for which their brains are not yet developmentally ready.  This can lead to further frustration, negative feedback, as well as reduced self-esteem and difficulties with peer relationships.    </a:t>
            </a:r>
          </a:p>
          <a:p>
            <a:endParaRPr lang="en-US" dirty="0"/>
          </a:p>
          <a:p>
            <a:r>
              <a:rPr lang="en-US" dirty="0"/>
              <a:t>Maturation of the prefrontal cortex usually happens by the mid-</a:t>
            </a:r>
            <a:r>
              <a:rPr lang="en-US" dirty="0" err="1"/>
              <a:t>20s</a:t>
            </a:r>
            <a:r>
              <a:rPr lang="en-US" dirty="0"/>
              <a:t> on average.  For youth with ADHD, the prefrontal cortex may not fully develop until the late </a:t>
            </a:r>
            <a:r>
              <a:rPr lang="en-US" dirty="0" err="1"/>
              <a:t>20s</a:t>
            </a:r>
            <a:r>
              <a:rPr lang="en-US" dirty="0"/>
              <a:t> or later. </a:t>
            </a:r>
          </a:p>
          <a:p>
            <a:endParaRPr lang="en-US" dirty="0"/>
          </a:p>
          <a:p>
            <a:r>
              <a:rPr lang="en-US" u="sng" dirty="0"/>
              <a:t>Parts of the PFC and functions:</a:t>
            </a:r>
          </a:p>
          <a:p>
            <a:r>
              <a:rPr lang="en-US" b="1" dirty="0"/>
              <a:t>Dorsolateral prefrontal cortex (</a:t>
            </a:r>
            <a:r>
              <a:rPr lang="en-US" b="1" dirty="0" err="1"/>
              <a:t>dlPFC</a:t>
            </a:r>
            <a:r>
              <a:rPr lang="en-US" b="1" dirty="0"/>
              <a:t>)</a:t>
            </a:r>
            <a:r>
              <a:rPr lang="en-US" dirty="0"/>
              <a:t>: Planning, problem-solving and </a:t>
            </a:r>
            <a:r>
              <a:rPr lang="en-US" dirty="0">
                <a:hlinkClick r:id="rId3"/>
              </a:rPr>
              <a:t>working memory</a:t>
            </a:r>
            <a:r>
              <a:rPr lang="en-US" dirty="0"/>
              <a:t> and helping you stay focused by filtering out distractions</a:t>
            </a:r>
          </a:p>
          <a:p>
            <a:r>
              <a:rPr lang="en-US" b="1" dirty="0"/>
              <a:t>Anterior cingulate cortex (ACC)</a:t>
            </a:r>
            <a:r>
              <a:rPr lang="en-US" dirty="0"/>
              <a:t>: Emotional regulation, making choices and switching between tasks (like changing from washing dishes to drying them) and controlling autonomic functions (like heart rate and blood pressure).  The ACC is part of the frontal lob and the limbic system.  It is the anterior portion of the cingulate gyrus of the cortex, which encircles the corpus callosum.  The ACC serves as a critical connection between the limbic system and the PFC. </a:t>
            </a:r>
          </a:p>
          <a:p>
            <a:r>
              <a:rPr lang="en-US" b="1" dirty="0"/>
              <a:t>Medial prefrontal cortex (</a:t>
            </a:r>
            <a:r>
              <a:rPr lang="en-US" b="1" dirty="0" err="1"/>
              <a:t>mPFC</a:t>
            </a:r>
            <a:r>
              <a:rPr lang="en-US" b="1" dirty="0"/>
              <a:t>)</a:t>
            </a:r>
            <a:r>
              <a:rPr lang="en-US" dirty="0"/>
              <a:t>: Adjusting your behavior when rules change (like stopping at a yellow light instead of speeding up)</a:t>
            </a:r>
          </a:p>
          <a:p>
            <a:r>
              <a:rPr lang="en-US" b="1" dirty="0"/>
              <a:t>Ventromedial prefrontal cortex (</a:t>
            </a:r>
            <a:r>
              <a:rPr lang="en-US" b="1" dirty="0" err="1"/>
              <a:t>vmPFC</a:t>
            </a:r>
            <a:r>
              <a:rPr lang="en-US" b="1" dirty="0"/>
              <a:t>)</a:t>
            </a:r>
            <a:r>
              <a:rPr lang="en-US" dirty="0"/>
              <a:t>: Judging experiences as good or bad (like feeling happy when you’re with people you trust)</a:t>
            </a:r>
          </a:p>
          <a:p>
            <a:r>
              <a:rPr lang="en-US" b="1" dirty="0"/>
              <a:t>Orbitofrontal cortex (OFC)</a:t>
            </a:r>
            <a:r>
              <a:rPr lang="en-US" dirty="0"/>
              <a:t>: Making decisions and controlling impulses (like resisting the urge to eat a cookie right before dinner), and helping you judge visual cues by linking them to outcomes or rewards</a:t>
            </a:r>
          </a:p>
          <a:p>
            <a:endParaRPr lang="en-US" dirty="0"/>
          </a:p>
          <a:p>
            <a:endParaRPr lang="en-US" dirty="0"/>
          </a:p>
          <a:p>
            <a:r>
              <a:rPr lang="en-US" dirty="0"/>
              <a:t>Video images from Shaw, P., </a:t>
            </a:r>
            <a:r>
              <a:rPr lang="en-US" dirty="0" err="1"/>
              <a:t>Eckstrand</a:t>
            </a:r>
            <a:r>
              <a:rPr lang="en-US" dirty="0"/>
              <a:t>, K., Sharp, W., Blumenthal, J., Lerch, J. P., Greenstein, D., Clasen, L., Evans, A., Giedd, J., &amp; Rapoport, J. L. (2007). Attention-deficit/hyperactivity disorder is characterized by a delay in cortical maturation. </a:t>
            </a:r>
            <a:r>
              <a:rPr lang="en-US" i="1" dirty="0"/>
              <a:t>Proceedings of the National Academy of Sciences of the United States of America</a:t>
            </a:r>
            <a:r>
              <a:rPr lang="en-US" dirty="0"/>
              <a:t>, </a:t>
            </a:r>
            <a:r>
              <a:rPr lang="en-US" i="1" dirty="0"/>
              <a:t>104</a:t>
            </a:r>
            <a:r>
              <a:rPr lang="en-US" dirty="0"/>
              <a:t>(49), 19649–19654. https://</a:t>
            </a:r>
            <a:r>
              <a:rPr lang="en-US" dirty="0" err="1"/>
              <a:t>doi.org</a:t>
            </a:r>
            <a:r>
              <a:rPr lang="en-US" dirty="0"/>
              <a:t>/10.1073/</a:t>
            </a:r>
            <a:r>
              <a:rPr lang="en-US" dirty="0" err="1"/>
              <a:t>pnas.0707741104</a:t>
            </a:r>
            <a:r>
              <a:rPr lang="en-US" dirty="0"/>
              <a:t> </a:t>
            </a:r>
          </a:p>
          <a:p>
            <a:endParaRPr lang="en-US" dirty="0"/>
          </a:p>
          <a:p>
            <a:pPr defTabSz="948090">
              <a:defRPr/>
            </a:pPr>
            <a:r>
              <a:rPr lang="en-US" dirty="0"/>
              <a:t>Tripp, G., &amp; Wickens, J. R. (2009). Neurobiology of ADHD. </a:t>
            </a:r>
            <a:r>
              <a:rPr lang="en-US" i="1" dirty="0"/>
              <a:t>Neuropharmacology</a:t>
            </a:r>
            <a:r>
              <a:rPr lang="en-US" dirty="0"/>
              <a:t>, </a:t>
            </a:r>
            <a:r>
              <a:rPr lang="en-US" i="1" dirty="0"/>
              <a:t>57</a:t>
            </a:r>
            <a:r>
              <a:rPr lang="en-US" dirty="0"/>
              <a:t>(7-8), 579–589. https://doi.org/10.1016/</a:t>
            </a:r>
            <a:r>
              <a:rPr lang="en-US" dirty="0" err="1"/>
              <a:t>j.neuropharm.2009.07.026</a:t>
            </a:r>
            <a:endParaRPr lang="en-US" dirty="0"/>
          </a:p>
        </p:txBody>
      </p:sp>
      <p:sp>
        <p:nvSpPr>
          <p:cNvPr id="4" name="Slide Number Placeholder 3"/>
          <p:cNvSpPr>
            <a:spLocks noGrp="1"/>
          </p:cNvSpPr>
          <p:nvPr>
            <p:ph type="sldNum" sz="quarter" idx="5"/>
          </p:nvPr>
        </p:nvSpPr>
        <p:spPr/>
        <p:txBody>
          <a:bodyPr/>
          <a:lstStyle/>
          <a:p>
            <a:fld id="{62B46F2B-1084-40BA-9F0A-B1F6847335C5}" type="slidenum">
              <a:rPr lang="en-US" smtClean="0"/>
              <a:t>5</a:t>
            </a:fld>
            <a:endParaRPr lang="en-US" dirty="0"/>
          </a:p>
        </p:txBody>
      </p:sp>
    </p:spTree>
    <p:extLst>
      <p:ext uri="{BB962C8B-B14F-4D97-AF65-F5344CB8AC3E}">
        <p14:creationId xmlns:p14="http://schemas.microsoft.com/office/powerpoint/2010/main" val="1896914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three neurotransmitters are highly involved in self-regulation and are interrelated:  Norepinephrine, Dopamine, and Serotonin.</a:t>
            </a:r>
          </a:p>
          <a:p>
            <a:endParaRPr lang="en-US" dirty="0"/>
          </a:p>
          <a:p>
            <a:pPr marL="237093" indent="-237093">
              <a:lnSpc>
                <a:spcPct val="150000"/>
              </a:lnSpc>
              <a:buFont typeface="+mj-lt"/>
              <a:buAutoNum type="arabicPeriod"/>
            </a:pPr>
            <a:r>
              <a:rPr lang="en-US" dirty="0"/>
              <a:t>Norepinephrine and Dopamine work together for attention and focus.  The more pleasure and reward we feel from an activity (e.g. immediate gratification from screentime), the more we can pay attention and can hyperfocus on it.  This explains how a child with ADHD can focus really well on things they are interested in, which help them obtain dopamine reward.   But they have a very difficult time with activities they find boring because Boring activities do not give us a lot pleasure or dopamine.</a:t>
            </a:r>
          </a:p>
          <a:p>
            <a:pPr marL="237093" indent="-237093">
              <a:buFont typeface="+mj-lt"/>
              <a:buAutoNum type="arabicPeriod"/>
            </a:pPr>
            <a:endParaRPr lang="en-US" dirty="0"/>
          </a:p>
          <a:p>
            <a:pPr marL="237093" indent="-237093">
              <a:lnSpc>
                <a:spcPct val="150000"/>
              </a:lnSpc>
              <a:buFont typeface="+mj-lt"/>
              <a:buAutoNum type="arabicPeriod"/>
            </a:pPr>
            <a:r>
              <a:rPr lang="en-US" dirty="0"/>
              <a:t>Dopamine and serotonin work together like a gas and brake pedal.  Dopamine is stimulated from reward-seeking, while serotonin is responsible for feeling happy, relaxed and slowing down.  For example, we get pleasure or a reward from eating that leftover Halloween candy and serotonin is released when we are happy, calm and can relax.  Serotonin also helps with digestion and to tell us that we are full and to stop eating chocolate.  Maybe.</a:t>
            </a:r>
          </a:p>
          <a:p>
            <a:pPr marL="237093" indent="-237093">
              <a:buFont typeface="+mj-lt"/>
              <a:buAutoNum type="arabicPeriod"/>
            </a:pPr>
            <a:endParaRPr lang="en-US" dirty="0"/>
          </a:p>
          <a:p>
            <a:pPr marL="237093" indent="-237093">
              <a:lnSpc>
                <a:spcPct val="150000"/>
              </a:lnSpc>
              <a:buFont typeface="+mj-lt"/>
              <a:buAutoNum type="arabicPeriod"/>
            </a:pPr>
            <a:r>
              <a:rPr lang="en-US" dirty="0"/>
              <a:t>Lastly, Norepinephrine and serotonin work together to help maintain appropriate attention, sleep-wake cycle, awareness of mood and pain perception, and help with social interactions.   All three interact and are needed for stabilizing mood and overall regulation. </a:t>
            </a:r>
            <a:endParaRPr lang="en-CA" dirty="0"/>
          </a:p>
          <a:p>
            <a:endParaRPr lang="en-CA" dirty="0"/>
          </a:p>
          <a:p>
            <a:pPr>
              <a:lnSpc>
                <a:spcPct val="150000"/>
              </a:lnSpc>
            </a:pPr>
            <a:r>
              <a:rPr lang="en-CA" dirty="0"/>
              <a:t>ANIMATION</a:t>
            </a:r>
          </a:p>
          <a:p>
            <a:pPr defTabSz="914266">
              <a:lnSpc>
                <a:spcPct val="150000"/>
              </a:lnSpc>
            </a:pPr>
            <a:r>
              <a:rPr lang="en-CA" dirty="0"/>
              <a:t>As we saw in the last slide, the ADHD brain is known to be neurodevelopmentally delayed in maturation in the areas of executive functioning, impulse control and emotional regulation.  And in addition to that, the research tells us that in ADHD, there are lower levels of norepinephrine, dopamine and serotonin, the key neurotransmitters for self-regulation.  So, it isn’t surprising to hear that </a:t>
            </a:r>
            <a:r>
              <a:rPr lang="en-US" dirty="0"/>
              <a:t>ADHD has also been described as a disorder of executive functioning.  Dr. Russell Barkley, who is a well-known respected researcher in ADHD, has suggested that Deficient Emotional Self-Regulation (</a:t>
            </a:r>
            <a:r>
              <a:rPr lang="en-US" dirty="0" err="1"/>
              <a:t>DESR</a:t>
            </a:r>
            <a:r>
              <a:rPr lang="en-US" dirty="0"/>
              <a:t>) be considered a core aspect of ADHD.  Children with ADHD are expected to function at the same level of executive functioning and emotional regulation as their same-aged peers, but they are neurobiologically delayed by 2-5 years, and therefore, they need more support, scaffolding and accommodations to be able to participate in their home, school, and community activities.  </a:t>
            </a:r>
            <a:endParaRPr lang="en-CA" dirty="0"/>
          </a:p>
          <a:p>
            <a:endParaRPr lang="en-CA" dirty="0"/>
          </a:p>
          <a:p>
            <a:r>
              <a:rPr lang="en-CA" dirty="0" err="1"/>
              <a:t>Guiard</a:t>
            </a:r>
            <a:r>
              <a:rPr lang="en-CA" dirty="0"/>
              <a:t>, B. P., El </a:t>
            </a:r>
            <a:r>
              <a:rPr lang="en-CA" dirty="0" err="1"/>
              <a:t>Mansari</a:t>
            </a:r>
            <a:r>
              <a:rPr lang="en-CA" dirty="0"/>
              <a:t>, M., Merali, Z., &amp; Blier, P. (2008). Functional interactions between dopamine, serotonin and norepinephrine neurons: an in-vivo electrophysiological study in rats with monoaminergic lesions. </a:t>
            </a:r>
            <a:r>
              <a:rPr lang="en-CA" i="1" dirty="0"/>
              <a:t>The international journal of neuropsychopharmacology</a:t>
            </a:r>
            <a:r>
              <a:rPr lang="en-CA" dirty="0"/>
              <a:t>, </a:t>
            </a:r>
            <a:r>
              <a:rPr lang="en-CA" i="1" dirty="0"/>
              <a:t>11</a:t>
            </a:r>
            <a:r>
              <a:rPr lang="en-CA" dirty="0"/>
              <a:t>(5), 625–639. https://doi.org/10.1017/</a:t>
            </a:r>
            <a:r>
              <a:rPr lang="en-CA" dirty="0" err="1"/>
              <a:t>S1461145707008383</a:t>
            </a:r>
            <a:r>
              <a:rPr lang="en-CA" dirty="0"/>
              <a:t> </a:t>
            </a:r>
          </a:p>
          <a:p>
            <a:endParaRPr lang="en-CA" dirty="0"/>
          </a:p>
          <a:p>
            <a:r>
              <a:rPr lang="en-CA" dirty="0"/>
              <a:t>da Silva, B. S., </a:t>
            </a:r>
            <a:r>
              <a:rPr lang="en-CA" dirty="0" err="1"/>
              <a:t>Grevet</a:t>
            </a:r>
            <a:r>
              <a:rPr lang="en-CA" dirty="0"/>
              <a:t>, E. H., Silva, L. C. F., Ramos, J. K. N., </a:t>
            </a:r>
            <a:r>
              <a:rPr lang="en-CA" dirty="0" err="1"/>
              <a:t>Rovaris</a:t>
            </a:r>
            <a:r>
              <a:rPr lang="en-CA" dirty="0"/>
              <a:t>, D. L., &amp; Bau, C. H. D. (2023). An overview on neurobiology and therapeutics of attention-deficit/hyperactivity disorder. </a:t>
            </a:r>
            <a:r>
              <a:rPr lang="en-CA" i="1" dirty="0"/>
              <a:t>Discover mental health</a:t>
            </a:r>
            <a:r>
              <a:rPr lang="en-CA" dirty="0"/>
              <a:t>, </a:t>
            </a:r>
            <a:r>
              <a:rPr lang="en-CA" i="1" dirty="0"/>
              <a:t>3</a:t>
            </a:r>
            <a:r>
              <a:rPr lang="en-CA" dirty="0"/>
              <a:t>(1), 2. https://</a:t>
            </a:r>
            <a:r>
              <a:rPr lang="en-CA" dirty="0" err="1"/>
              <a:t>doi.org</a:t>
            </a:r>
            <a:r>
              <a:rPr lang="en-CA" dirty="0"/>
              <a:t>/10.1007/</a:t>
            </a:r>
            <a:r>
              <a:rPr lang="en-CA" dirty="0" err="1"/>
              <a:t>s44192</a:t>
            </a:r>
            <a:r>
              <a:rPr lang="en-CA" dirty="0"/>
              <a:t>-022-00030-1</a:t>
            </a:r>
          </a:p>
          <a:p>
            <a:pPr defTabSz="948368"/>
            <a:endParaRPr lang="en-CA" dirty="0"/>
          </a:p>
          <a:p>
            <a:endParaRPr lang="en-CA" dirty="0"/>
          </a:p>
        </p:txBody>
      </p:sp>
      <p:sp>
        <p:nvSpPr>
          <p:cNvPr id="4" name="Slide Number Placeholder 3"/>
          <p:cNvSpPr>
            <a:spLocks noGrp="1"/>
          </p:cNvSpPr>
          <p:nvPr>
            <p:ph type="sldNum" sz="quarter" idx="5"/>
          </p:nvPr>
        </p:nvSpPr>
        <p:spPr/>
        <p:txBody>
          <a:bodyPr/>
          <a:lstStyle/>
          <a:p>
            <a:pPr>
              <a:defRPr/>
            </a:pPr>
            <a:fld id="{637DAC66-0762-4F4E-B692-E663A20BC2B2}" type="slidenum">
              <a:rPr lang="en-US" smtClean="0"/>
              <a:pPr>
                <a:defRPr/>
              </a:pPr>
              <a:t>6</a:t>
            </a:fld>
            <a:endParaRPr lang="en-US" dirty="0"/>
          </a:p>
        </p:txBody>
      </p:sp>
    </p:spTree>
    <p:extLst>
      <p:ext uri="{BB962C8B-B14F-4D97-AF65-F5344CB8AC3E}">
        <p14:creationId xmlns:p14="http://schemas.microsoft.com/office/powerpoint/2010/main" val="2974813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CA" dirty="0">
                <a:cs typeface="Arial"/>
              </a:rPr>
              <a:t>What is Self-Regulation?  Over the past 10-15 years, the word self-regulation has taken over the ADHD internet.  Yet there remains many different definitions of self-regulation.  One definition is about the ability to attain, maintain, and change your arousal appropriately for a task or situation.  Arousal is the state of the nervous system – or how alert one feels.  Another definition by Stuart Shanker, describes self-regulation as how well people manage stressors, how much energy is expended to manage it, and how well we recover afterwards (Shanker, 2013).  It includes being able to understand and respond to others and ourselves.  </a:t>
            </a:r>
            <a:r>
              <a:rPr lang="en-US" dirty="0"/>
              <a:t>He includes the ability to recognize the internal signals of calm and alert, to recognize what is causing you stress, To deal with the stressor, and to recover efficiently and effectively from a stressor.</a:t>
            </a:r>
          </a:p>
          <a:p>
            <a:pPr>
              <a:lnSpc>
                <a:spcPct val="150000"/>
              </a:lnSpc>
            </a:pPr>
            <a:endParaRPr lang="en-CA" dirty="0">
              <a:cs typeface="Arial"/>
            </a:endParaRPr>
          </a:p>
          <a:p>
            <a:pPr>
              <a:lnSpc>
                <a:spcPct val="150000"/>
              </a:lnSpc>
            </a:pPr>
            <a:r>
              <a:rPr lang="en-CA" dirty="0">
                <a:cs typeface="Arial"/>
              </a:rPr>
              <a:t>Self-regulation typically develops around the ages of 8-12 years and for children with ADHD, this can be delayed by 2 years or more.  </a:t>
            </a:r>
            <a:endParaRPr lang="en-CA" dirty="0"/>
          </a:p>
        </p:txBody>
      </p:sp>
      <p:sp>
        <p:nvSpPr>
          <p:cNvPr id="4" name="Slide Number Placeholder 3"/>
          <p:cNvSpPr>
            <a:spLocks noGrp="1"/>
          </p:cNvSpPr>
          <p:nvPr>
            <p:ph type="sldNum" sz="quarter" idx="10"/>
          </p:nvPr>
        </p:nvSpPr>
        <p:spPr/>
        <p:txBody>
          <a:bodyPr/>
          <a:lstStyle/>
          <a:p>
            <a:pPr>
              <a:defRPr/>
            </a:pPr>
            <a:fld id="{637DAC66-0762-4F4E-B692-E663A20BC2B2}" type="slidenum">
              <a:rPr lang="en-US" smtClean="0"/>
              <a:pPr>
                <a:defRPr/>
              </a:pPr>
              <a:t>7</a:t>
            </a:fld>
            <a:endParaRPr lang="en-US" dirty="0"/>
          </a:p>
        </p:txBody>
      </p:sp>
    </p:spTree>
    <p:extLst>
      <p:ext uri="{BB962C8B-B14F-4D97-AF65-F5344CB8AC3E}">
        <p14:creationId xmlns:p14="http://schemas.microsoft.com/office/powerpoint/2010/main" val="3775426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090">
              <a:lnSpc>
                <a:spcPct val="150000"/>
              </a:lnSpc>
              <a:defRPr/>
            </a:pPr>
            <a:r>
              <a:rPr lang="en-US" dirty="0">
                <a:latin typeface="Arial" panose="020B0604020202020204" pitchFamily="34" charset="0"/>
                <a:cs typeface="Arial" panose="020B0604020202020204" pitchFamily="34" charset="0"/>
              </a:rPr>
              <a:t>If we dive further into Self-regulation, Stuart Shanker describes five interrelated domains within a person.  They are all connected and influence each other.  A person c</a:t>
            </a:r>
            <a:r>
              <a:rPr lang="en-CA" dirty="0">
                <a:solidFill>
                  <a:srgbClr val="000000"/>
                </a:solidFill>
              </a:rPr>
              <a:t>an experience stressors in any of the 5 interrelated domains.  The biological domain is related to the physiological self, Emotional is the regulation of emotions and response to feelings, Cognitive includes thinking, processing and attention, Social is our relationships and interactions with others, and Prosocial includes empathy and moral behaviour.  </a:t>
            </a:r>
          </a:p>
          <a:p>
            <a:pPr defTabSz="948090">
              <a:lnSpc>
                <a:spcPct val="150000"/>
              </a:lnSpc>
              <a:defRPr/>
            </a:pPr>
            <a:endParaRPr lang="en-US" dirty="0">
              <a:latin typeface="Arial" panose="020B0604020202020204" pitchFamily="34" charset="0"/>
              <a:cs typeface="Arial" panose="020B0604020202020204" pitchFamily="34" charset="0"/>
            </a:endParaRPr>
          </a:p>
          <a:p>
            <a:pPr defTabSz="948090">
              <a:lnSpc>
                <a:spcPct val="150000"/>
              </a:lnSpc>
              <a:defRPr/>
            </a:pP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637DAC66-0762-4F4E-B692-E663A20BC2B2}" type="slidenum">
              <a:rPr lang="en-US"/>
              <a:pPr>
                <a:defRPr/>
              </a:pPr>
              <a:t>8</a:t>
            </a:fld>
            <a:endParaRPr lang="en-US" dirty="0"/>
          </a:p>
        </p:txBody>
      </p:sp>
    </p:spTree>
    <p:extLst>
      <p:ext uri="{BB962C8B-B14F-4D97-AF65-F5344CB8AC3E}">
        <p14:creationId xmlns:p14="http://schemas.microsoft.com/office/powerpoint/2010/main" val="41056959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ln/>
        </p:spPr>
      </p:sp>
      <p:sp>
        <p:nvSpPr>
          <p:cNvPr id="72706" name="Notes Placeholder 2"/>
          <p:cNvSpPr>
            <a:spLocks noGrp="1"/>
          </p:cNvSpPr>
          <p:nvPr>
            <p:ph type="body" idx="1"/>
          </p:nvPr>
        </p:nvSpPr>
        <p:spPr>
          <a:noFill/>
          <a:ln/>
        </p:spPr>
        <p:txBody>
          <a:bodyPr/>
          <a:lstStyle/>
          <a:p>
            <a:pPr eaLnBrk="1" hangingPunct="1">
              <a:lnSpc>
                <a:spcPct val="150000"/>
              </a:lnSpc>
            </a:pPr>
            <a:r>
              <a:rPr lang="en-US" dirty="0"/>
              <a:t>The biological domain </a:t>
            </a:r>
            <a:r>
              <a:rPr lang="en-US" dirty="0">
                <a:cs typeface="Arial"/>
              </a:rPr>
              <a:t>is the most concrete domain for children to regulate because it includes regulating the basic physiological needs, such as physical activity, sensory needs, eating, sleeping, breathing, hydrating, and managing bodily functions.  We can think of these functions as all the things we need to do to take care of the body’s internal engine and state.  Every individual has sensory and motor needs, and there is no right or wrong with the variations among us.  These sensory motor preferences help influence the tools and strategies we choose to help biological self-regulation.  </a:t>
            </a:r>
          </a:p>
          <a:p>
            <a:pPr eaLnBrk="1" hangingPunct="1">
              <a:lnSpc>
                <a:spcPct val="150000"/>
              </a:lnSpc>
            </a:pPr>
            <a:endParaRPr lang="en-US" dirty="0">
              <a:cs typeface="Arial"/>
            </a:endParaRPr>
          </a:p>
        </p:txBody>
      </p:sp>
      <p:sp>
        <p:nvSpPr>
          <p:cNvPr id="72707" name="Slide Number Placeholder 3"/>
          <p:cNvSpPr>
            <a:spLocks noGrp="1"/>
          </p:cNvSpPr>
          <p:nvPr>
            <p:ph type="sldNum" sz="quarter" idx="5"/>
          </p:nvPr>
        </p:nvSpPr>
        <p:spPr>
          <a:noFill/>
        </p:spPr>
        <p:txBody>
          <a:bodyPr/>
          <a:lstStyle/>
          <a:p>
            <a:fld id="{FFD2C3A7-0817-44D1-8CC4-690F02C389F3}" type="slidenum">
              <a:rPr lang="en-US" smtClean="0">
                <a:cs typeface="Arial" charset="0"/>
              </a:rPr>
              <a:pPr/>
              <a:t>9</a:t>
            </a:fld>
            <a:endParaRPr lang="en-US" dirty="0">
              <a:cs typeface="Arial" charset="0"/>
            </a:endParaRPr>
          </a:p>
        </p:txBody>
      </p:sp>
    </p:spTree>
    <p:extLst>
      <p:ext uri="{BB962C8B-B14F-4D97-AF65-F5344CB8AC3E}">
        <p14:creationId xmlns:p14="http://schemas.microsoft.com/office/powerpoint/2010/main" val="28485537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2496bb0b1f3_0_107:notes"/>
          <p:cNvSpPr>
            <a:spLocks noGrp="1" noRot="1" noChangeAspect="1"/>
          </p:cNvSpPr>
          <p:nvPr>
            <p:ph type="sldImg" idx="2"/>
          </p:nvPr>
        </p:nvSpPr>
        <p:spPr>
          <a:xfrm>
            <a:off x="1217613" y="708025"/>
            <a:ext cx="4721225" cy="35417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2496bb0b1f3_0_107:notes"/>
          <p:cNvSpPr txBox="1">
            <a:spLocks noGrp="1"/>
          </p:cNvSpPr>
          <p:nvPr>
            <p:ph type="body" idx="1"/>
          </p:nvPr>
        </p:nvSpPr>
        <p:spPr>
          <a:xfrm>
            <a:off x="715617" y="4485810"/>
            <a:ext cx="5724939" cy="4249711"/>
          </a:xfrm>
          <a:prstGeom prst="rect">
            <a:avLst/>
          </a:prstGeom>
        </p:spPr>
        <p:txBody>
          <a:bodyPr spcFirstLastPara="1" wrap="square" lIns="94793" tIns="94793" rIns="94793" bIns="94793" anchor="t" anchorCtr="0">
            <a:noAutofit/>
          </a:bodyPr>
          <a:lstStyle/>
          <a:p>
            <a:pPr>
              <a:lnSpc>
                <a:spcPct val="150000"/>
              </a:lnSpc>
              <a:spcBef>
                <a:spcPts val="1867"/>
              </a:spcBef>
              <a:spcAft>
                <a:spcPts val="1867"/>
              </a:spcAft>
            </a:pPr>
            <a:r>
              <a:rPr lang="en" dirty="0"/>
              <a:t>Another way to think of the biological domain is that it is at the foundation of the Pyramid of Learning (conceptualized by Taylor and Trott, 1991), where sensory system development is at the foundation.  Right above the Sensory Systems is Sensory Motor Development, which is the integration of the sensory system with motor system.  The integration of the sensory and motor systems is essential for bein able to move the body around.  As you make your way up the pyramid, at the top is cognition and academic learning. If the foundation of the pyramid is not well regulated, then it will be difficult and be unstable for building up to cognition at the top.</a:t>
            </a:r>
          </a:p>
          <a:p>
            <a:pPr>
              <a:lnSpc>
                <a:spcPct val="115000"/>
              </a:lnSpc>
              <a:spcBef>
                <a:spcPts val="1867"/>
              </a:spcBef>
              <a:spcAft>
                <a:spcPts val="1867"/>
              </a:spcAft>
            </a:pPr>
            <a:r>
              <a:rPr lang="en" dirty="0"/>
              <a:t>__________________________________</a:t>
            </a:r>
          </a:p>
          <a:p>
            <a:pPr>
              <a:lnSpc>
                <a:spcPct val="115000"/>
              </a:lnSpc>
              <a:spcBef>
                <a:spcPts val="1867"/>
              </a:spcBef>
              <a:spcAft>
                <a:spcPts val="1867"/>
              </a:spcAft>
            </a:pPr>
            <a:r>
              <a:rPr lang="en" dirty="0"/>
              <a:t>Taylor &amp; Trott. (1991). Pyramid of Learning. </a:t>
            </a:r>
          </a:p>
          <a:p>
            <a:pPr defTabSz="948368">
              <a:lnSpc>
                <a:spcPct val="115000"/>
              </a:lnSpc>
              <a:spcBef>
                <a:spcPts val="1867"/>
              </a:spcBef>
              <a:spcAft>
                <a:spcPts val="1867"/>
              </a:spcAft>
              <a:defRPr/>
            </a:pPr>
            <a:r>
              <a:rPr lang="en-US" b="1" spc="-1" dirty="0">
                <a:solidFill>
                  <a:srgbClr val="0054A6"/>
                </a:solidFill>
                <a:latin typeface="Arial"/>
              </a:rPr>
              <a:t>Support for Learning, Volume: 38, Issue: 4, Pages: 167-177, First published: 18 September 2023, DOI: (10.1111/1467-9604.12455) </a:t>
            </a:r>
            <a:endParaRPr lang="en-US" spc="-1" dirty="0">
              <a:solidFill>
                <a:srgbClr val="000000"/>
              </a:solidFill>
              <a:latin typeface="Arial"/>
            </a:endParaRPr>
          </a:p>
          <a:p>
            <a:pPr>
              <a:lnSpc>
                <a:spcPct val="115000"/>
              </a:lnSpc>
              <a:spcBef>
                <a:spcPts val="1867"/>
              </a:spcBef>
              <a:spcAft>
                <a:spcPts val="1867"/>
              </a:spcAft>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090">
              <a:lnSpc>
                <a:spcPct val="150000"/>
              </a:lnSpc>
              <a:defRPr/>
            </a:pPr>
            <a:r>
              <a:rPr lang="en-US" u="none" dirty="0">
                <a:solidFill>
                  <a:schemeClr val="tx2"/>
                </a:solidFill>
              </a:rPr>
              <a:t>In this self-regulation pyramid, highly simplified, the foundation of self-regulation is the regulation of the sensory motor systems.  When the basic physiological sensory motor needs are met, the nervous system can be calm and interact with the higher levels of self-regulation.  I’ve embedded the five domains of self-regulation from Stuart Shanker on this pyramid.</a:t>
            </a:r>
          </a:p>
          <a:p>
            <a:pPr defTabSz="948090">
              <a:lnSpc>
                <a:spcPct val="150000"/>
              </a:lnSpc>
              <a:defRPr/>
            </a:pPr>
            <a:endParaRPr lang="en-CA" u="none" dirty="0"/>
          </a:p>
          <a:p>
            <a:pPr defTabSz="948090">
              <a:defRPr/>
            </a:pPr>
            <a:r>
              <a:rPr lang="en-CA" dirty="0"/>
              <a:t>____________________________________________</a:t>
            </a:r>
          </a:p>
          <a:p>
            <a:pPr defTabSz="948090">
              <a:defRPr/>
            </a:pPr>
            <a:r>
              <a:rPr lang="en-CA" dirty="0"/>
              <a:t>Buckley J, Cohen JD, Kramer AF, McAuley E and Mullen SP (2014) Cognitive control in the self-regulation of physical activity and sedentary behavior. </a:t>
            </a:r>
            <a:r>
              <a:rPr lang="en-CA" i="1" dirty="0"/>
              <a:t>Front. Hum. </a:t>
            </a:r>
            <a:r>
              <a:rPr lang="en-CA" i="1" dirty="0" err="1"/>
              <a:t>Neurosci</a:t>
            </a:r>
            <a:r>
              <a:rPr lang="en-CA" i="1" dirty="0"/>
              <a:t>.</a:t>
            </a:r>
            <a:r>
              <a:rPr lang="en-CA" dirty="0"/>
              <a:t> </a:t>
            </a:r>
            <a:r>
              <a:rPr lang="en-CA" b="1" dirty="0"/>
              <a:t>8</a:t>
            </a:r>
            <a:r>
              <a:rPr lang="en-CA" dirty="0"/>
              <a:t>:747. </a:t>
            </a:r>
            <a:r>
              <a:rPr lang="en-CA" dirty="0" err="1"/>
              <a:t>doi</a:t>
            </a:r>
            <a:r>
              <a:rPr lang="en-CA" dirty="0"/>
              <a:t>: 10.3389/fnhum.2014.00747   </a:t>
            </a:r>
            <a:r>
              <a:rPr lang="en-CA" u="sng" dirty="0">
                <a:solidFill>
                  <a:schemeClr val="tx1"/>
                </a:solidFill>
                <a:hlinkClick r:id="rId3">
                  <a:extLst>
                    <a:ext uri="{A12FA001-AC4F-418D-AE19-62706E023703}">
                      <ahyp:hlinkClr xmlns:ahyp="http://schemas.microsoft.com/office/drawing/2018/hyperlinkcolor" val="tx"/>
                    </a:ext>
                  </a:extLst>
                </a:hlinkClick>
              </a:rPr>
              <a:t>https://www.frontiersin.org/journals/human-neuroscience/articles/10.3389/fnhum.2014.00747/full</a:t>
            </a:r>
            <a:endParaRPr lang="en-CA" dirty="0">
              <a:solidFill>
                <a:schemeClr val="tx1"/>
              </a:solidFill>
            </a:endParaRPr>
          </a:p>
          <a:p>
            <a:endParaRPr lang="en-CA" dirty="0"/>
          </a:p>
          <a:p>
            <a:pPr defTabSz="948090"/>
            <a:r>
              <a:rPr lang="en-US" dirty="0">
                <a:solidFill>
                  <a:schemeClr val="tx2"/>
                </a:solidFill>
                <a:hlinkClick r:id="rId4">
                  <a:extLst>
                    <a:ext uri="{A12FA001-AC4F-418D-AE19-62706E023703}">
                      <ahyp:hlinkClr xmlns:ahyp="http://schemas.microsoft.com/office/drawing/2018/hyperlinkcolor" val="tx"/>
                    </a:ext>
                  </a:extLst>
                </a:hlinkClick>
              </a:rPr>
              <a:t>Sensory motor self-regulation occurs at lower levels of the nervous system and supports higher level emotional and social regulation (Williams et al., 2020)</a:t>
            </a:r>
          </a:p>
          <a:p>
            <a:r>
              <a:rPr lang="en-US" dirty="0">
                <a:solidFill>
                  <a:srgbClr val="F49100"/>
                </a:solidFill>
                <a:hlinkClick r:id="rId4">
                  <a:extLst>
                    <a:ext uri="{A12FA001-AC4F-418D-AE19-62706E023703}">
                      <ahyp:hlinkClr xmlns:ahyp="http://schemas.microsoft.com/office/drawing/2018/hyperlinkcolor" val="tx"/>
                    </a:ext>
                  </a:extLst>
                </a:hlinkClick>
              </a:rPr>
              <a:t>SEL READINESS GAP: Why Emotional Growth Needs a Sensory Foundation - Part 1 - The Alert Program</a:t>
            </a:r>
            <a:endParaRPr lang="en-US" dirty="0"/>
          </a:p>
          <a:p>
            <a:r>
              <a:rPr lang="en-US" dirty="0">
                <a:hlinkClick r:id="rId5"/>
              </a:rPr>
              <a:t>SEL READINESS GAP: Why Emotional Growth Needs a Sensory Foundation - Part 2 - The Alert Program</a:t>
            </a:r>
            <a:endParaRPr lang="en-US" dirty="0"/>
          </a:p>
          <a:p>
            <a:r>
              <a:rPr lang="en-US" dirty="0">
                <a:hlinkClick r:id="rId6"/>
              </a:rPr>
              <a:t>Sensory Self-Care for Leaders: Supporting Your Own Engine - The Alert Program</a:t>
            </a:r>
            <a:r>
              <a:rPr lang="en-US" dirty="0"/>
              <a:t> </a:t>
            </a:r>
          </a:p>
          <a:p>
            <a:endParaRPr lang="en-CA" dirty="0"/>
          </a:p>
          <a:p>
            <a:r>
              <a:rPr lang="en-US" b="1" dirty="0"/>
              <a:t>Bottom-Up Strategies for Regulation (from Alert  https://alertprogram.com/sensory-self-care-for-leaders-supporting-your-own-engine/)</a:t>
            </a:r>
            <a:endParaRPr lang="en-US" dirty="0"/>
          </a:p>
          <a:p>
            <a:r>
              <a:rPr lang="en-US" dirty="0"/>
              <a:t>The Alert Program® emphasizes bottom-up strategies (sensorimotor input that supports the nervous system to achieve and maintain optimal alert levels). These approaches are more effective than relying on top-down reminders to “stay calm” or “pay attention.” </a:t>
            </a:r>
          </a:p>
          <a:p>
            <a:endParaRPr lang="en-US" dirty="0"/>
          </a:p>
          <a:p>
            <a:r>
              <a:rPr lang="en-US" dirty="0"/>
              <a:t>For example, proprioceptive input (often called “heavy work”) such as pushing, pulling, carrying objects, yoga, or stretching can help regulate alert levels. Oral motor input—like chewing crunchy snacks, sipping tea, or using a straw—can be calming, alerting, or even both, depending on the person. Movement strategies, whether walking, gentle rocking, or shifting in a chair, can also help maintain a balanced state. Tactile experiences, such as fidget tools or playing with textures, offer additional ways to self-regulate.</a:t>
            </a:r>
          </a:p>
          <a:p>
            <a:endParaRPr lang="en-US" dirty="0"/>
          </a:p>
          <a:p>
            <a:r>
              <a:rPr lang="en-US" dirty="0"/>
              <a:t>These strategies are highly individualized. What is calming or alerting for one person may not work the same way for someone else. This is why the Alert Program® includes tools like the Sensory-Motor Preference Checklist to help adults identify their own preferences.  Effective self-care is not something you do only when you are in crisis. It requires intentionally providing your nervous system with a steady diet of the input it needs throughout the day. That might mean planning movement breaks between sessions or classes, keeping crunchy snacks or water bottles nearby, scheduling time to stretch or walk during transitions, or using fidget tools during meetings.</a:t>
            </a:r>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fld id="{62B46F2B-1084-40BA-9F0A-B1F6847335C5}" type="slidenum">
              <a:rPr lang="en-US" smtClean="0"/>
              <a:t>11</a:t>
            </a:fld>
            <a:endParaRPr lang="en-US" dirty="0"/>
          </a:p>
        </p:txBody>
      </p:sp>
    </p:spTree>
    <p:extLst>
      <p:ext uri="{BB962C8B-B14F-4D97-AF65-F5344CB8AC3E}">
        <p14:creationId xmlns:p14="http://schemas.microsoft.com/office/powerpoint/2010/main" val="40640148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3998">
              <a:lnSpc>
                <a:spcPct val="150000"/>
              </a:lnSpc>
              <a:defRPr/>
            </a:pPr>
            <a:r>
              <a:rPr lang="en-US" dirty="0"/>
              <a:t>Social emotional learning is built on biological sensory motor self-regulation.  A child who is emotionally dysregulated, who doesn’t have the sensory motor tools or know how and when to use them, will struggle with regulating and recovering from an emotional stressor.  There is an assumption in many social emotional learning programs that a child has already achieved biological self-regulation skills and are able to absorb new learning.</a:t>
            </a:r>
          </a:p>
          <a:p>
            <a:pPr defTabSz="913998">
              <a:lnSpc>
                <a:spcPct val="150000"/>
              </a:lnSpc>
              <a:defRPr/>
            </a:pPr>
            <a:endParaRPr lang="en-US" dirty="0"/>
          </a:p>
          <a:p>
            <a:pPr defTabSz="913998">
              <a:lnSpc>
                <a:spcPct val="150000"/>
              </a:lnSpc>
              <a:defRPr/>
            </a:pPr>
            <a:r>
              <a:rPr lang="en-US" dirty="0"/>
              <a:t>Ng explains that emotional regulation relies on a person’s ability to recognize the internal state, interpret the signals, and respond to them.  However, if a child cannot reliably interpret the internal signals within their body, recognition of the emotional signals is impossible.   Dr McDermid will talk later this morning about some tools to help with internal awareness.  </a:t>
            </a:r>
          </a:p>
          <a:p>
            <a:pPr defTabSz="913998">
              <a:lnSpc>
                <a:spcPct val="150000"/>
              </a:lnSpc>
              <a:defRPr/>
            </a:pPr>
            <a:r>
              <a:rPr lang="en-US" dirty="0"/>
              <a:t>_____________________________________</a:t>
            </a:r>
          </a:p>
          <a:p>
            <a:pPr defTabSz="913998">
              <a:defRPr/>
            </a:pPr>
            <a:r>
              <a:rPr lang="en-US" dirty="0"/>
              <a:t>O’Grady, M., et al. (2024). Foundational regulation skills in SEL program implementation. </a:t>
            </a:r>
            <a:r>
              <a:rPr lang="en-US" i="1" dirty="0"/>
              <a:t>Teaching and Teacher Education, 138,</a:t>
            </a:r>
            <a:r>
              <a:rPr lang="en-US" dirty="0"/>
              <a:t> 104420.</a:t>
            </a:r>
          </a:p>
          <a:p>
            <a:endParaRPr lang="en-CA" dirty="0"/>
          </a:p>
          <a:p>
            <a:pPr defTabSz="913998">
              <a:defRPr/>
            </a:pPr>
            <a:r>
              <a:rPr lang="en-US" dirty="0"/>
              <a:t>Ng, C. (2024). Self-determination theory and emotional regulation development in school settings. [Manuscript].</a:t>
            </a:r>
          </a:p>
          <a:p>
            <a:endParaRPr lang="en-CA" dirty="0"/>
          </a:p>
        </p:txBody>
      </p:sp>
      <p:sp>
        <p:nvSpPr>
          <p:cNvPr id="4" name="Slide Number Placeholder 3"/>
          <p:cNvSpPr>
            <a:spLocks noGrp="1"/>
          </p:cNvSpPr>
          <p:nvPr>
            <p:ph type="sldNum" sz="quarter" idx="5"/>
          </p:nvPr>
        </p:nvSpPr>
        <p:spPr/>
        <p:txBody>
          <a:bodyPr/>
          <a:lstStyle/>
          <a:p>
            <a:fld id="{62B46F2B-1084-40BA-9F0A-B1F6847335C5}" type="slidenum">
              <a:rPr lang="en-US" smtClean="0"/>
              <a:t>12</a:t>
            </a:fld>
            <a:endParaRPr lang="en-US" dirty="0"/>
          </a:p>
        </p:txBody>
      </p:sp>
    </p:spTree>
    <p:extLst>
      <p:ext uri="{BB962C8B-B14F-4D97-AF65-F5344CB8AC3E}">
        <p14:creationId xmlns:p14="http://schemas.microsoft.com/office/powerpoint/2010/main" val="4171792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dirty="0"/>
              <a:t>There are actually eight senses (not the five senses we learned in school).  Mouth – tastes and textures, Move – Proprioception (sense of muscles and joints), Move – vestibular (sense of balance, inner ear, movement of head), Touch – tactile or the feel of things, Visual, Auditory, Olfactory, and Interoception – internal sensations including hunger, thirst, racing heart.  </a:t>
            </a:r>
          </a:p>
          <a:p>
            <a:pPr>
              <a:lnSpc>
                <a:spcPct val="150000"/>
              </a:lnSpc>
            </a:pPr>
            <a:endParaRPr lang="en-US" dirty="0"/>
          </a:p>
          <a:p>
            <a:pPr>
              <a:lnSpc>
                <a:spcPct val="150000"/>
              </a:lnSpc>
            </a:pPr>
            <a:endParaRPr lang="en-CA" dirty="0"/>
          </a:p>
        </p:txBody>
      </p:sp>
      <p:sp>
        <p:nvSpPr>
          <p:cNvPr id="4" name="Slide Number Placeholder 3"/>
          <p:cNvSpPr>
            <a:spLocks noGrp="1"/>
          </p:cNvSpPr>
          <p:nvPr>
            <p:ph type="sldNum" sz="quarter" idx="5"/>
          </p:nvPr>
        </p:nvSpPr>
        <p:spPr/>
        <p:txBody>
          <a:bodyPr/>
          <a:lstStyle/>
          <a:p>
            <a:fld id="{62B46F2B-1084-40BA-9F0A-B1F6847335C5}" type="slidenum">
              <a:rPr lang="en-US" smtClean="0"/>
              <a:t>13</a:t>
            </a:fld>
            <a:endParaRPr lang="en-US" dirty="0"/>
          </a:p>
        </p:txBody>
      </p:sp>
    </p:spTree>
    <p:extLst>
      <p:ext uri="{BB962C8B-B14F-4D97-AF65-F5344CB8AC3E}">
        <p14:creationId xmlns:p14="http://schemas.microsoft.com/office/powerpoint/2010/main" val="983707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CA" dirty="0"/>
              <a:t>The sensory motor tools for self-regulation can be thought of as Mouth, Move, Touch, Look, and Listen, based on the Al</a:t>
            </a:r>
            <a:r>
              <a:rPr lang="en-CA" baseline="0" dirty="0"/>
              <a:t>ert Program for Self-Regulation, which is also known as the “How Does your Engine Run?”  The sense of interoception is the internal sense that is used to determine which tool or tools are needed. </a:t>
            </a:r>
          </a:p>
          <a:p>
            <a:pPr>
              <a:lnSpc>
                <a:spcPct val="150000"/>
              </a:lnSpc>
            </a:pPr>
            <a:endParaRPr lang="en-CA" baseline="0" dirty="0"/>
          </a:p>
          <a:p>
            <a:pPr>
              <a:lnSpc>
                <a:spcPct val="150000"/>
              </a:lnSpc>
            </a:pPr>
            <a:r>
              <a:rPr lang="en-CA" baseline="0" dirty="0"/>
              <a:t>___________________________________________________</a:t>
            </a:r>
          </a:p>
          <a:p>
            <a:pPr>
              <a:lnSpc>
                <a:spcPct val="150000"/>
              </a:lnSpc>
            </a:pPr>
            <a:r>
              <a:rPr lang="en-CA" baseline="0" dirty="0"/>
              <a:t>Gustatory and Olfactory - Mouth – this could be biting your nails, biting or touching your lip, drinking coffee or water, crunchy snacks, chewing gum, breathing deeply</a:t>
            </a:r>
          </a:p>
          <a:p>
            <a:pPr>
              <a:lnSpc>
                <a:spcPct val="150000"/>
              </a:lnSpc>
            </a:pPr>
            <a:endParaRPr lang="en-CA" baseline="0" dirty="0"/>
          </a:p>
          <a:p>
            <a:pPr>
              <a:lnSpc>
                <a:spcPct val="150000"/>
              </a:lnSpc>
            </a:pPr>
            <a:r>
              <a:rPr lang="en-CA" baseline="0" dirty="0"/>
              <a:t>Proprioceptive and Vestibular - Move – this includes getting up and stretching, walking, running, stretching, lifting and carrying things, wiggle your foot</a:t>
            </a:r>
          </a:p>
          <a:p>
            <a:pPr>
              <a:lnSpc>
                <a:spcPct val="150000"/>
              </a:lnSpc>
            </a:pPr>
            <a:endParaRPr lang="en-CA" baseline="0" dirty="0"/>
          </a:p>
          <a:p>
            <a:pPr>
              <a:lnSpc>
                <a:spcPct val="150000"/>
              </a:lnSpc>
            </a:pPr>
            <a:r>
              <a:rPr lang="en-CA" baseline="0" dirty="0"/>
              <a:t>Tactile - Touch – this includes using fidget tools, playing with your pen, picking your skin, twirling your hair, stress ball</a:t>
            </a:r>
          </a:p>
          <a:p>
            <a:pPr>
              <a:lnSpc>
                <a:spcPct val="150000"/>
              </a:lnSpc>
            </a:pPr>
            <a:endParaRPr lang="en-CA" baseline="0" dirty="0"/>
          </a:p>
          <a:p>
            <a:pPr>
              <a:lnSpc>
                <a:spcPct val="150000"/>
              </a:lnSpc>
            </a:pPr>
            <a:r>
              <a:rPr lang="en-CA" baseline="0" dirty="0"/>
              <a:t>Visual - Look – sunshine, your smart phone!, video games, low lighting, mood lighting/lamps</a:t>
            </a:r>
          </a:p>
          <a:p>
            <a:pPr>
              <a:lnSpc>
                <a:spcPct val="150000"/>
              </a:lnSpc>
            </a:pPr>
            <a:endParaRPr lang="en-CA" baseline="0" dirty="0"/>
          </a:p>
          <a:p>
            <a:pPr>
              <a:lnSpc>
                <a:spcPct val="150000"/>
              </a:lnSpc>
            </a:pPr>
            <a:r>
              <a:rPr lang="en-CA" baseline="0" dirty="0"/>
              <a:t>Auditory - Listen – music, quiet, white noise, fan </a:t>
            </a:r>
          </a:p>
          <a:p>
            <a:pPr>
              <a:lnSpc>
                <a:spcPct val="150000"/>
              </a:lnSpc>
            </a:pPr>
            <a:endParaRPr lang="en-CA" baseline="0" dirty="0"/>
          </a:p>
          <a:p>
            <a:pPr>
              <a:lnSpc>
                <a:spcPct val="150000"/>
              </a:lnSpc>
            </a:pPr>
            <a:r>
              <a:rPr lang="en-CA" baseline="0" dirty="0"/>
              <a:t>Interoception – internal body feelings – feeling of hunger, thirst, GI system, heart pumping</a:t>
            </a:r>
          </a:p>
          <a:p>
            <a:pPr>
              <a:lnSpc>
                <a:spcPct val="150000"/>
              </a:lnSpc>
            </a:pPr>
            <a:endParaRPr lang="en-CA" baseline="0" dirty="0"/>
          </a:p>
          <a:p>
            <a:pPr>
              <a:lnSpc>
                <a:spcPct val="150000"/>
              </a:lnSpc>
            </a:pPr>
            <a:r>
              <a:rPr lang="en-CA" baseline="0" dirty="0"/>
              <a:t>Other factors to keep in mind which affect your body:  the recommended amount of physical activity for children is 60 min./day of moderate to vigorous intensity, remember the impact of sleep, nutrition, emotions and social interactions.</a:t>
            </a:r>
            <a:endParaRPr lang="en-CA" dirty="0"/>
          </a:p>
        </p:txBody>
      </p:sp>
      <p:sp>
        <p:nvSpPr>
          <p:cNvPr id="4" name="Slide Number Placeholder 3"/>
          <p:cNvSpPr>
            <a:spLocks noGrp="1"/>
          </p:cNvSpPr>
          <p:nvPr>
            <p:ph type="sldNum" sz="quarter" idx="10"/>
          </p:nvPr>
        </p:nvSpPr>
        <p:spPr/>
        <p:txBody>
          <a:bodyPr/>
          <a:lstStyle/>
          <a:p>
            <a:pPr>
              <a:defRPr/>
            </a:pPr>
            <a:fld id="{637DAC66-0762-4F4E-B692-E663A20BC2B2}" type="slidenum">
              <a:rPr lang="en-US" smtClean="0"/>
              <a:pPr>
                <a:defRPr/>
              </a:pPr>
              <a:t>14</a:t>
            </a:fld>
            <a:endParaRPr lang="en-US" dirty="0"/>
          </a:p>
        </p:txBody>
      </p:sp>
    </p:spTree>
    <p:extLst>
      <p:ext uri="{BB962C8B-B14F-4D97-AF65-F5344CB8AC3E}">
        <p14:creationId xmlns:p14="http://schemas.microsoft.com/office/powerpoint/2010/main" val="25546552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090">
              <a:lnSpc>
                <a:spcPct val="150000"/>
              </a:lnSpc>
              <a:defRPr/>
            </a:pPr>
            <a:r>
              <a:rPr lang="en-CA" dirty="0"/>
              <a:t>The sensation of Interoception has three dimensions – interoceptive accuracy – how accurately someone can detect an internal bodily sensation.  Interoceptive sensibility – self-perception of being able to focus on internal sensations. And Interceptive awareness – metacognitive interoceptive awareness of the accuracy. </a:t>
            </a:r>
            <a:r>
              <a:rPr lang="en-US" dirty="0">
                <a:effectLst/>
              </a:rPr>
              <a:t>Do you “know” whether you are accurately or inaccurately assessing your heart beating?  The internal sensations are often unrecognized because they cannot be seen.  Only the individual who has the upset stomach can feel the upset stomach, or a headache, a full bladder, or if they are hot or cold.</a:t>
            </a:r>
            <a:endParaRPr lang="en-CA" dirty="0"/>
          </a:p>
          <a:p>
            <a:pPr defTabSz="948090">
              <a:defRPr/>
            </a:pPr>
            <a:r>
              <a:rPr lang="en-CA" sz="1100" u="sng" dirty="0"/>
              <a:t>________________________________________________</a:t>
            </a:r>
          </a:p>
          <a:p>
            <a:pPr marL="731199" lvl="1" indent="-456998" defTabSz="913998">
              <a:buFontTx/>
              <a:buAutoNum type="arabicPeriod"/>
              <a:defRPr/>
            </a:pPr>
            <a:r>
              <a:rPr lang="en-CA" sz="1100" b="1" dirty="0"/>
              <a:t>Interoceptive accuracy</a:t>
            </a:r>
            <a:r>
              <a:rPr lang="en-US" sz="1100" b="1" dirty="0"/>
              <a:t> </a:t>
            </a:r>
            <a:r>
              <a:rPr lang="en-US" sz="1100" dirty="0"/>
              <a:t>(performance on objective </a:t>
            </a:r>
            <a:r>
              <a:rPr lang="en-US" sz="1100" dirty="0" err="1"/>
              <a:t>behavioural</a:t>
            </a:r>
            <a:r>
              <a:rPr lang="en-US" sz="1100" dirty="0"/>
              <a:t> tests of heartbeat detection) - accuracy in detecting internal bodily sensations</a:t>
            </a:r>
          </a:p>
          <a:p>
            <a:pPr marL="731199" lvl="2" defTabSz="913998">
              <a:defRPr/>
            </a:pPr>
            <a:r>
              <a:rPr lang="en-US" sz="1100" dirty="0"/>
              <a:t>Example  Can you </a:t>
            </a:r>
            <a:r>
              <a:rPr lang="en-US" sz="1100" b="1" dirty="0"/>
              <a:t>accurately report </a:t>
            </a:r>
            <a:r>
              <a:rPr lang="en-US" sz="1100" dirty="0"/>
              <a:t>when your heart is beating?</a:t>
            </a:r>
            <a:endParaRPr lang="en-CA" sz="1100" dirty="0"/>
          </a:p>
          <a:p>
            <a:pPr marL="731199" lvl="1" indent="-456998">
              <a:buAutoNum type="arabicPeriod"/>
            </a:pPr>
            <a:endParaRPr lang="en-CA" sz="1100" dirty="0"/>
          </a:p>
          <a:p>
            <a:pPr marL="731199" lvl="1" indent="-456998">
              <a:buAutoNum type="arabicPeriod"/>
            </a:pPr>
            <a:r>
              <a:rPr lang="en-CA" sz="1100" b="1" dirty="0"/>
              <a:t>Interoceptive sensibility </a:t>
            </a:r>
            <a:r>
              <a:rPr lang="en-US" sz="1100" dirty="0"/>
              <a:t>(self-evaluated assessment of subjective interoception)  Self-perceived dispositional tendency to be internally self-focused and interoceptively cognizant</a:t>
            </a:r>
          </a:p>
          <a:p>
            <a:pPr marL="274199" lvl="1"/>
            <a:r>
              <a:rPr lang="en-US" sz="1100" dirty="0"/>
              <a:t>            Example To what extent do </a:t>
            </a:r>
            <a:r>
              <a:rPr lang="en-US" sz="1100" b="1" dirty="0"/>
              <a:t>you believe </a:t>
            </a:r>
            <a:r>
              <a:rPr lang="en-US" sz="1100" dirty="0"/>
              <a:t>you can focus on and detect internal bodily sensations?</a:t>
            </a:r>
          </a:p>
          <a:p>
            <a:pPr marL="274199" lvl="1"/>
            <a:endParaRPr lang="en-US" sz="1100" dirty="0"/>
          </a:p>
          <a:p>
            <a:pPr marL="274199" lvl="1"/>
            <a:r>
              <a:rPr lang="en-CA" sz="1100" b="1" dirty="0"/>
              <a:t>3.         Interoceptive awareness </a:t>
            </a:r>
            <a:r>
              <a:rPr lang="en-CA" sz="1100" dirty="0"/>
              <a:t>(</a:t>
            </a:r>
            <a:r>
              <a:rPr lang="en-US" sz="1100" dirty="0"/>
              <a:t>metacognitive awareness of interoceptive accuracy)  - Do you “know” whether you are accurately or inaccurately assessing your heart beating?</a:t>
            </a:r>
            <a:endParaRPr lang="en-CA" sz="1100" u="sng" dirty="0"/>
          </a:p>
          <a:p>
            <a:pPr defTabSz="948090">
              <a:defRPr/>
            </a:pPr>
            <a:endParaRPr lang="en-CA" dirty="0"/>
          </a:p>
          <a:p>
            <a:pPr defTabSz="948090">
              <a:defRPr/>
            </a:pPr>
            <a:r>
              <a:rPr lang="en-CA" dirty="0"/>
              <a:t>Garfinkel, S. N., Seth, A. K., Barrett, A. B., Suzuki, K., &amp; Critchley, H. D. (2015). Knowing your own heart: distinguishing interoceptive accuracy from interoceptive awareness. </a:t>
            </a:r>
            <a:r>
              <a:rPr lang="en-CA" i="1" dirty="0"/>
              <a:t>Biological psychology</a:t>
            </a:r>
            <a:r>
              <a:rPr lang="en-CA" dirty="0"/>
              <a:t>, </a:t>
            </a:r>
            <a:r>
              <a:rPr lang="en-CA" i="1" dirty="0"/>
              <a:t>104</a:t>
            </a:r>
            <a:r>
              <a:rPr lang="en-CA" dirty="0"/>
              <a:t>, 65–74. https://doi.org/10.1016/j.biopsycho.2014.11.004   </a:t>
            </a:r>
            <a:r>
              <a:rPr lang="en-CA" u="sng" dirty="0">
                <a:hlinkClick r:id="rId3"/>
              </a:rPr>
              <a:t>https://www.sciencedirect.com/science/article/pii/S0301051114002294</a:t>
            </a:r>
            <a:endParaRPr lang="en-CA" u="sng" dirty="0"/>
          </a:p>
          <a:p>
            <a:pPr defTabSz="948090">
              <a:defRPr/>
            </a:pPr>
            <a:endParaRPr lang="en-CA" u="none" dirty="0"/>
          </a:p>
          <a:p>
            <a:pPr defTabSz="948090">
              <a:defRPr/>
            </a:pPr>
            <a:r>
              <a:rPr lang="en-CA" u="none" dirty="0"/>
              <a:t>Image:  </a:t>
            </a:r>
            <a:r>
              <a:rPr lang="en-US" u="none" dirty="0"/>
              <a:t>By </a:t>
            </a:r>
            <a:r>
              <a:rPr lang="en-US" u="none" dirty="0" err="1"/>
              <a:t>Schappelle</a:t>
            </a:r>
            <a:r>
              <a:rPr lang="en-US" u="none" dirty="0"/>
              <a:t> - Khalsa, S. S., and Lapidus, R. C. (2016). Can interoception improve the pragmatic search for biomarkers in psychiatry? Front. Psychiatry 7:121. doi:10.3389/fpsyt.2016.00121, CC BY-SA 4.0, https://commons.wikimedia.org/w/index.php?curid=61616102</a:t>
            </a:r>
            <a:endParaRPr lang="en-CA" u="none" dirty="0"/>
          </a:p>
          <a:p>
            <a:endParaRPr lang="en-CA" dirty="0"/>
          </a:p>
        </p:txBody>
      </p:sp>
      <p:sp>
        <p:nvSpPr>
          <p:cNvPr id="4" name="Slide Number Placeholder 3"/>
          <p:cNvSpPr>
            <a:spLocks noGrp="1"/>
          </p:cNvSpPr>
          <p:nvPr>
            <p:ph type="sldNum" sz="quarter" idx="5"/>
          </p:nvPr>
        </p:nvSpPr>
        <p:spPr/>
        <p:txBody>
          <a:bodyPr/>
          <a:lstStyle/>
          <a:p>
            <a:fld id="{62B46F2B-1084-40BA-9F0A-B1F6847335C5}" type="slidenum">
              <a:rPr lang="en-US" smtClean="0"/>
              <a:t>15</a:t>
            </a:fld>
            <a:endParaRPr lang="en-US" dirty="0"/>
          </a:p>
        </p:txBody>
      </p:sp>
    </p:spTree>
    <p:extLst>
      <p:ext uri="{BB962C8B-B14F-4D97-AF65-F5344CB8AC3E}">
        <p14:creationId xmlns:p14="http://schemas.microsoft.com/office/powerpoint/2010/main" val="22452659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lnSpc>
                <a:spcPct val="150000"/>
              </a:lnSpc>
            </a:pPr>
            <a:r>
              <a:rPr lang="en-US" dirty="0"/>
              <a:t>Burton et al., 2025 did systematic review and found that there was Diminished Interoceptive Accuracy in ADHD</a:t>
            </a:r>
            <a:r>
              <a:rPr lang="en-US" b="1" dirty="0"/>
              <a:t> </a:t>
            </a:r>
            <a:r>
              <a:rPr lang="en-US" b="0" dirty="0"/>
              <a:t>and that In</a:t>
            </a:r>
            <a:r>
              <a:rPr lang="en-US" dirty="0"/>
              <a:t>teroception correlated with ADHD symptoms (higher ADHD symptoms = lower interoception accuracy).  This suggests that children with ADHD have difficulty detecting the internal signals of being hungry, thirsty, feeling tired, need the bathroom, and if they do detect the signals, they have poor accuracy.  An example is the </a:t>
            </a:r>
            <a:r>
              <a:rPr lang="en-CA" dirty="0"/>
              <a:t>last minute bathroom break or not stopping to eat, which results in a meltdown at the end of the day because a child got hangry.  </a:t>
            </a:r>
          </a:p>
          <a:p>
            <a:pPr>
              <a:lnSpc>
                <a:spcPct val="150000"/>
              </a:lnSpc>
            </a:pPr>
            <a:r>
              <a:rPr lang="en-US" b="1" dirty="0"/>
              <a:t>____________________________________________</a:t>
            </a:r>
          </a:p>
          <a:p>
            <a:pPr>
              <a:lnSpc>
                <a:spcPct val="150000"/>
              </a:lnSpc>
            </a:pPr>
            <a:r>
              <a:rPr lang="en-US" dirty="0"/>
              <a:t>They analyzed studies on interoceptive accuracy in individuals with  symptoms of ADHD. 12 studies examined the association between interoception and ADHD symptoms (2 child studies, 10 adult studies).  All studies were cross-sectional with self-report questionnaires and/or lab tasks.  Results:  Interoception correlates with ADHD symptoms (higher ADHD symptoms = lower interoception accuracy).  </a:t>
            </a:r>
            <a:endParaRPr lang="en-US" b="1" dirty="0">
              <a:solidFill>
                <a:schemeClr val="tx1"/>
              </a:solidFill>
            </a:endParaRPr>
          </a:p>
          <a:p>
            <a:endParaRPr lang="en-US" dirty="0"/>
          </a:p>
        </p:txBody>
      </p:sp>
      <p:sp>
        <p:nvSpPr>
          <p:cNvPr id="4" name="Slide Number Placeholder 3"/>
          <p:cNvSpPr>
            <a:spLocks noGrp="1"/>
          </p:cNvSpPr>
          <p:nvPr>
            <p:ph type="sldNum" sz="quarter" idx="5"/>
          </p:nvPr>
        </p:nvSpPr>
        <p:spPr/>
        <p:txBody>
          <a:bodyPr/>
          <a:lstStyle/>
          <a:p>
            <a:fld id="{CA0C5742-DE6A-B142-B0D7-B9E793BF9AB8}" type="slidenum">
              <a:rPr lang="en-US" smtClean="0"/>
              <a:t>16</a:t>
            </a:fld>
            <a:endParaRPr lang="en-US"/>
          </a:p>
        </p:txBody>
      </p:sp>
    </p:spTree>
    <p:extLst>
      <p:ext uri="{BB962C8B-B14F-4D97-AF65-F5344CB8AC3E}">
        <p14:creationId xmlns:p14="http://schemas.microsoft.com/office/powerpoint/2010/main" val="29245745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090">
              <a:lnSpc>
                <a:spcPct val="150000"/>
              </a:lnSpc>
              <a:defRPr/>
            </a:pPr>
            <a:r>
              <a:rPr lang="en-CA" dirty="0"/>
              <a:t>A review of the evidence in 2025 looked at the evidence for self regulation programs for ADHD (Prosperi, 2025) </a:t>
            </a:r>
            <a:r>
              <a:rPr lang="en-US" dirty="0"/>
              <a:t>– we looked at Alert Program for Self Regulation, Zones of Regulation, The Incredible Years, Superflex, among others. Although these programs have their individual merits and have been adopted successfully in schools, there have not been many studies specifically with children with ADHD.  The best evidence for self-regulation programs for children with ADHD was for the Alert Program for Self Regulation and the Incredible Years.  From our study published in 2023, there was evidence that there was better parent-reported outcomes from the Alert Program when there was parent/caregiver engagement and scaffolding.  </a:t>
            </a:r>
          </a:p>
          <a:p>
            <a:pPr defTabSz="948090">
              <a:defRPr/>
            </a:pPr>
            <a:r>
              <a:rPr lang="en-CA" dirty="0"/>
              <a:t>____________________________________________________________</a:t>
            </a:r>
          </a:p>
          <a:p>
            <a:pPr defTabSz="948090">
              <a:defRPr/>
            </a:pPr>
            <a:r>
              <a:rPr lang="en-CA" dirty="0"/>
              <a:t>Mah, J.W., Gill, H., &amp; Doherty, M. (2023). Feasibility and Efficacy of the Alert Program® for Children with Attention-Deficit/Hyperactivity Disorder. </a:t>
            </a:r>
            <a:r>
              <a:rPr lang="en-CA" i="1" dirty="0"/>
              <a:t> Clinical Child Psychology and Psychiatry</a:t>
            </a:r>
            <a:r>
              <a:rPr lang="en-CA" dirty="0"/>
              <a:t>, 28(3), 924-936. DOI: 10.1177/13591045231162680  </a:t>
            </a:r>
          </a:p>
          <a:p>
            <a:pPr defTabSz="948090">
              <a:defRPr/>
            </a:pPr>
            <a:endParaRPr lang="en-CA" dirty="0"/>
          </a:p>
          <a:p>
            <a:pPr lvl="0"/>
            <a:r>
              <a:rPr lang="en-CA" dirty="0"/>
              <a:t>One study that investigated school-based interventions (including The Alert Program) for self-regulation and executive functioning in remote Australian Aboriginal communities (Wagner et al., 2020).</a:t>
            </a:r>
          </a:p>
          <a:p>
            <a:pPr lvl="0"/>
            <a:endParaRPr lang="en-CA" dirty="0"/>
          </a:p>
          <a:p>
            <a:pPr defTabSz="948090">
              <a:defRPr/>
            </a:pPr>
            <a:r>
              <a:rPr lang="en-CA" dirty="0">
                <a:cs typeface="Times New Roman" panose="02020603050405020304" pitchFamily="18" charset="0"/>
              </a:rPr>
              <a:t>Wagner,</a:t>
            </a:r>
            <a:r>
              <a:rPr lang="en-CA" spc="-16" dirty="0">
                <a:cs typeface="Times New Roman" panose="02020603050405020304" pitchFamily="18" charset="0"/>
              </a:rPr>
              <a:t> </a:t>
            </a:r>
            <a:r>
              <a:rPr lang="en-CA" dirty="0">
                <a:cs typeface="Times New Roman" panose="02020603050405020304" pitchFamily="18" charset="0"/>
              </a:rPr>
              <a:t>B.,</a:t>
            </a:r>
            <a:r>
              <a:rPr lang="en-CA" spc="-16" dirty="0">
                <a:cs typeface="Times New Roman" panose="02020603050405020304" pitchFamily="18" charset="0"/>
              </a:rPr>
              <a:t> </a:t>
            </a:r>
            <a:r>
              <a:rPr lang="en-CA" dirty="0">
                <a:cs typeface="Times New Roman" panose="02020603050405020304" pitchFamily="18" charset="0"/>
              </a:rPr>
              <a:t>Latimer,</a:t>
            </a:r>
            <a:r>
              <a:rPr lang="en-CA" spc="-10" dirty="0">
                <a:cs typeface="Times New Roman" panose="02020603050405020304" pitchFamily="18" charset="0"/>
              </a:rPr>
              <a:t> </a:t>
            </a:r>
            <a:r>
              <a:rPr lang="en-CA" dirty="0">
                <a:cs typeface="Times New Roman" panose="02020603050405020304" pitchFamily="18" charset="0"/>
              </a:rPr>
              <a:t>J.,</a:t>
            </a:r>
            <a:r>
              <a:rPr lang="en-CA" spc="-10" dirty="0">
                <a:cs typeface="Times New Roman" panose="02020603050405020304" pitchFamily="18" charset="0"/>
              </a:rPr>
              <a:t> </a:t>
            </a:r>
            <a:r>
              <a:rPr lang="en-CA" dirty="0">
                <a:cs typeface="Times New Roman" panose="02020603050405020304" pitchFamily="18" charset="0"/>
              </a:rPr>
              <a:t>Adams,</a:t>
            </a:r>
            <a:r>
              <a:rPr lang="en-CA" spc="-5" dirty="0">
                <a:cs typeface="Times New Roman" panose="02020603050405020304" pitchFamily="18" charset="0"/>
              </a:rPr>
              <a:t> </a:t>
            </a:r>
            <a:r>
              <a:rPr lang="en-CA" dirty="0">
                <a:cs typeface="Times New Roman" panose="02020603050405020304" pitchFamily="18" charset="0"/>
              </a:rPr>
              <a:t>E.,</a:t>
            </a:r>
            <a:r>
              <a:rPr lang="en-CA" spc="-16" dirty="0">
                <a:cs typeface="Times New Roman" panose="02020603050405020304" pitchFamily="18" charset="0"/>
              </a:rPr>
              <a:t> </a:t>
            </a:r>
            <a:r>
              <a:rPr lang="en-CA" dirty="0">
                <a:cs typeface="Times New Roman" panose="02020603050405020304" pitchFamily="18" charset="0"/>
              </a:rPr>
              <a:t>Olson,</a:t>
            </a:r>
            <a:r>
              <a:rPr lang="en-CA" spc="-5" dirty="0">
                <a:cs typeface="Times New Roman" panose="02020603050405020304" pitchFamily="18" charset="0"/>
              </a:rPr>
              <a:t> </a:t>
            </a:r>
            <a:r>
              <a:rPr lang="en-CA" dirty="0">
                <a:cs typeface="Times New Roman" panose="02020603050405020304" pitchFamily="18" charset="0"/>
              </a:rPr>
              <a:t>H.</a:t>
            </a:r>
            <a:r>
              <a:rPr lang="en-CA" spc="-10" dirty="0">
                <a:cs typeface="Times New Roman" panose="02020603050405020304" pitchFamily="18" charset="0"/>
              </a:rPr>
              <a:t> </a:t>
            </a:r>
            <a:r>
              <a:rPr lang="en-CA" dirty="0">
                <a:cs typeface="Times New Roman" panose="02020603050405020304" pitchFamily="18" charset="0"/>
              </a:rPr>
              <a:t>C.,</a:t>
            </a:r>
            <a:r>
              <a:rPr lang="en-CA" spc="-5" dirty="0">
                <a:cs typeface="Times New Roman" panose="02020603050405020304" pitchFamily="18" charset="0"/>
              </a:rPr>
              <a:t> </a:t>
            </a:r>
            <a:r>
              <a:rPr lang="en-CA" dirty="0">
                <a:cs typeface="Times New Roman" panose="02020603050405020304" pitchFamily="18" charset="0"/>
              </a:rPr>
              <a:t>Symons,</a:t>
            </a:r>
            <a:r>
              <a:rPr lang="en-CA" spc="-10" dirty="0">
                <a:cs typeface="Times New Roman" panose="02020603050405020304" pitchFamily="18" charset="0"/>
              </a:rPr>
              <a:t> </a:t>
            </a:r>
            <a:r>
              <a:rPr lang="en-CA" dirty="0">
                <a:cs typeface="Times New Roman" panose="02020603050405020304" pitchFamily="18" charset="0"/>
              </a:rPr>
              <a:t>M.,</a:t>
            </a:r>
            <a:r>
              <a:rPr lang="en-CA" spc="-5" dirty="0">
                <a:cs typeface="Times New Roman" panose="02020603050405020304" pitchFamily="18" charset="0"/>
              </a:rPr>
              <a:t> </a:t>
            </a:r>
            <a:r>
              <a:rPr lang="en-CA" dirty="0" err="1">
                <a:cs typeface="Times New Roman" panose="02020603050405020304" pitchFamily="18" charset="0"/>
              </a:rPr>
              <a:t>Mazzucchelli</a:t>
            </a:r>
            <a:r>
              <a:rPr lang="en-CA" dirty="0">
                <a:cs typeface="Times New Roman" panose="02020603050405020304" pitchFamily="18" charset="0"/>
              </a:rPr>
              <a:t>,</a:t>
            </a:r>
            <a:r>
              <a:rPr lang="en-CA" spc="-10" dirty="0">
                <a:cs typeface="Times New Roman" panose="02020603050405020304" pitchFamily="18" charset="0"/>
              </a:rPr>
              <a:t> </a:t>
            </a:r>
            <a:r>
              <a:rPr lang="en-CA" dirty="0">
                <a:cs typeface="Times New Roman" panose="02020603050405020304" pitchFamily="18" charset="0"/>
              </a:rPr>
              <a:t>T.</a:t>
            </a:r>
            <a:r>
              <a:rPr lang="en-CA" spc="-5" dirty="0">
                <a:cs typeface="Times New Roman" panose="02020603050405020304" pitchFamily="18" charset="0"/>
              </a:rPr>
              <a:t> </a:t>
            </a:r>
            <a:r>
              <a:rPr lang="en-CA" spc="-26" dirty="0">
                <a:cs typeface="Times New Roman" panose="02020603050405020304" pitchFamily="18" charset="0"/>
              </a:rPr>
              <a:t>G., </a:t>
            </a:r>
            <a:r>
              <a:rPr lang="en-CA" dirty="0">
                <a:cs typeface="Times New Roman" panose="02020603050405020304" pitchFamily="18" charset="0"/>
              </a:rPr>
              <a:t>Jirikowic,</a:t>
            </a:r>
            <a:r>
              <a:rPr lang="en-CA" spc="-10" dirty="0">
                <a:cs typeface="Times New Roman" panose="02020603050405020304" pitchFamily="18" charset="0"/>
              </a:rPr>
              <a:t> </a:t>
            </a:r>
            <a:r>
              <a:rPr lang="en-CA" dirty="0">
                <a:cs typeface="Times New Roman" panose="02020603050405020304" pitchFamily="18" charset="0"/>
              </a:rPr>
              <a:t>T.,</a:t>
            </a:r>
            <a:r>
              <a:rPr lang="en-CA" spc="-10" dirty="0">
                <a:cs typeface="Times New Roman" panose="02020603050405020304" pitchFamily="18" charset="0"/>
              </a:rPr>
              <a:t> </a:t>
            </a:r>
            <a:r>
              <a:rPr lang="en-CA" dirty="0">
                <a:cs typeface="Times New Roman" panose="02020603050405020304" pitchFamily="18" charset="0"/>
              </a:rPr>
              <a:t>Watkins,</a:t>
            </a:r>
            <a:r>
              <a:rPr lang="en-CA" spc="-10" dirty="0">
                <a:cs typeface="Times New Roman" panose="02020603050405020304" pitchFamily="18" charset="0"/>
              </a:rPr>
              <a:t> </a:t>
            </a:r>
            <a:r>
              <a:rPr lang="en-CA" dirty="0">
                <a:cs typeface="Times New Roman" panose="02020603050405020304" pitchFamily="18" charset="0"/>
              </a:rPr>
              <a:t>R.,</a:t>
            </a:r>
            <a:r>
              <a:rPr lang="en-CA" spc="-10" dirty="0">
                <a:cs typeface="Times New Roman" panose="02020603050405020304" pitchFamily="18" charset="0"/>
              </a:rPr>
              <a:t> </a:t>
            </a:r>
            <a:r>
              <a:rPr lang="en-CA" dirty="0">
                <a:cs typeface="Times New Roman" panose="02020603050405020304" pitchFamily="18" charset="0"/>
              </a:rPr>
              <a:t>Cross,</a:t>
            </a:r>
            <a:r>
              <a:rPr lang="en-CA" spc="-5" dirty="0">
                <a:cs typeface="Times New Roman" panose="02020603050405020304" pitchFamily="18" charset="0"/>
              </a:rPr>
              <a:t> </a:t>
            </a:r>
            <a:r>
              <a:rPr lang="en-CA" dirty="0">
                <a:cs typeface="Times New Roman" panose="02020603050405020304" pitchFamily="18" charset="0"/>
              </a:rPr>
              <a:t>D.,</a:t>
            </a:r>
            <a:r>
              <a:rPr lang="en-CA" spc="-5" dirty="0">
                <a:cs typeface="Times New Roman" panose="02020603050405020304" pitchFamily="18" charset="0"/>
              </a:rPr>
              <a:t> </a:t>
            </a:r>
            <a:r>
              <a:rPr lang="en-CA" dirty="0">
                <a:cs typeface="Times New Roman" panose="02020603050405020304" pitchFamily="18" charset="0"/>
              </a:rPr>
              <a:t>Carapetis,</a:t>
            </a:r>
            <a:r>
              <a:rPr lang="en-CA" spc="-10" dirty="0">
                <a:cs typeface="Times New Roman" panose="02020603050405020304" pitchFamily="18" charset="0"/>
              </a:rPr>
              <a:t> </a:t>
            </a:r>
            <a:r>
              <a:rPr lang="en-CA" dirty="0">
                <a:cs typeface="Times New Roman" panose="02020603050405020304" pitchFamily="18" charset="0"/>
              </a:rPr>
              <a:t>J.,</a:t>
            </a:r>
            <a:r>
              <a:rPr lang="en-CA" spc="-10" dirty="0">
                <a:cs typeface="Times New Roman" panose="02020603050405020304" pitchFamily="18" charset="0"/>
              </a:rPr>
              <a:t> </a:t>
            </a:r>
            <a:r>
              <a:rPr lang="en-CA" dirty="0">
                <a:cs typeface="Times New Roman" panose="02020603050405020304" pitchFamily="18" charset="0"/>
              </a:rPr>
              <a:t>Boulton,</a:t>
            </a:r>
            <a:r>
              <a:rPr lang="en-CA" spc="-10" dirty="0">
                <a:cs typeface="Times New Roman" panose="02020603050405020304" pitchFamily="18" charset="0"/>
              </a:rPr>
              <a:t> </a:t>
            </a:r>
            <a:r>
              <a:rPr lang="en-CA" dirty="0">
                <a:cs typeface="Times New Roman" panose="02020603050405020304" pitchFamily="18" charset="0"/>
              </a:rPr>
              <a:t>J.,</a:t>
            </a:r>
            <a:r>
              <a:rPr lang="en-CA" spc="-5" dirty="0">
                <a:cs typeface="Times New Roman" panose="02020603050405020304" pitchFamily="18" charset="0"/>
              </a:rPr>
              <a:t> </a:t>
            </a:r>
            <a:r>
              <a:rPr lang="en-CA" dirty="0">
                <a:cs typeface="Times New Roman" panose="02020603050405020304" pitchFamily="18" charset="0"/>
              </a:rPr>
              <a:t>Wright,</a:t>
            </a:r>
            <a:r>
              <a:rPr lang="en-CA" spc="-10" dirty="0">
                <a:cs typeface="Times New Roman" panose="02020603050405020304" pitchFamily="18" charset="0"/>
              </a:rPr>
              <a:t> </a:t>
            </a:r>
            <a:r>
              <a:rPr lang="en-CA" dirty="0">
                <a:cs typeface="Times New Roman" panose="02020603050405020304" pitchFamily="18" charset="0"/>
              </a:rPr>
              <a:t>E.,</a:t>
            </a:r>
            <a:r>
              <a:rPr lang="en-CA" spc="-16" dirty="0">
                <a:cs typeface="Times New Roman" panose="02020603050405020304" pitchFamily="18" charset="0"/>
              </a:rPr>
              <a:t> </a:t>
            </a:r>
            <a:r>
              <a:rPr lang="en-CA" dirty="0">
                <a:cs typeface="Times New Roman" panose="02020603050405020304" pitchFamily="18" charset="0"/>
              </a:rPr>
              <a:t>McRae,</a:t>
            </a:r>
            <a:r>
              <a:rPr lang="en-CA" spc="-5" dirty="0">
                <a:cs typeface="Times New Roman" panose="02020603050405020304" pitchFamily="18" charset="0"/>
              </a:rPr>
              <a:t> </a:t>
            </a:r>
            <a:r>
              <a:rPr lang="en-CA" spc="-26" dirty="0">
                <a:cs typeface="Times New Roman" panose="02020603050405020304" pitchFamily="18" charset="0"/>
              </a:rPr>
              <a:t>T., </a:t>
            </a:r>
            <a:r>
              <a:rPr lang="en-CA" dirty="0">
                <a:cs typeface="Times New Roman" panose="02020603050405020304" pitchFamily="18" charset="0"/>
              </a:rPr>
              <a:t>Carter,</a:t>
            </a:r>
            <a:r>
              <a:rPr lang="en-CA" spc="-10" dirty="0">
                <a:cs typeface="Times New Roman" panose="02020603050405020304" pitchFamily="18" charset="0"/>
              </a:rPr>
              <a:t> </a:t>
            </a:r>
            <a:r>
              <a:rPr lang="en-CA" dirty="0">
                <a:cs typeface="Times New Roman" panose="02020603050405020304" pitchFamily="18" charset="0"/>
              </a:rPr>
              <a:t>M.,</a:t>
            </a:r>
            <a:r>
              <a:rPr lang="en-CA" spc="-5" dirty="0">
                <a:cs typeface="Times New Roman" panose="02020603050405020304" pitchFamily="18" charset="0"/>
              </a:rPr>
              <a:t> </a:t>
            </a:r>
            <a:r>
              <a:rPr lang="en-CA" dirty="0">
                <a:cs typeface="Times New Roman" panose="02020603050405020304" pitchFamily="18" charset="0"/>
              </a:rPr>
              <a:t>&amp;</a:t>
            </a:r>
            <a:r>
              <a:rPr lang="en-CA" spc="-10" dirty="0">
                <a:cs typeface="Times New Roman" panose="02020603050405020304" pitchFamily="18" charset="0"/>
              </a:rPr>
              <a:t> </a:t>
            </a:r>
            <a:r>
              <a:rPr lang="en-CA" dirty="0">
                <a:cs typeface="Times New Roman" panose="02020603050405020304" pitchFamily="18" charset="0"/>
              </a:rPr>
              <a:t>Fitzpatrick,</a:t>
            </a:r>
            <a:r>
              <a:rPr lang="en-CA" spc="-10" dirty="0">
                <a:cs typeface="Times New Roman" panose="02020603050405020304" pitchFamily="18" charset="0"/>
              </a:rPr>
              <a:t> </a:t>
            </a:r>
            <a:r>
              <a:rPr lang="en-CA" dirty="0">
                <a:cs typeface="Times New Roman" panose="02020603050405020304" pitchFamily="18" charset="0"/>
              </a:rPr>
              <a:t>J.</a:t>
            </a:r>
            <a:r>
              <a:rPr lang="en-CA" spc="-10" dirty="0">
                <a:cs typeface="Times New Roman" panose="02020603050405020304" pitchFamily="18" charset="0"/>
              </a:rPr>
              <a:t> </a:t>
            </a:r>
            <a:r>
              <a:rPr lang="en-CA" dirty="0">
                <a:cs typeface="Times New Roman" panose="02020603050405020304" pitchFamily="18" charset="0"/>
              </a:rPr>
              <a:t>P.</a:t>
            </a:r>
            <a:r>
              <a:rPr lang="en-CA" spc="-5" dirty="0">
                <a:cs typeface="Times New Roman" panose="02020603050405020304" pitchFamily="18" charset="0"/>
              </a:rPr>
              <a:t> </a:t>
            </a:r>
            <a:r>
              <a:rPr lang="en-CA" dirty="0">
                <a:cs typeface="Times New Roman" panose="02020603050405020304" pitchFamily="18" charset="0"/>
              </a:rPr>
              <a:t>(2020).</a:t>
            </a:r>
            <a:r>
              <a:rPr lang="en-CA" spc="-10" dirty="0">
                <a:cs typeface="Times New Roman" panose="02020603050405020304" pitchFamily="18" charset="0"/>
              </a:rPr>
              <a:t> </a:t>
            </a:r>
            <a:r>
              <a:rPr lang="en-CA" dirty="0">
                <a:cs typeface="Times New Roman" panose="02020603050405020304" pitchFamily="18" charset="0"/>
              </a:rPr>
              <a:t>School-based</a:t>
            </a:r>
            <a:r>
              <a:rPr lang="en-CA" spc="-10" dirty="0">
                <a:cs typeface="Times New Roman" panose="02020603050405020304" pitchFamily="18" charset="0"/>
              </a:rPr>
              <a:t> </a:t>
            </a:r>
            <a:r>
              <a:rPr lang="en-CA" dirty="0">
                <a:cs typeface="Times New Roman" panose="02020603050405020304" pitchFamily="18" charset="0"/>
              </a:rPr>
              <a:t>intervention</a:t>
            </a:r>
            <a:r>
              <a:rPr lang="en-CA" spc="-16" dirty="0">
                <a:cs typeface="Times New Roman" panose="02020603050405020304" pitchFamily="18" charset="0"/>
              </a:rPr>
              <a:t> </a:t>
            </a:r>
            <a:r>
              <a:rPr lang="en-CA" dirty="0">
                <a:cs typeface="Times New Roman" panose="02020603050405020304" pitchFamily="18" charset="0"/>
              </a:rPr>
              <a:t>to</a:t>
            </a:r>
            <a:r>
              <a:rPr lang="en-CA" spc="-5" dirty="0">
                <a:cs typeface="Times New Roman" panose="02020603050405020304" pitchFamily="18" charset="0"/>
              </a:rPr>
              <a:t> </a:t>
            </a:r>
            <a:r>
              <a:rPr lang="en-CA" spc="-10" dirty="0">
                <a:cs typeface="Times New Roman" panose="02020603050405020304" pitchFamily="18" charset="0"/>
              </a:rPr>
              <a:t>address </a:t>
            </a:r>
            <a:r>
              <a:rPr lang="en-CA" dirty="0">
                <a:cs typeface="Times New Roman" panose="02020603050405020304" pitchFamily="18" charset="0"/>
              </a:rPr>
              <a:t>self-regulation</a:t>
            </a:r>
            <a:r>
              <a:rPr lang="en-CA" spc="-10" dirty="0">
                <a:cs typeface="Times New Roman" panose="02020603050405020304" pitchFamily="18" charset="0"/>
              </a:rPr>
              <a:t> </a:t>
            </a:r>
            <a:r>
              <a:rPr lang="en-CA" dirty="0">
                <a:cs typeface="Times New Roman" panose="02020603050405020304" pitchFamily="18" charset="0"/>
              </a:rPr>
              <a:t>and</a:t>
            </a:r>
            <a:r>
              <a:rPr lang="en-CA" spc="-5" dirty="0">
                <a:cs typeface="Times New Roman" panose="02020603050405020304" pitchFamily="18" charset="0"/>
              </a:rPr>
              <a:t> </a:t>
            </a:r>
            <a:r>
              <a:rPr lang="en-CA" dirty="0">
                <a:cs typeface="Times New Roman" panose="02020603050405020304" pitchFamily="18" charset="0"/>
              </a:rPr>
              <a:t>executive</a:t>
            </a:r>
            <a:r>
              <a:rPr lang="en-CA" spc="-5" dirty="0">
                <a:cs typeface="Times New Roman" panose="02020603050405020304" pitchFamily="18" charset="0"/>
              </a:rPr>
              <a:t> </a:t>
            </a:r>
            <a:r>
              <a:rPr lang="en-CA" dirty="0">
                <a:cs typeface="Times New Roman" panose="02020603050405020304" pitchFamily="18" charset="0"/>
              </a:rPr>
              <a:t>functioning</a:t>
            </a:r>
            <a:r>
              <a:rPr lang="en-CA" spc="-10" dirty="0">
                <a:cs typeface="Times New Roman" panose="02020603050405020304" pitchFamily="18" charset="0"/>
              </a:rPr>
              <a:t> </a:t>
            </a:r>
            <a:r>
              <a:rPr lang="en-CA" dirty="0">
                <a:cs typeface="Times New Roman" panose="02020603050405020304" pitchFamily="18" charset="0"/>
              </a:rPr>
              <a:t>in</a:t>
            </a:r>
            <a:r>
              <a:rPr lang="en-CA" spc="-5" dirty="0">
                <a:cs typeface="Times New Roman" panose="02020603050405020304" pitchFamily="18" charset="0"/>
              </a:rPr>
              <a:t> </a:t>
            </a:r>
            <a:r>
              <a:rPr lang="en-CA" dirty="0">
                <a:cs typeface="Times New Roman" panose="02020603050405020304" pitchFamily="18" charset="0"/>
              </a:rPr>
              <a:t>children</a:t>
            </a:r>
            <a:r>
              <a:rPr lang="en-CA" spc="-5" dirty="0">
                <a:cs typeface="Times New Roman" panose="02020603050405020304" pitchFamily="18" charset="0"/>
              </a:rPr>
              <a:t> </a:t>
            </a:r>
            <a:r>
              <a:rPr lang="en-CA" dirty="0">
                <a:cs typeface="Times New Roman" panose="02020603050405020304" pitchFamily="18" charset="0"/>
              </a:rPr>
              <a:t>attending</a:t>
            </a:r>
            <a:r>
              <a:rPr lang="en-CA" spc="-10" dirty="0">
                <a:cs typeface="Times New Roman" panose="02020603050405020304" pitchFamily="18" charset="0"/>
              </a:rPr>
              <a:t> </a:t>
            </a:r>
            <a:r>
              <a:rPr lang="en-CA" dirty="0">
                <a:cs typeface="Times New Roman" panose="02020603050405020304" pitchFamily="18" charset="0"/>
              </a:rPr>
              <a:t>primary</a:t>
            </a:r>
            <a:r>
              <a:rPr lang="en-CA" spc="-5" dirty="0">
                <a:cs typeface="Times New Roman" panose="02020603050405020304" pitchFamily="18" charset="0"/>
              </a:rPr>
              <a:t> </a:t>
            </a:r>
            <a:r>
              <a:rPr lang="en-CA" dirty="0">
                <a:cs typeface="Times New Roman" panose="02020603050405020304" pitchFamily="18" charset="0"/>
              </a:rPr>
              <a:t>schools</a:t>
            </a:r>
            <a:r>
              <a:rPr lang="en-CA" spc="-5" dirty="0">
                <a:cs typeface="Times New Roman" panose="02020603050405020304" pitchFamily="18" charset="0"/>
              </a:rPr>
              <a:t> </a:t>
            </a:r>
            <a:r>
              <a:rPr lang="en-CA" spc="-26" dirty="0">
                <a:cs typeface="Times New Roman" panose="02020603050405020304" pitchFamily="18" charset="0"/>
              </a:rPr>
              <a:t>in </a:t>
            </a:r>
            <a:r>
              <a:rPr lang="en-CA" dirty="0">
                <a:cs typeface="Times New Roman" panose="02020603050405020304" pitchFamily="18" charset="0"/>
              </a:rPr>
              <a:t>remote</a:t>
            </a:r>
            <a:r>
              <a:rPr lang="en-CA" spc="-16" dirty="0">
                <a:cs typeface="Times New Roman" panose="02020603050405020304" pitchFamily="18" charset="0"/>
              </a:rPr>
              <a:t> </a:t>
            </a:r>
            <a:r>
              <a:rPr lang="en-CA" dirty="0">
                <a:cs typeface="Times New Roman" panose="02020603050405020304" pitchFamily="18" charset="0"/>
              </a:rPr>
              <a:t>Australian</a:t>
            </a:r>
            <a:r>
              <a:rPr lang="en-CA" spc="-16" dirty="0">
                <a:cs typeface="Times New Roman" panose="02020603050405020304" pitchFamily="18" charset="0"/>
              </a:rPr>
              <a:t> </a:t>
            </a:r>
            <a:r>
              <a:rPr lang="en-CA" dirty="0">
                <a:cs typeface="Times New Roman" panose="02020603050405020304" pitchFamily="18" charset="0"/>
              </a:rPr>
              <a:t>Aboriginal</a:t>
            </a:r>
            <a:r>
              <a:rPr lang="en-CA" spc="-16" dirty="0">
                <a:cs typeface="Times New Roman" panose="02020603050405020304" pitchFamily="18" charset="0"/>
              </a:rPr>
              <a:t> </a:t>
            </a:r>
            <a:r>
              <a:rPr lang="en-CA" dirty="0">
                <a:cs typeface="Times New Roman" panose="02020603050405020304" pitchFamily="18" charset="0"/>
              </a:rPr>
              <a:t>communities.</a:t>
            </a:r>
            <a:r>
              <a:rPr lang="en-CA" spc="-5" dirty="0">
                <a:cs typeface="Times New Roman" panose="02020603050405020304" pitchFamily="18" charset="0"/>
              </a:rPr>
              <a:t> </a:t>
            </a:r>
            <a:r>
              <a:rPr lang="en-CA" dirty="0" err="1">
                <a:cs typeface="Times New Roman" panose="02020603050405020304" pitchFamily="18" charset="0"/>
              </a:rPr>
              <a:t>PLoS</a:t>
            </a:r>
            <a:r>
              <a:rPr lang="en-CA" spc="-21" dirty="0">
                <a:cs typeface="Times New Roman" panose="02020603050405020304" pitchFamily="18" charset="0"/>
              </a:rPr>
              <a:t> </a:t>
            </a:r>
            <a:r>
              <a:rPr lang="en-CA" dirty="0">
                <a:cs typeface="Times New Roman" panose="02020603050405020304" pitchFamily="18" charset="0"/>
              </a:rPr>
              <a:t>ONE,</a:t>
            </a:r>
            <a:r>
              <a:rPr lang="en-CA" spc="-5" dirty="0">
                <a:cs typeface="Times New Roman" panose="02020603050405020304" pitchFamily="18" charset="0"/>
              </a:rPr>
              <a:t> </a:t>
            </a:r>
            <a:r>
              <a:rPr lang="en-CA" spc="-10" dirty="0">
                <a:cs typeface="Times New Roman" panose="02020603050405020304" pitchFamily="18" charset="0"/>
              </a:rPr>
              <a:t>15(6). </a:t>
            </a:r>
            <a:r>
              <a:rPr lang="en-CA" spc="-10" dirty="0">
                <a:cs typeface="Times New Roman" panose="02020603050405020304" pitchFamily="18" charset="0"/>
                <a:hlinkClick r:id="rId3"/>
              </a:rPr>
              <a:t>https://doi.org/10.1371/journal.pone.0234895</a:t>
            </a:r>
            <a:endParaRPr lang="en-CA" spc="-10" dirty="0">
              <a:cs typeface="Times New Roman" panose="02020603050405020304" pitchFamily="18" charset="0"/>
            </a:endParaRPr>
          </a:p>
          <a:p>
            <a:pPr defTabSz="948090">
              <a:defRPr/>
            </a:pPr>
            <a:endParaRPr lang="en-CA" dirty="0"/>
          </a:p>
          <a:p>
            <a:pPr lvl="0"/>
            <a:r>
              <a:rPr lang="en-US" dirty="0"/>
              <a:t>A lit review found 11 RCT’s showed evidence for Incredible Years and children with ADHD (matched PICO age group) </a:t>
            </a:r>
          </a:p>
          <a:p>
            <a:pPr lvl="0"/>
            <a:r>
              <a:rPr lang="en-US" dirty="0"/>
              <a:t> </a:t>
            </a:r>
            <a:r>
              <a:rPr lang="en-CA" dirty="0"/>
              <a:t>(Murray, Lawrence, &amp; </a:t>
            </a:r>
            <a:r>
              <a:rPr lang="en-CA" dirty="0" err="1"/>
              <a:t>LaForett</a:t>
            </a:r>
            <a:r>
              <a:rPr lang="en-CA" dirty="0"/>
              <a:t>, 2018) </a:t>
            </a:r>
          </a:p>
          <a:p>
            <a:pPr defTabSz="948090">
              <a:defRPr/>
            </a:pPr>
            <a:endParaRPr lang="en-CA" dirty="0">
              <a:cs typeface="Times New Roman" panose="02020603050405020304" pitchFamily="18" charset="0"/>
            </a:endParaRPr>
          </a:p>
          <a:p>
            <a:pPr defTabSz="948090">
              <a:defRPr/>
            </a:pPr>
            <a:r>
              <a:rPr lang="en-CA" dirty="0">
                <a:cs typeface="Times New Roman" panose="02020603050405020304" pitchFamily="18" charset="0"/>
              </a:rPr>
              <a:t>Murray,</a:t>
            </a:r>
            <a:r>
              <a:rPr lang="en-CA" spc="-10" dirty="0">
                <a:cs typeface="Times New Roman" panose="02020603050405020304" pitchFamily="18" charset="0"/>
              </a:rPr>
              <a:t> </a:t>
            </a:r>
            <a:r>
              <a:rPr lang="en-CA" dirty="0">
                <a:cs typeface="Times New Roman" panose="02020603050405020304" pitchFamily="18" charset="0"/>
              </a:rPr>
              <a:t>D.</a:t>
            </a:r>
            <a:r>
              <a:rPr lang="en-CA" spc="-5" dirty="0">
                <a:cs typeface="Times New Roman" panose="02020603050405020304" pitchFamily="18" charset="0"/>
              </a:rPr>
              <a:t> </a:t>
            </a:r>
            <a:r>
              <a:rPr lang="en-CA" dirty="0">
                <a:cs typeface="Times New Roman" panose="02020603050405020304" pitchFamily="18" charset="0"/>
              </a:rPr>
              <a:t>W.,</a:t>
            </a:r>
            <a:r>
              <a:rPr lang="en-CA" spc="-16" dirty="0">
                <a:cs typeface="Times New Roman" panose="02020603050405020304" pitchFamily="18" charset="0"/>
              </a:rPr>
              <a:t> </a:t>
            </a:r>
            <a:r>
              <a:rPr lang="en-CA" dirty="0">
                <a:cs typeface="Times New Roman" panose="02020603050405020304" pitchFamily="18" charset="0"/>
              </a:rPr>
              <a:t>Lawrence,</a:t>
            </a:r>
            <a:r>
              <a:rPr lang="en-CA" spc="-5" dirty="0">
                <a:cs typeface="Times New Roman" panose="02020603050405020304" pitchFamily="18" charset="0"/>
              </a:rPr>
              <a:t> </a:t>
            </a:r>
            <a:r>
              <a:rPr lang="en-CA" dirty="0">
                <a:cs typeface="Times New Roman" panose="02020603050405020304" pitchFamily="18" charset="0"/>
              </a:rPr>
              <a:t>J.</a:t>
            </a:r>
            <a:r>
              <a:rPr lang="en-CA" spc="-10" dirty="0">
                <a:cs typeface="Times New Roman" panose="02020603050405020304" pitchFamily="18" charset="0"/>
              </a:rPr>
              <a:t> </a:t>
            </a:r>
            <a:r>
              <a:rPr lang="en-CA" dirty="0">
                <a:cs typeface="Times New Roman" panose="02020603050405020304" pitchFamily="18" charset="0"/>
              </a:rPr>
              <a:t>R.,</a:t>
            </a:r>
            <a:r>
              <a:rPr lang="en-CA" spc="-5" dirty="0">
                <a:cs typeface="Times New Roman" panose="02020603050405020304" pitchFamily="18" charset="0"/>
              </a:rPr>
              <a:t> </a:t>
            </a:r>
            <a:r>
              <a:rPr lang="en-CA" dirty="0">
                <a:cs typeface="Times New Roman" panose="02020603050405020304" pitchFamily="18" charset="0"/>
              </a:rPr>
              <a:t>&amp;</a:t>
            </a:r>
            <a:r>
              <a:rPr lang="en-CA" spc="-10" dirty="0">
                <a:cs typeface="Times New Roman" panose="02020603050405020304" pitchFamily="18" charset="0"/>
              </a:rPr>
              <a:t> </a:t>
            </a:r>
            <a:r>
              <a:rPr lang="en-CA" dirty="0" err="1">
                <a:cs typeface="Times New Roman" panose="02020603050405020304" pitchFamily="18" charset="0"/>
              </a:rPr>
              <a:t>LaForett</a:t>
            </a:r>
            <a:r>
              <a:rPr lang="en-CA" dirty="0">
                <a:cs typeface="Times New Roman" panose="02020603050405020304" pitchFamily="18" charset="0"/>
              </a:rPr>
              <a:t>,</a:t>
            </a:r>
            <a:r>
              <a:rPr lang="en-CA" spc="-10" dirty="0">
                <a:cs typeface="Times New Roman" panose="02020603050405020304" pitchFamily="18" charset="0"/>
              </a:rPr>
              <a:t> </a:t>
            </a:r>
            <a:r>
              <a:rPr lang="en-CA" dirty="0">
                <a:cs typeface="Times New Roman" panose="02020603050405020304" pitchFamily="18" charset="0"/>
              </a:rPr>
              <a:t>D.</a:t>
            </a:r>
            <a:r>
              <a:rPr lang="en-CA" spc="-10" dirty="0">
                <a:cs typeface="Times New Roman" panose="02020603050405020304" pitchFamily="18" charset="0"/>
              </a:rPr>
              <a:t> </a:t>
            </a:r>
            <a:r>
              <a:rPr lang="en-CA" dirty="0">
                <a:cs typeface="Times New Roman" panose="02020603050405020304" pitchFamily="18" charset="0"/>
              </a:rPr>
              <a:t>R.</a:t>
            </a:r>
            <a:r>
              <a:rPr lang="en-CA" spc="-5" dirty="0">
                <a:cs typeface="Times New Roman" panose="02020603050405020304" pitchFamily="18" charset="0"/>
              </a:rPr>
              <a:t> </a:t>
            </a:r>
            <a:r>
              <a:rPr lang="en-CA" dirty="0">
                <a:cs typeface="Times New Roman" panose="02020603050405020304" pitchFamily="18" charset="0"/>
              </a:rPr>
              <a:t>(2018).</a:t>
            </a:r>
            <a:r>
              <a:rPr lang="en-CA" spc="-10" dirty="0">
                <a:cs typeface="Times New Roman" panose="02020603050405020304" pitchFamily="18" charset="0"/>
              </a:rPr>
              <a:t> </a:t>
            </a:r>
            <a:r>
              <a:rPr lang="en-CA" dirty="0">
                <a:cs typeface="Times New Roman" panose="02020603050405020304" pitchFamily="18" charset="0"/>
              </a:rPr>
              <a:t>The</a:t>
            </a:r>
            <a:r>
              <a:rPr lang="en-CA" spc="-5" dirty="0">
                <a:cs typeface="Times New Roman" panose="02020603050405020304" pitchFamily="18" charset="0"/>
              </a:rPr>
              <a:t> </a:t>
            </a:r>
            <a:r>
              <a:rPr lang="en-CA" dirty="0">
                <a:cs typeface="Times New Roman" panose="02020603050405020304" pitchFamily="18" charset="0"/>
              </a:rPr>
              <a:t>Incredible</a:t>
            </a:r>
            <a:r>
              <a:rPr lang="en-CA" spc="-16" dirty="0">
                <a:cs typeface="Times New Roman" panose="02020603050405020304" pitchFamily="18" charset="0"/>
              </a:rPr>
              <a:t> </a:t>
            </a:r>
            <a:r>
              <a:rPr lang="en-CA" spc="-10" dirty="0">
                <a:cs typeface="Times New Roman" panose="02020603050405020304" pitchFamily="18" charset="0"/>
              </a:rPr>
              <a:t>Years® </a:t>
            </a:r>
            <a:r>
              <a:rPr lang="en-CA" dirty="0">
                <a:cs typeface="Times New Roman" panose="02020603050405020304" pitchFamily="18" charset="0"/>
              </a:rPr>
              <a:t>programs</a:t>
            </a:r>
            <a:r>
              <a:rPr lang="en-CA" spc="-10" dirty="0">
                <a:cs typeface="Times New Roman" panose="02020603050405020304" pitchFamily="18" charset="0"/>
              </a:rPr>
              <a:t> </a:t>
            </a:r>
            <a:r>
              <a:rPr lang="en-CA" dirty="0">
                <a:cs typeface="Times New Roman" panose="02020603050405020304" pitchFamily="18" charset="0"/>
              </a:rPr>
              <a:t>for</a:t>
            </a:r>
            <a:r>
              <a:rPr lang="en-CA" spc="-10" dirty="0">
                <a:cs typeface="Times New Roman" panose="02020603050405020304" pitchFamily="18" charset="0"/>
              </a:rPr>
              <a:t> </a:t>
            </a:r>
            <a:r>
              <a:rPr lang="en-CA" dirty="0">
                <a:cs typeface="Times New Roman" panose="02020603050405020304" pitchFamily="18" charset="0"/>
              </a:rPr>
              <a:t>ADHD</a:t>
            </a:r>
            <a:r>
              <a:rPr lang="en-CA" spc="-10" dirty="0">
                <a:cs typeface="Times New Roman" panose="02020603050405020304" pitchFamily="18" charset="0"/>
              </a:rPr>
              <a:t> </a:t>
            </a:r>
            <a:r>
              <a:rPr lang="en-CA" dirty="0">
                <a:cs typeface="Times New Roman" panose="02020603050405020304" pitchFamily="18" charset="0"/>
              </a:rPr>
              <a:t>in</a:t>
            </a:r>
            <a:r>
              <a:rPr lang="en-CA" spc="-10" dirty="0">
                <a:cs typeface="Times New Roman" panose="02020603050405020304" pitchFamily="18" charset="0"/>
              </a:rPr>
              <a:t> </a:t>
            </a:r>
            <a:r>
              <a:rPr lang="en-CA" dirty="0">
                <a:cs typeface="Times New Roman" panose="02020603050405020304" pitchFamily="18" charset="0"/>
              </a:rPr>
              <a:t>young</a:t>
            </a:r>
            <a:r>
              <a:rPr lang="en-CA" spc="-5" dirty="0">
                <a:cs typeface="Times New Roman" panose="02020603050405020304" pitchFamily="18" charset="0"/>
              </a:rPr>
              <a:t> </a:t>
            </a:r>
            <a:r>
              <a:rPr lang="en-CA" dirty="0">
                <a:cs typeface="Times New Roman" panose="02020603050405020304" pitchFamily="18" charset="0"/>
              </a:rPr>
              <a:t>children:</a:t>
            </a:r>
            <a:r>
              <a:rPr lang="en-CA" spc="-10" dirty="0">
                <a:cs typeface="Times New Roman" panose="02020603050405020304" pitchFamily="18" charset="0"/>
              </a:rPr>
              <a:t> </a:t>
            </a:r>
            <a:r>
              <a:rPr lang="en-CA" dirty="0">
                <a:cs typeface="Times New Roman" panose="02020603050405020304" pitchFamily="18" charset="0"/>
              </a:rPr>
              <a:t>A</a:t>
            </a:r>
            <a:r>
              <a:rPr lang="en-CA" spc="-10" dirty="0">
                <a:cs typeface="Times New Roman" panose="02020603050405020304" pitchFamily="18" charset="0"/>
              </a:rPr>
              <a:t> </a:t>
            </a:r>
            <a:r>
              <a:rPr lang="en-CA" dirty="0">
                <a:cs typeface="Times New Roman" panose="02020603050405020304" pitchFamily="18" charset="0"/>
              </a:rPr>
              <a:t>critical</a:t>
            </a:r>
            <a:r>
              <a:rPr lang="en-CA" spc="-10" dirty="0">
                <a:cs typeface="Times New Roman" panose="02020603050405020304" pitchFamily="18" charset="0"/>
              </a:rPr>
              <a:t> </a:t>
            </a:r>
            <a:r>
              <a:rPr lang="en-CA" dirty="0">
                <a:cs typeface="Times New Roman" panose="02020603050405020304" pitchFamily="18" charset="0"/>
              </a:rPr>
              <a:t>review</a:t>
            </a:r>
            <a:r>
              <a:rPr lang="en-CA" spc="-5" dirty="0">
                <a:cs typeface="Times New Roman" panose="02020603050405020304" pitchFamily="18" charset="0"/>
              </a:rPr>
              <a:t> </a:t>
            </a:r>
            <a:r>
              <a:rPr lang="en-CA" dirty="0">
                <a:cs typeface="Times New Roman" panose="02020603050405020304" pitchFamily="18" charset="0"/>
              </a:rPr>
              <a:t>of</a:t>
            </a:r>
            <a:r>
              <a:rPr lang="en-CA" spc="-10" dirty="0">
                <a:cs typeface="Times New Roman" panose="02020603050405020304" pitchFamily="18" charset="0"/>
              </a:rPr>
              <a:t> </a:t>
            </a:r>
            <a:r>
              <a:rPr lang="en-CA" dirty="0">
                <a:cs typeface="Times New Roman" panose="02020603050405020304" pitchFamily="18" charset="0"/>
              </a:rPr>
              <a:t>the</a:t>
            </a:r>
            <a:r>
              <a:rPr lang="en-CA" spc="-10" dirty="0">
                <a:cs typeface="Times New Roman" panose="02020603050405020304" pitchFamily="18" charset="0"/>
              </a:rPr>
              <a:t> </a:t>
            </a:r>
            <a:r>
              <a:rPr lang="en-CA" dirty="0">
                <a:cs typeface="Times New Roman" panose="02020603050405020304" pitchFamily="18" charset="0"/>
              </a:rPr>
              <a:t>evidence.</a:t>
            </a:r>
            <a:r>
              <a:rPr lang="en-CA" spc="-5" dirty="0">
                <a:cs typeface="Times New Roman" panose="02020603050405020304" pitchFamily="18" charset="0"/>
              </a:rPr>
              <a:t> </a:t>
            </a:r>
            <a:r>
              <a:rPr lang="en-CA" dirty="0">
                <a:cs typeface="Times New Roman" panose="02020603050405020304" pitchFamily="18" charset="0"/>
              </a:rPr>
              <a:t>Journal</a:t>
            </a:r>
            <a:r>
              <a:rPr lang="en-CA" spc="-10" dirty="0">
                <a:cs typeface="Times New Roman" panose="02020603050405020304" pitchFamily="18" charset="0"/>
              </a:rPr>
              <a:t> </a:t>
            </a:r>
            <a:r>
              <a:rPr lang="en-CA" spc="-26" dirty="0">
                <a:cs typeface="Times New Roman" panose="02020603050405020304" pitchFamily="18" charset="0"/>
              </a:rPr>
              <a:t>of </a:t>
            </a:r>
            <a:r>
              <a:rPr lang="en-CA" dirty="0">
                <a:cs typeface="Times New Roman" panose="02020603050405020304" pitchFamily="18" charset="0"/>
              </a:rPr>
              <a:t>Emotional</a:t>
            </a:r>
            <a:r>
              <a:rPr lang="en-CA" spc="-10" dirty="0">
                <a:cs typeface="Times New Roman" panose="02020603050405020304" pitchFamily="18" charset="0"/>
              </a:rPr>
              <a:t> </a:t>
            </a:r>
            <a:r>
              <a:rPr lang="en-CA" dirty="0">
                <a:cs typeface="Times New Roman" panose="02020603050405020304" pitchFamily="18" charset="0"/>
              </a:rPr>
              <a:t>and</a:t>
            </a:r>
            <a:r>
              <a:rPr lang="en-CA" spc="-5" dirty="0">
                <a:cs typeface="Times New Roman" panose="02020603050405020304" pitchFamily="18" charset="0"/>
              </a:rPr>
              <a:t> </a:t>
            </a:r>
            <a:r>
              <a:rPr lang="en-CA" dirty="0">
                <a:cs typeface="Times New Roman" panose="02020603050405020304" pitchFamily="18" charset="0"/>
              </a:rPr>
              <a:t>Behavioral</a:t>
            </a:r>
            <a:r>
              <a:rPr lang="en-CA" spc="-10" dirty="0">
                <a:cs typeface="Times New Roman" panose="02020603050405020304" pitchFamily="18" charset="0"/>
              </a:rPr>
              <a:t> </a:t>
            </a:r>
            <a:r>
              <a:rPr lang="en-CA" dirty="0">
                <a:cs typeface="Times New Roman" panose="02020603050405020304" pitchFamily="18" charset="0"/>
              </a:rPr>
              <a:t>Disorders, 26(4),</a:t>
            </a:r>
            <a:r>
              <a:rPr lang="en-CA" spc="-10" dirty="0">
                <a:cs typeface="Times New Roman" panose="02020603050405020304" pitchFamily="18" charset="0"/>
              </a:rPr>
              <a:t> 195–208. https://doi.org/10.1177/1063426617717740</a:t>
            </a:r>
          </a:p>
          <a:p>
            <a:pPr lvl="0"/>
            <a:endParaRPr lang="en-US" dirty="0"/>
          </a:p>
          <a:p>
            <a:pPr defTabSz="948090">
              <a:defRPr/>
            </a:pPr>
            <a:endParaRPr lang="en-CA" dirty="0"/>
          </a:p>
          <a:p>
            <a:endParaRPr lang="en-CA" dirty="0"/>
          </a:p>
        </p:txBody>
      </p:sp>
      <p:sp>
        <p:nvSpPr>
          <p:cNvPr id="4" name="Slide Number Placeholder 3"/>
          <p:cNvSpPr>
            <a:spLocks noGrp="1"/>
          </p:cNvSpPr>
          <p:nvPr>
            <p:ph type="sldNum" sz="quarter" idx="5"/>
          </p:nvPr>
        </p:nvSpPr>
        <p:spPr/>
        <p:txBody>
          <a:bodyPr/>
          <a:lstStyle/>
          <a:p>
            <a:fld id="{62B46F2B-1084-40BA-9F0A-B1F6847335C5}" type="slidenum">
              <a:rPr lang="en-US" smtClean="0"/>
              <a:t>17</a:t>
            </a:fld>
            <a:endParaRPr lang="en-US" dirty="0"/>
          </a:p>
        </p:txBody>
      </p:sp>
    </p:spTree>
    <p:extLst>
      <p:ext uri="{BB962C8B-B14F-4D97-AF65-F5344CB8AC3E}">
        <p14:creationId xmlns:p14="http://schemas.microsoft.com/office/powerpoint/2010/main" val="25725860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368">
              <a:lnSpc>
                <a:spcPct val="150000"/>
              </a:lnSpc>
              <a:defRPr/>
            </a:pPr>
            <a:r>
              <a:rPr lang="en-CA" dirty="0">
                <a:cs typeface="Arial"/>
              </a:rPr>
              <a:t>The Alert Program uses an Engine Analogy to help kids relate to their bodies as an engine.  The program focuses on helping children with the internal awareness of their engines and what their sensory and motor tools are and how to use these tools to regulate their biological domain.  The program incorporates co-regulation, parent-child learning, hands-on experiential activities, practice using the sensory and motor tools, and problem solving with them to self-regulate. The key component is parent self-regulation in order for a child to co-regulate in the process.  </a:t>
            </a:r>
          </a:p>
          <a:p>
            <a:pPr defTabSz="948368">
              <a:lnSpc>
                <a:spcPct val="150000"/>
              </a:lnSpc>
              <a:defRPr/>
            </a:pPr>
            <a:endParaRPr lang="en-CA" baseline="0" dirty="0"/>
          </a:p>
          <a:p>
            <a:pPr defTabSz="948368">
              <a:lnSpc>
                <a:spcPct val="150000"/>
              </a:lnSpc>
              <a:defRPr/>
            </a:pPr>
            <a:r>
              <a:rPr lang="en-CA" baseline="0" dirty="0"/>
              <a:t>The engine speeds of Low, Just Right, and High are used as the labels for the internal biological state.  Interoception helps identify the internal signs such as</a:t>
            </a:r>
            <a:r>
              <a:rPr lang="en-CA" i="0" baseline="0" dirty="0"/>
              <a:t> Heart beating, breathing faster, sweating, getting red in the face, muscles tensing, or mind racing.  </a:t>
            </a:r>
            <a:r>
              <a:rPr lang="en-CA" dirty="0"/>
              <a:t>Self-Regulation is not made up the tools that I’ll talk about, but it is a PROCESS of being aware of the internal body signals and responding to them. </a:t>
            </a:r>
          </a:p>
          <a:p>
            <a:pPr defTabSz="948368">
              <a:lnSpc>
                <a:spcPct val="150000"/>
              </a:lnSpc>
              <a:defRPr/>
            </a:pPr>
            <a:endParaRPr lang="en-CA" i="1" baseline="0" dirty="0"/>
          </a:p>
        </p:txBody>
      </p:sp>
      <p:sp>
        <p:nvSpPr>
          <p:cNvPr id="4" name="Slide Number Placeholder 3"/>
          <p:cNvSpPr>
            <a:spLocks noGrp="1"/>
          </p:cNvSpPr>
          <p:nvPr>
            <p:ph type="sldNum" sz="quarter" idx="10"/>
          </p:nvPr>
        </p:nvSpPr>
        <p:spPr/>
        <p:txBody>
          <a:bodyPr/>
          <a:lstStyle/>
          <a:p>
            <a:pPr>
              <a:defRPr/>
            </a:pPr>
            <a:fld id="{637DAC66-0762-4F4E-B692-E663A20BC2B2}" type="slidenum">
              <a:rPr lang="en-US" smtClean="0"/>
              <a:pPr>
                <a:defRPr/>
              </a:pPr>
              <a:t>18</a:t>
            </a:fld>
            <a:endParaRPr lang="en-US" dirty="0"/>
          </a:p>
        </p:txBody>
      </p:sp>
    </p:spTree>
    <p:extLst>
      <p:ext uri="{BB962C8B-B14F-4D97-AF65-F5344CB8AC3E}">
        <p14:creationId xmlns:p14="http://schemas.microsoft.com/office/powerpoint/2010/main" val="34507841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368">
              <a:lnSpc>
                <a:spcPct val="150000"/>
              </a:lnSpc>
              <a:defRPr/>
            </a:pPr>
            <a:r>
              <a:rPr lang="en-CA" baseline="0" dirty="0"/>
              <a:t>Children learn to respond to their environment by watching how their parents respond.  Think of a time when you responded with a big emotion or reaction while you were doing something, and later you hear your child repeats your same response…every word of it.  So parent modeling their own self-regulation is key tool, and it provides body doubling (doing together).  Co-regulation is the back and forth exchange between people, who are adjusting their responses based on the response of the other person.  Part of co-regulation happens when a parent is engaged and provides scaffolding or support with a child’s tools.  </a:t>
            </a:r>
            <a:endParaRPr lang="en-US" dirty="0"/>
          </a:p>
          <a:p>
            <a:endParaRPr lang="en-CA" dirty="0"/>
          </a:p>
        </p:txBody>
      </p:sp>
      <p:sp>
        <p:nvSpPr>
          <p:cNvPr id="4" name="Slide Number Placeholder 3"/>
          <p:cNvSpPr>
            <a:spLocks noGrp="1"/>
          </p:cNvSpPr>
          <p:nvPr>
            <p:ph type="sldNum" sz="quarter" idx="5"/>
          </p:nvPr>
        </p:nvSpPr>
        <p:spPr/>
        <p:txBody>
          <a:bodyPr/>
          <a:lstStyle/>
          <a:p>
            <a:pPr>
              <a:defRPr/>
            </a:pPr>
            <a:fld id="{637DAC66-0762-4F4E-B692-E663A20BC2B2}" type="slidenum">
              <a:rPr lang="en-US" smtClean="0"/>
              <a:pPr>
                <a:defRPr/>
              </a:pPr>
              <a:t>19</a:t>
            </a:fld>
            <a:endParaRPr lang="en-US" dirty="0"/>
          </a:p>
        </p:txBody>
      </p:sp>
    </p:spTree>
    <p:extLst>
      <p:ext uri="{BB962C8B-B14F-4D97-AF65-F5344CB8AC3E}">
        <p14:creationId xmlns:p14="http://schemas.microsoft.com/office/powerpoint/2010/main" val="5052941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dirty="0"/>
              <a:t>The process can be described with the first step of Awareness and Accuracy or Check Engines.  Start with the internal check of engine or the body, or interoceptive awareness</a:t>
            </a:r>
          </a:p>
          <a:p>
            <a:pPr>
              <a:lnSpc>
                <a:spcPct val="150000"/>
              </a:lnSpc>
            </a:pPr>
            <a:endParaRPr lang="en-US" dirty="0"/>
          </a:p>
          <a:p>
            <a:pPr>
              <a:lnSpc>
                <a:spcPct val="150000"/>
              </a:lnSpc>
            </a:pPr>
            <a:r>
              <a:rPr lang="en-US" dirty="0"/>
              <a:t>The next step is recognizing when things are not Just Right</a:t>
            </a:r>
          </a:p>
          <a:p>
            <a:pPr>
              <a:lnSpc>
                <a:spcPct val="150000"/>
              </a:lnSpc>
            </a:pPr>
            <a:endParaRPr lang="en-US" dirty="0"/>
          </a:p>
          <a:p>
            <a:pPr>
              <a:lnSpc>
                <a:spcPct val="150000"/>
              </a:lnSpc>
            </a:pPr>
            <a:r>
              <a:rPr lang="en-US" dirty="0"/>
              <a:t>Then determining to do something or not, and determining what the right tools are for the situation.  </a:t>
            </a:r>
          </a:p>
          <a:p>
            <a:pPr>
              <a:lnSpc>
                <a:spcPct val="150000"/>
              </a:lnSpc>
            </a:pPr>
            <a:endParaRPr lang="en-US" dirty="0"/>
          </a:p>
          <a:p>
            <a:pPr>
              <a:lnSpc>
                <a:spcPct val="150000"/>
              </a:lnSpc>
            </a:pPr>
            <a:r>
              <a:rPr lang="en-US" dirty="0"/>
              <a:t>Choose the tool and use it appropriately.</a:t>
            </a:r>
          </a:p>
          <a:p>
            <a:pPr>
              <a:lnSpc>
                <a:spcPct val="150000"/>
              </a:lnSpc>
            </a:pPr>
            <a:endParaRPr lang="en-US" dirty="0"/>
          </a:p>
          <a:p>
            <a:pPr>
              <a:lnSpc>
                <a:spcPct val="150000"/>
              </a:lnSpc>
            </a:pPr>
            <a:r>
              <a:rPr lang="en-US" dirty="0"/>
              <a:t>Then recheck the engines.  </a:t>
            </a:r>
          </a:p>
          <a:p>
            <a:pPr>
              <a:lnSpc>
                <a:spcPct val="150000"/>
              </a:lnSpc>
            </a:pPr>
            <a:endParaRPr lang="en-US" dirty="0"/>
          </a:p>
          <a:p>
            <a:pPr>
              <a:lnSpc>
                <a:spcPct val="150000"/>
              </a:lnSpc>
            </a:pPr>
            <a:r>
              <a:rPr lang="en-US" dirty="0"/>
              <a:t>You can give me all the tools to fix my car by myself, but if my check engine light goes on and I put gas in the gas tank when I should have replaced the spark plugs, I have not used the right tool and did not manage to fix the check engine light. </a:t>
            </a:r>
          </a:p>
          <a:p>
            <a:pPr>
              <a:lnSpc>
                <a:spcPct val="150000"/>
              </a:lnSpc>
            </a:pPr>
            <a:endParaRPr lang="en-US" baseline="0" dirty="0"/>
          </a:p>
          <a:p>
            <a:pPr>
              <a:lnSpc>
                <a:spcPct val="150000"/>
              </a:lnSpc>
            </a:pPr>
            <a:endParaRPr lang="en-US" baseline="0" dirty="0"/>
          </a:p>
          <a:p>
            <a:pPr>
              <a:lnSpc>
                <a:spcPct val="150000"/>
              </a:lnSpc>
            </a:pPr>
            <a:endParaRPr lang="en-US" dirty="0"/>
          </a:p>
        </p:txBody>
      </p:sp>
      <p:sp>
        <p:nvSpPr>
          <p:cNvPr id="4" name="Slide Number Placeholder 3"/>
          <p:cNvSpPr>
            <a:spLocks noGrp="1"/>
          </p:cNvSpPr>
          <p:nvPr>
            <p:ph type="sldNum" sz="quarter" idx="10"/>
          </p:nvPr>
        </p:nvSpPr>
        <p:spPr/>
        <p:txBody>
          <a:bodyPr/>
          <a:lstStyle/>
          <a:p>
            <a:fld id="{62B46F2B-1084-40BA-9F0A-B1F6847335C5}" type="slidenum">
              <a:rPr lang="en-US" smtClean="0"/>
              <a:t>20</a:t>
            </a:fld>
            <a:endParaRPr lang="en-US" dirty="0"/>
          </a:p>
        </p:txBody>
      </p:sp>
    </p:spTree>
    <p:extLst>
      <p:ext uri="{BB962C8B-B14F-4D97-AF65-F5344CB8AC3E}">
        <p14:creationId xmlns:p14="http://schemas.microsoft.com/office/powerpoint/2010/main" val="25185148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lnSpc>
                <a:spcPct val="150000"/>
              </a:lnSpc>
            </a:pPr>
            <a:r>
              <a:rPr lang="en-US" baseline="0" dirty="0"/>
              <a:t>Mouth tools are extremely helpful in self regulation.  Mouth tools include snacks, drinking, chewing on things, sucking on something, and breathing.  The brain needs sugar to function, and snacks and drinks help provide that needed fuel throughout the day.  Gum can be helpful and this</a:t>
            </a:r>
            <a:r>
              <a:rPr lang="en-CA" baseline="0" dirty="0"/>
              <a:t> systematic review looked at 22 studies and found that there were positive effects of chewing gum on attention, particularly sustained attention which is needed for boring activities.  Over half the studies showed that chewing gum helped increase alertness, mood, and relieve stress.  Just offering gum is not enough.  There need to be clear rules and guidelines on the use of gum, and they need support for the engine check process to be able to use it appropriately.</a:t>
            </a:r>
          </a:p>
          <a:p>
            <a:pPr>
              <a:lnSpc>
                <a:spcPct val="150000"/>
              </a:lnSpc>
            </a:pPr>
            <a:endParaRPr lang="en-CA" baseline="0" dirty="0"/>
          </a:p>
        </p:txBody>
      </p:sp>
      <p:sp>
        <p:nvSpPr>
          <p:cNvPr id="4" name="Slide Number Placeholder 3"/>
          <p:cNvSpPr>
            <a:spLocks noGrp="1"/>
          </p:cNvSpPr>
          <p:nvPr>
            <p:ph type="sldNum" sz="quarter" idx="10"/>
          </p:nvPr>
        </p:nvSpPr>
        <p:spPr/>
        <p:txBody>
          <a:bodyPr/>
          <a:lstStyle/>
          <a:p>
            <a:pPr>
              <a:defRPr/>
            </a:pPr>
            <a:fld id="{637DAC66-0762-4F4E-B692-E663A20BC2B2}" type="slidenum">
              <a:rPr lang="en-US" smtClean="0"/>
              <a:pPr>
                <a:defRPr/>
              </a:pPr>
              <a:t>21</a:t>
            </a:fld>
            <a:endParaRPr lang="en-US" dirty="0"/>
          </a:p>
        </p:txBody>
      </p:sp>
    </p:spTree>
    <p:extLst>
      <p:ext uri="{BB962C8B-B14F-4D97-AF65-F5344CB8AC3E}">
        <p14:creationId xmlns:p14="http://schemas.microsoft.com/office/powerpoint/2010/main" val="7364397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dirty="0"/>
              <a:t>The there is a stressor, the sympathetic nervous system activates the stress response.  After the stress is over, the Parasympathetic nervous system helps the body return to a state of calm.  It lowers heart rate and breathing, blood pressure, and increases digestion. </a:t>
            </a:r>
          </a:p>
          <a:p>
            <a:pPr>
              <a:lnSpc>
                <a:spcPct val="150000"/>
              </a:lnSpc>
            </a:pPr>
            <a:endParaRPr lang="en-US" dirty="0"/>
          </a:p>
          <a:p>
            <a:pPr>
              <a:lnSpc>
                <a:spcPct val="150000"/>
              </a:lnSpc>
            </a:pPr>
            <a:r>
              <a:rPr lang="en-US" dirty="0"/>
              <a:t>Kimori’s study showed that there is a relaxation effect with a prolonged exhale, which activates the parasympathetic nervous system and suppresses the sympathetic nervous system.   When you walk around later, try Breathe in 4 steps, Breathe out 6 steps.  More structured programs can be found on these apps – </a:t>
            </a:r>
            <a:r>
              <a:rPr lang="en-US" dirty="0" err="1"/>
              <a:t>BreathR</a:t>
            </a:r>
            <a:r>
              <a:rPr lang="en-US" dirty="0"/>
              <a:t>, Calm, or Insight Timer.</a:t>
            </a:r>
          </a:p>
          <a:p>
            <a:pPr>
              <a:lnSpc>
                <a:spcPct val="150000"/>
              </a:lnSpc>
            </a:pPr>
            <a:r>
              <a:rPr lang="en-US" dirty="0"/>
              <a:t>_________________________________________</a:t>
            </a:r>
          </a:p>
          <a:p>
            <a:pPr defTabSz="914266">
              <a:lnSpc>
                <a:spcPct val="150000"/>
              </a:lnSpc>
            </a:pPr>
            <a:r>
              <a:rPr lang="en-US" dirty="0"/>
              <a:t>Komori T. (2018). The relaxation effect of prolonged expiratory breathing. </a:t>
            </a:r>
            <a:r>
              <a:rPr lang="en-US" i="1" dirty="0"/>
              <a:t>Mental illness</a:t>
            </a:r>
            <a:r>
              <a:rPr lang="en-US" dirty="0"/>
              <a:t>, </a:t>
            </a:r>
            <a:r>
              <a:rPr lang="en-US" i="1" dirty="0"/>
              <a:t>10</a:t>
            </a:r>
            <a:r>
              <a:rPr lang="en-US" dirty="0"/>
              <a:t>(1), 7669. https://</a:t>
            </a:r>
            <a:r>
              <a:rPr lang="en-US" dirty="0" err="1"/>
              <a:t>doi.org</a:t>
            </a:r>
            <a:r>
              <a:rPr lang="en-US" dirty="0"/>
              <a:t>/10.4081/</a:t>
            </a:r>
            <a:r>
              <a:rPr lang="en-US" dirty="0" err="1"/>
              <a:t>mi.2018.7669</a:t>
            </a:r>
            <a:r>
              <a:rPr lang="en-US" dirty="0"/>
              <a:t> </a:t>
            </a:r>
          </a:p>
          <a:p>
            <a:pPr>
              <a:lnSpc>
                <a:spcPct val="150000"/>
              </a:lnSpc>
            </a:pPr>
            <a:endParaRPr lang="en-CA" dirty="0"/>
          </a:p>
        </p:txBody>
      </p:sp>
      <p:sp>
        <p:nvSpPr>
          <p:cNvPr id="4" name="Slide Number Placeholder 3"/>
          <p:cNvSpPr>
            <a:spLocks noGrp="1"/>
          </p:cNvSpPr>
          <p:nvPr>
            <p:ph type="sldNum" sz="quarter" idx="5"/>
          </p:nvPr>
        </p:nvSpPr>
        <p:spPr/>
        <p:txBody>
          <a:bodyPr/>
          <a:lstStyle/>
          <a:p>
            <a:fld id="{62B46F2B-1084-40BA-9F0A-B1F6847335C5}" type="slidenum">
              <a:rPr lang="en-US" smtClean="0"/>
              <a:t>22</a:t>
            </a:fld>
            <a:endParaRPr lang="en-US" dirty="0"/>
          </a:p>
        </p:txBody>
      </p:sp>
    </p:spTree>
    <p:extLst>
      <p:ext uri="{BB962C8B-B14F-4D97-AF65-F5344CB8AC3E}">
        <p14:creationId xmlns:p14="http://schemas.microsoft.com/office/powerpoint/2010/main" val="20838796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p>
            <a:fld id="{C457AAAA-DA3E-4094-ADEC-8A82F6A673AC}" type="slidenum">
              <a:rPr lang="en-US" smtClean="0">
                <a:cs typeface="Arial" charset="0"/>
              </a:rPr>
              <a:pPr/>
              <a:t>23</a:t>
            </a:fld>
            <a:endParaRPr lang="en-US" dirty="0">
              <a:cs typeface="Arial"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p:spPr>
        <p:txBody>
          <a:bodyPr/>
          <a:lstStyle/>
          <a:p>
            <a:pPr eaLnBrk="1" hangingPunct="1">
              <a:lnSpc>
                <a:spcPct val="150000"/>
              </a:lnSpc>
            </a:pPr>
            <a:r>
              <a:rPr lang="en-US" dirty="0"/>
              <a:t>There are many movement tools, and one of the most effective physical tools is to move our bodies.  There are small movement tools and there are bigger movement tools.  The small move tools may be helpful for a short period of time, but most people need bigger movements.  Why does some of this work?</a:t>
            </a:r>
            <a:endParaRPr lang="en-US" baseline="0" dirty="0"/>
          </a:p>
        </p:txBody>
      </p:sp>
    </p:spTree>
    <p:extLst>
      <p:ext uri="{BB962C8B-B14F-4D97-AF65-F5344CB8AC3E}">
        <p14:creationId xmlns:p14="http://schemas.microsoft.com/office/powerpoint/2010/main" val="9875111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dirty="0">
                <a:latin typeface="Arial"/>
                <a:cs typeface="Arial"/>
              </a:rPr>
              <a:t>In 2014, Betsy Hoza and colleagues</a:t>
            </a:r>
            <a:r>
              <a:rPr lang="en-US" baseline="0" dirty="0">
                <a:latin typeface="Arial"/>
                <a:cs typeface="Arial"/>
              </a:rPr>
              <a:t> researched the effects of structure physical activity on attention in children grade KG to 2.  The intervention was 30 minutes per day before school.  Parents and teachers reported improved ADHD symptoms, moodiness and peer functioning.  It is easily accessible, low risk and cost and has health benefits.  Physical activity should be considered as a treatment adjunct in ADHD.   </a:t>
            </a:r>
          </a:p>
          <a:p>
            <a:pPr>
              <a:lnSpc>
                <a:spcPct val="150000"/>
              </a:lnSpc>
            </a:pPr>
            <a:endParaRPr lang="en-US" baseline="0" dirty="0">
              <a:latin typeface="Arial"/>
              <a:cs typeface="Arial"/>
            </a:endParaRPr>
          </a:p>
          <a:p>
            <a:pPr>
              <a:lnSpc>
                <a:spcPct val="150000"/>
              </a:lnSpc>
            </a:pPr>
            <a:r>
              <a:rPr lang="en-US" baseline="0" dirty="0">
                <a:latin typeface="Arial"/>
                <a:cs typeface="Arial"/>
              </a:rPr>
              <a:t>Lin &amp; Kuo found that regular exercise increased levels of dopamine, serotonin, and norepinephrine, and we know that these are key neurotransmitters for self-regulation.  The higher intensity of the physical activity was found to be more effective than lower intensity.  Over time, chronic moderate exercise can enhance neural plasticity and may play a role in resistance from various medical conditions. </a:t>
            </a:r>
          </a:p>
          <a:p>
            <a:pPr>
              <a:lnSpc>
                <a:spcPct val="150000"/>
              </a:lnSpc>
            </a:pPr>
            <a:endParaRPr lang="en-US" baseline="0" dirty="0">
              <a:latin typeface="Arial"/>
              <a:cs typeface="Arial"/>
            </a:endParaRPr>
          </a:p>
          <a:p>
            <a:pPr>
              <a:lnSpc>
                <a:spcPct val="150000"/>
              </a:lnSpc>
            </a:pPr>
            <a:r>
              <a:rPr lang="en-US" baseline="0" dirty="0">
                <a:latin typeface="Arial"/>
                <a:cs typeface="Arial"/>
              </a:rPr>
              <a:t>_____________________________________________________________________</a:t>
            </a:r>
          </a:p>
          <a:p>
            <a:pPr>
              <a:lnSpc>
                <a:spcPct val="150000"/>
              </a:lnSpc>
            </a:pPr>
            <a:r>
              <a:rPr lang="en-US" dirty="0">
                <a:latin typeface="Arial"/>
                <a:cs typeface="Arial"/>
              </a:rPr>
              <a:t>Hoza et al. studied</a:t>
            </a:r>
            <a:r>
              <a:rPr lang="en-US" baseline="0" dirty="0">
                <a:latin typeface="Arial"/>
                <a:cs typeface="Arial"/>
              </a:rPr>
              <a:t> 202 children in grade K-2 who had ADHD symptoms and those who did not, and split them into 2 intervention groups:  physical activity (PA) and Sedentary Classroom-based (SC).  The PA group received continuous activity at a rate that required children to breathe hard, at a level that is also considered at a  Moderate- to vigorous- intensity physical activity (MVPA) level.  The SC group did art in a  sedentary classroom setting.  The intervention happened Mon-Fri for 31 minutes every day before school.  And she measured parent and teacher’s reports of ADHD symptoms, moodiness, and peer functioning.  Praise, effective instructions, stickers for participation, and short small group activities were provided to help with behavior.</a:t>
            </a:r>
          </a:p>
          <a:p>
            <a:pPr>
              <a:lnSpc>
                <a:spcPct val="150000"/>
              </a:lnSpc>
            </a:pPr>
            <a:endParaRPr lang="en-US" baseline="0" dirty="0">
              <a:latin typeface="Arial"/>
              <a:cs typeface="Arial"/>
            </a:endParaRPr>
          </a:p>
          <a:p>
            <a:pPr defTabSz="948090">
              <a:lnSpc>
                <a:spcPct val="150000"/>
              </a:lnSpc>
              <a:defRPr/>
            </a:pPr>
            <a:r>
              <a:rPr lang="en-US" dirty="0">
                <a:solidFill>
                  <a:srgbClr val="000000"/>
                </a:solidFill>
                <a:latin typeface="Arial"/>
                <a:cs typeface="Arial"/>
              </a:rPr>
              <a:t>What she found was a significant effect size on parent-reported outcomes.  Parents noticed that PA groups had reduced ADHD symptoms and had benefits in mood for both ADHD-risk and TD children.  Parents and teachers both noted that the SC and PA groups improved peer </a:t>
            </a:r>
            <a:r>
              <a:rPr lang="en-US" dirty="0" err="1">
                <a:solidFill>
                  <a:srgbClr val="000000"/>
                </a:solidFill>
                <a:latin typeface="Arial"/>
                <a:cs typeface="Arial"/>
              </a:rPr>
              <a:t>behaviours</a:t>
            </a:r>
            <a:r>
              <a:rPr lang="en-US" dirty="0">
                <a:solidFill>
                  <a:srgbClr val="000000"/>
                </a:solidFill>
                <a:latin typeface="Arial"/>
                <a:cs typeface="Arial"/>
              </a:rPr>
              <a:t> in ADHD-risk children.  So, she suggested that the improvement in ADHD symptoms, mood, and peer functioning may also carryover into school and home performance.  Another factor that was important was the use of structured activities, small groups, short periods of activities, and </a:t>
            </a:r>
            <a:r>
              <a:rPr lang="en-US" dirty="0" err="1">
                <a:solidFill>
                  <a:srgbClr val="000000"/>
                </a:solidFill>
                <a:latin typeface="Arial"/>
                <a:cs typeface="Arial"/>
              </a:rPr>
              <a:t>behavioural</a:t>
            </a:r>
            <a:r>
              <a:rPr lang="en-US" dirty="0">
                <a:solidFill>
                  <a:srgbClr val="000000"/>
                </a:solidFill>
                <a:latin typeface="Arial"/>
                <a:cs typeface="Arial"/>
              </a:rPr>
              <a:t> interventions in the form of positive reinforcements.</a:t>
            </a:r>
            <a:endParaRPr lang="en-US" baseline="0" dirty="0">
              <a:latin typeface="Arial"/>
              <a:cs typeface="Arial"/>
            </a:endParaRPr>
          </a:p>
          <a:p>
            <a:endParaRPr lang="en-US" baseline="0" dirty="0">
              <a:latin typeface="Arial"/>
              <a:cs typeface="Arial"/>
            </a:endParaRPr>
          </a:p>
          <a:p>
            <a:r>
              <a:rPr lang="en-US" u="sng" baseline="0" dirty="0">
                <a:latin typeface="Arial"/>
                <a:cs typeface="Arial"/>
              </a:rPr>
              <a:t>Intervention = structured program for both PA and SC</a:t>
            </a:r>
          </a:p>
          <a:p>
            <a:endParaRPr lang="en-US" baseline="0" dirty="0">
              <a:latin typeface="Arial"/>
              <a:cs typeface="Arial"/>
            </a:endParaRPr>
          </a:p>
          <a:p>
            <a:r>
              <a:rPr lang="en-US" baseline="0" dirty="0">
                <a:latin typeface="Arial"/>
                <a:cs typeface="Arial"/>
              </a:rPr>
              <a:t>2 min. large group activity</a:t>
            </a:r>
          </a:p>
          <a:p>
            <a:endParaRPr lang="en-US" baseline="0" dirty="0">
              <a:latin typeface="Arial"/>
              <a:cs typeface="Arial"/>
            </a:endParaRPr>
          </a:p>
          <a:p>
            <a:r>
              <a:rPr lang="en-US" baseline="0" dirty="0">
                <a:latin typeface="Arial"/>
                <a:cs typeface="Arial"/>
              </a:rPr>
              <a:t>3 x 9 min. small group stations</a:t>
            </a:r>
          </a:p>
          <a:p>
            <a:endParaRPr lang="en-US" baseline="0" dirty="0">
              <a:latin typeface="Arial"/>
              <a:cs typeface="Arial"/>
            </a:endParaRPr>
          </a:p>
          <a:p>
            <a:r>
              <a:rPr lang="en-US" baseline="0" dirty="0">
                <a:latin typeface="Arial"/>
                <a:cs typeface="Arial"/>
              </a:rPr>
              <a:t>2 min. large group activity</a:t>
            </a:r>
          </a:p>
          <a:p>
            <a:endParaRPr lang="en-US" baseline="0" dirty="0">
              <a:latin typeface="Arial"/>
              <a:cs typeface="Arial"/>
            </a:endParaRPr>
          </a:p>
          <a:p>
            <a:r>
              <a:rPr lang="en-US" baseline="0" dirty="0">
                <a:latin typeface="Arial"/>
                <a:cs typeface="Arial"/>
              </a:rPr>
              <a:t>Praise and effective instructions.  Stickers for participation.</a:t>
            </a:r>
          </a:p>
          <a:p>
            <a:endParaRPr lang="en-US" baseline="0" dirty="0">
              <a:latin typeface="Arial"/>
              <a:cs typeface="Arial"/>
            </a:endParaRPr>
          </a:p>
          <a:p>
            <a:r>
              <a:rPr lang="en-US" baseline="0" dirty="0">
                <a:latin typeface="Arial"/>
                <a:cs typeface="Arial"/>
              </a:rPr>
              <a:t>Hoza et al., 2014</a:t>
            </a:r>
          </a:p>
          <a:p>
            <a:endParaRPr lang="en-US" baseline="0" dirty="0">
              <a:latin typeface="Arial"/>
              <a:cs typeface="Arial"/>
            </a:endParaRPr>
          </a:p>
          <a:p>
            <a:r>
              <a:rPr lang="en-US" dirty="0"/>
              <a:t>Lin, T. W., &amp; Kuo, Y. M. (2013). Exercise benefits brain function: the monoamine connection. </a:t>
            </a:r>
            <a:r>
              <a:rPr lang="en-US" i="1" dirty="0"/>
              <a:t>Brain sciences</a:t>
            </a:r>
            <a:r>
              <a:rPr lang="en-US" dirty="0"/>
              <a:t>, </a:t>
            </a:r>
            <a:r>
              <a:rPr lang="en-US" i="1" dirty="0"/>
              <a:t>3</a:t>
            </a:r>
            <a:r>
              <a:rPr lang="en-US" dirty="0"/>
              <a:t>(1), 39–53. https://</a:t>
            </a:r>
            <a:r>
              <a:rPr lang="en-US" dirty="0" err="1"/>
              <a:t>doi.org</a:t>
            </a:r>
            <a:r>
              <a:rPr lang="en-US" dirty="0"/>
              <a:t>/10.3390/</a:t>
            </a:r>
            <a:r>
              <a:rPr lang="en-US" dirty="0" err="1"/>
              <a:t>brainsci3010039</a:t>
            </a:r>
            <a:endParaRPr lang="en-US" dirty="0">
              <a:latin typeface="Arial"/>
              <a:cs typeface="Arial"/>
            </a:endParaRPr>
          </a:p>
        </p:txBody>
      </p:sp>
      <p:sp>
        <p:nvSpPr>
          <p:cNvPr id="4" name="Slide Number Placeholder 3"/>
          <p:cNvSpPr>
            <a:spLocks noGrp="1"/>
          </p:cNvSpPr>
          <p:nvPr>
            <p:ph type="sldNum" sz="quarter" idx="10"/>
          </p:nvPr>
        </p:nvSpPr>
        <p:spPr/>
        <p:txBody>
          <a:bodyPr/>
          <a:lstStyle/>
          <a:p>
            <a:fld id="{4950C5A0-964D-1148-800A-B40E8C90156E}" type="slidenum">
              <a:rPr lang="en-US" smtClean="0"/>
              <a:t>24</a:t>
            </a:fld>
            <a:endParaRPr lang="en-US"/>
          </a:p>
        </p:txBody>
      </p:sp>
    </p:spTree>
    <p:extLst>
      <p:ext uri="{BB962C8B-B14F-4D97-AF65-F5344CB8AC3E}">
        <p14:creationId xmlns:p14="http://schemas.microsoft.com/office/powerpoint/2010/main" val="41104021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CA" baseline="0" dirty="0"/>
              <a:t>A type of physical activity called Heavy Work requires bigger muscle contractions and gives more feedback to the body and brain.  Short bursts of Heavy Work can give us longer lasting effects with dopamine, norepinephrine, and serotonin.  E.g. If you only have 2 minutes, doing 20-30 wall-pushes is more effective than a 2 minute gentle walk.  </a:t>
            </a:r>
            <a:endParaRPr lang="en-CA" dirty="0"/>
          </a:p>
        </p:txBody>
      </p:sp>
      <p:sp>
        <p:nvSpPr>
          <p:cNvPr id="4" name="Slide Number Placeholder 3"/>
          <p:cNvSpPr>
            <a:spLocks noGrp="1"/>
          </p:cNvSpPr>
          <p:nvPr>
            <p:ph type="sldNum" sz="quarter" idx="10"/>
          </p:nvPr>
        </p:nvSpPr>
        <p:spPr/>
        <p:txBody>
          <a:bodyPr/>
          <a:lstStyle/>
          <a:p>
            <a:fld id="{62B46F2B-1084-40BA-9F0A-B1F6847335C5}" type="slidenum">
              <a:rPr lang="en-US" smtClean="0"/>
              <a:t>25</a:t>
            </a:fld>
            <a:endParaRPr lang="en-US" dirty="0"/>
          </a:p>
        </p:txBody>
      </p:sp>
    </p:spTree>
    <p:extLst>
      <p:ext uri="{BB962C8B-B14F-4D97-AF65-F5344CB8AC3E}">
        <p14:creationId xmlns:p14="http://schemas.microsoft.com/office/powerpoint/2010/main" val="26133537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150000"/>
              </a:lnSpc>
            </a:pPr>
            <a:r>
              <a:rPr lang="en-US" baseline="0" dirty="0"/>
              <a:t>Weighted animals can provide deep pressure and proprioception which is calming for the body, by releasing serotonin.  Think about massage and heat for calming and other types of deep pressure such as hugs or getting wrapped up in a blanket.</a:t>
            </a:r>
          </a:p>
          <a:p>
            <a:endParaRPr lang="en-US" dirty="0"/>
          </a:p>
        </p:txBody>
      </p:sp>
      <p:sp>
        <p:nvSpPr>
          <p:cNvPr id="4" name="Slide Number Placeholder 3"/>
          <p:cNvSpPr>
            <a:spLocks noGrp="1"/>
          </p:cNvSpPr>
          <p:nvPr>
            <p:ph type="sldNum" sz="quarter" idx="10"/>
          </p:nvPr>
        </p:nvSpPr>
        <p:spPr/>
        <p:txBody>
          <a:bodyPr/>
          <a:lstStyle/>
          <a:p>
            <a:pPr>
              <a:defRPr/>
            </a:pPr>
            <a:fld id="{637DAC66-0762-4F4E-B692-E663A20BC2B2}" type="slidenum">
              <a:rPr lang="en-US" smtClean="0"/>
              <a:pPr>
                <a:defRPr/>
              </a:pPr>
              <a:t>26</a:t>
            </a:fld>
            <a:endParaRPr lang="en-US" dirty="0"/>
          </a:p>
        </p:txBody>
      </p:sp>
    </p:spTree>
    <p:extLst>
      <p:ext uri="{BB962C8B-B14F-4D97-AF65-F5344CB8AC3E}">
        <p14:creationId xmlns:p14="http://schemas.microsoft.com/office/powerpoint/2010/main" val="5898594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CA" baseline="0" dirty="0"/>
              <a:t>Not everyone needs a fidget tool, but a little while ago EVERY KID wanted/ NEEDED one of these fidget spinners.  OR did they?  The other fad was these </a:t>
            </a:r>
            <a:r>
              <a:rPr lang="en-CA" baseline="0" dirty="0" err="1"/>
              <a:t>popits</a:t>
            </a:r>
            <a:r>
              <a:rPr lang="en-CA" baseline="0" dirty="0"/>
              <a:t>.  Great for a little while, then …maybe not so helpful.  How many of you have gone out and bought this great new fidget tool, and now you don’t even know where it is in your house?  The key is having a rotating variety of fidgets that you know work for your child, so you can keep it fresh and interesting. </a:t>
            </a:r>
            <a:r>
              <a:rPr lang="en-US" dirty="0"/>
              <a:t>It needs to be small, quiet, and have a moving part.</a:t>
            </a:r>
          </a:p>
          <a:p>
            <a:pPr>
              <a:lnSpc>
                <a:spcPct val="150000"/>
              </a:lnSpc>
            </a:pPr>
            <a:endParaRPr lang="en-CA" baseline="0" dirty="0"/>
          </a:p>
          <a:p>
            <a:pPr>
              <a:lnSpc>
                <a:spcPct val="150000"/>
              </a:lnSpc>
            </a:pPr>
            <a:r>
              <a:rPr lang="en-CA" baseline="0" dirty="0"/>
              <a:t>Is the fidget tool a tool or toy?  If it is distracting, then it has become a toy, just like the other toys in the house.</a:t>
            </a:r>
          </a:p>
        </p:txBody>
      </p:sp>
      <p:sp>
        <p:nvSpPr>
          <p:cNvPr id="4" name="Slide Number Placeholder 3"/>
          <p:cNvSpPr>
            <a:spLocks noGrp="1"/>
          </p:cNvSpPr>
          <p:nvPr>
            <p:ph type="sldNum" sz="quarter" idx="10"/>
          </p:nvPr>
        </p:nvSpPr>
        <p:spPr/>
        <p:txBody>
          <a:bodyPr/>
          <a:lstStyle/>
          <a:p>
            <a:pPr>
              <a:defRPr/>
            </a:pPr>
            <a:fld id="{637DAC66-0762-4F4E-B692-E663A20BC2B2}" type="slidenum">
              <a:rPr lang="en-US" smtClean="0"/>
              <a:pPr>
                <a:defRPr/>
              </a:pPr>
              <a:t>27</a:t>
            </a:fld>
            <a:endParaRPr lang="en-US" dirty="0"/>
          </a:p>
        </p:txBody>
      </p:sp>
    </p:spTree>
    <p:extLst>
      <p:ext uri="{BB962C8B-B14F-4D97-AF65-F5344CB8AC3E}">
        <p14:creationId xmlns:p14="http://schemas.microsoft.com/office/powerpoint/2010/main" val="12130735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dirty="0"/>
              <a:t>Almost any item can become a fidget tool.  There are endless fidget tools out there.  Remember you can provide all these tools, but a child’s self-regulation and learning will need adult co-regulation, practice of the process, and support until they can be more independent with the Check Engines process.   Just like giving me all the tools for me to fix my car when I have no idea what to check in the engine.</a:t>
            </a:r>
            <a:endParaRPr lang="en-CA" dirty="0"/>
          </a:p>
        </p:txBody>
      </p:sp>
      <p:sp>
        <p:nvSpPr>
          <p:cNvPr id="4" name="Slide Number Placeholder 3"/>
          <p:cNvSpPr>
            <a:spLocks noGrp="1"/>
          </p:cNvSpPr>
          <p:nvPr>
            <p:ph type="sldNum" sz="quarter" idx="5"/>
          </p:nvPr>
        </p:nvSpPr>
        <p:spPr/>
        <p:txBody>
          <a:bodyPr/>
          <a:lstStyle/>
          <a:p>
            <a:pPr>
              <a:defRPr/>
            </a:pPr>
            <a:fld id="{637DAC66-0762-4F4E-B692-E663A20BC2B2}" type="slidenum">
              <a:rPr lang="en-US" smtClean="0"/>
              <a:pPr>
                <a:defRPr/>
              </a:pPr>
              <a:t>28</a:t>
            </a:fld>
            <a:endParaRPr lang="en-US" dirty="0"/>
          </a:p>
        </p:txBody>
      </p:sp>
    </p:spTree>
    <p:extLst>
      <p:ext uri="{BB962C8B-B14F-4D97-AF65-F5344CB8AC3E}">
        <p14:creationId xmlns:p14="http://schemas.microsoft.com/office/powerpoint/2010/main" val="19673653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dirty="0"/>
              <a:t>Environmentally, it is difficult to change the environment we are in, depending on other people in the room, options for lighting, and the space available.  Some options to dim or change the </a:t>
            </a:r>
            <a:r>
              <a:rPr lang="en-US" dirty="0" err="1"/>
              <a:t>colour</a:t>
            </a:r>
            <a:r>
              <a:rPr lang="en-US" dirty="0"/>
              <a:t> of lighting can have a calming effect, such as table lamps, closing the blinds, wearing hoodies or hats, sunglasses, reducing the visual clutter or distractions, closing your eyes for a few seconds, leaving the room for a break, or a sensory safe space.  </a:t>
            </a:r>
          </a:p>
        </p:txBody>
      </p:sp>
      <p:sp>
        <p:nvSpPr>
          <p:cNvPr id="4" name="Slide Number Placeholder 3"/>
          <p:cNvSpPr>
            <a:spLocks noGrp="1"/>
          </p:cNvSpPr>
          <p:nvPr>
            <p:ph type="sldNum" sz="quarter" idx="5"/>
          </p:nvPr>
        </p:nvSpPr>
        <p:spPr/>
        <p:txBody>
          <a:bodyPr/>
          <a:lstStyle/>
          <a:p>
            <a:pPr>
              <a:defRPr/>
            </a:pPr>
            <a:fld id="{637DAC66-0762-4F4E-B692-E663A20BC2B2}" type="slidenum">
              <a:rPr lang="en-US" smtClean="0"/>
              <a:pPr>
                <a:defRPr/>
              </a:pPr>
              <a:t>29</a:t>
            </a:fld>
            <a:endParaRPr lang="en-US" dirty="0"/>
          </a:p>
        </p:txBody>
      </p:sp>
    </p:spTree>
    <p:extLst>
      <p:ext uri="{BB962C8B-B14F-4D97-AF65-F5344CB8AC3E}">
        <p14:creationId xmlns:p14="http://schemas.microsoft.com/office/powerpoint/2010/main" val="19804936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150000"/>
              </a:lnSpc>
            </a:pPr>
            <a:r>
              <a:rPr lang="en-US" dirty="0"/>
              <a:t>Hoodies are multifunctional in their ability to buffer sound or noise, block the visual, and for a physical buffer from the environment.  Here are some ear tools to help with attention and focus and for those with noise sensitivities.   With individual’s unique preferences, there are various ways to modify the auditory input that the ears and the nervous system are receiving, such as soft music or background white noise, silence, leaving the room for a quieter space, or noise filtering options shown here.  </a:t>
            </a:r>
          </a:p>
          <a:p>
            <a:pPr eaLnBrk="1" hangingPunct="1">
              <a:lnSpc>
                <a:spcPct val="150000"/>
              </a:lnSpc>
            </a:pPr>
            <a:r>
              <a:rPr lang="en-US" dirty="0"/>
              <a:t>___________________________________</a:t>
            </a:r>
          </a:p>
          <a:p>
            <a:pPr eaLnBrk="1" hangingPunct="1"/>
            <a:r>
              <a:rPr lang="en-US" dirty="0"/>
              <a:t>Loop Engage Kids earplugs </a:t>
            </a:r>
            <a:r>
              <a:rPr lang="en-US" dirty="0">
                <a:hlinkClick r:id="rId3"/>
              </a:rPr>
              <a:t>https://us.loopearplugs.com/</a:t>
            </a:r>
            <a:r>
              <a:rPr lang="en-US" dirty="0"/>
              <a:t> </a:t>
            </a:r>
          </a:p>
          <a:p>
            <a:pPr eaLnBrk="1" hangingPunct="1"/>
            <a:r>
              <a:rPr lang="en-US" dirty="0"/>
              <a:t>Flare Calmer Kids earplugs </a:t>
            </a:r>
            <a:r>
              <a:rPr lang="en-US" dirty="0">
                <a:hlinkClick r:id="rId4"/>
              </a:rPr>
              <a:t>https://www.flareaudio.com/en-ca/products/calmer-kids</a:t>
            </a:r>
            <a:r>
              <a:rPr lang="en-US" dirty="0"/>
              <a:t> </a:t>
            </a:r>
          </a:p>
          <a:p>
            <a:pPr eaLnBrk="1" hangingPunct="1"/>
            <a:r>
              <a:rPr lang="en-US" dirty="0"/>
              <a:t>Vibes earplugs </a:t>
            </a:r>
            <a:r>
              <a:rPr lang="en-US" dirty="0">
                <a:hlinkClick r:id="rId5"/>
              </a:rPr>
              <a:t>https://www.discovervibes.com/</a:t>
            </a:r>
            <a:r>
              <a:rPr lang="en-US" dirty="0"/>
              <a:t> </a:t>
            </a:r>
          </a:p>
          <a:p>
            <a:endParaRPr lang="en-CA" dirty="0"/>
          </a:p>
        </p:txBody>
      </p:sp>
      <p:sp>
        <p:nvSpPr>
          <p:cNvPr id="4" name="Slide Number Placeholder 3"/>
          <p:cNvSpPr>
            <a:spLocks noGrp="1"/>
          </p:cNvSpPr>
          <p:nvPr>
            <p:ph type="sldNum" sz="quarter" idx="5"/>
          </p:nvPr>
        </p:nvSpPr>
        <p:spPr/>
        <p:txBody>
          <a:bodyPr/>
          <a:lstStyle/>
          <a:p>
            <a:pPr>
              <a:defRPr/>
            </a:pPr>
            <a:fld id="{637DAC66-0762-4F4E-B692-E663A20BC2B2}" type="slidenum">
              <a:rPr lang="en-US" smtClean="0"/>
              <a:pPr>
                <a:defRPr/>
              </a:pPr>
              <a:t>30</a:t>
            </a:fld>
            <a:endParaRPr lang="en-US" dirty="0"/>
          </a:p>
        </p:txBody>
      </p:sp>
    </p:spTree>
    <p:extLst>
      <p:ext uri="{BB962C8B-B14F-4D97-AF65-F5344CB8AC3E}">
        <p14:creationId xmlns:p14="http://schemas.microsoft.com/office/powerpoint/2010/main" val="28719735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dirty="0"/>
              <a:t>Remember these evidence-based ways to naturally boost our neurotransmitters.  Get physical activity, physical connection and hugs, connect socially, laugh, breathe deeply, eat and eat enough protein (protein is made up of amino acids, which is essential to help produce the neurotransmitters), Listen to music or doing something that you enjoy doing, and spend time outdoors.  Research tells us that 20 minutes at a time (for an average of 2 </a:t>
            </a:r>
            <a:r>
              <a:rPr lang="en-US" dirty="0" err="1"/>
              <a:t>hrs</a:t>
            </a:r>
            <a:r>
              <a:rPr lang="en-US" dirty="0"/>
              <a:t> per week) helps decrease the stress hormone cortisol and has been shown to boost mood and overall health.  It can be as quiet as sitting on a park bench or more active such as hiking in nature.  </a:t>
            </a:r>
          </a:p>
          <a:p>
            <a:pPr>
              <a:lnSpc>
                <a:spcPct val="150000"/>
              </a:lnSpc>
            </a:pPr>
            <a:endParaRPr lang="en-US" dirty="0"/>
          </a:p>
          <a:p>
            <a:pPr>
              <a:lnSpc>
                <a:spcPct val="150000"/>
              </a:lnSpc>
            </a:pPr>
            <a:r>
              <a:rPr lang="en-US" dirty="0"/>
              <a:t>https://</a:t>
            </a:r>
            <a:r>
              <a:rPr lang="en-US" dirty="0" err="1"/>
              <a:t>www.parkprescriptions.ca</a:t>
            </a:r>
            <a:r>
              <a:rPr lang="en-US" dirty="0"/>
              <a:t>/</a:t>
            </a:r>
            <a:r>
              <a:rPr lang="en-US" dirty="0" err="1"/>
              <a:t>en</a:t>
            </a:r>
            <a:r>
              <a:rPr lang="en-US" dirty="0"/>
              <a:t>-ca</a:t>
            </a:r>
          </a:p>
          <a:p>
            <a:r>
              <a:rPr lang="en-CA" b="1" dirty="0"/>
              <a:t>_________________________________________________</a:t>
            </a:r>
          </a:p>
          <a:p>
            <a:r>
              <a:rPr lang="en-CA" b="1" dirty="0"/>
              <a:t>TABLE 14-2 Amino Acids and Their Neurotransmitter/Neuromodulator Products</a:t>
            </a:r>
          </a:p>
          <a:p>
            <a:r>
              <a:rPr lang="en-CA" u="sng" dirty="0"/>
              <a:t>Amino Acid 		Product 			</a:t>
            </a:r>
          </a:p>
          <a:p>
            <a:r>
              <a:rPr lang="en-CA" dirty="0"/>
              <a:t>Tryptophan 		Serotonin  Melatonin</a:t>
            </a:r>
            <a:endParaRPr lang="en-CA" baseline="30000" dirty="0"/>
          </a:p>
          <a:p>
            <a:r>
              <a:rPr lang="en-CA" dirty="0"/>
              <a:t>Tyrosine/phenylalanine	Dopamine Norepinephrine Epinephrine</a:t>
            </a:r>
          </a:p>
          <a:p>
            <a:r>
              <a:rPr lang="en-CA" dirty="0"/>
              <a:t>Histidine		Histamine</a:t>
            </a:r>
          </a:p>
          <a:p>
            <a:r>
              <a:rPr lang="en-CA" dirty="0"/>
              <a:t>Arginine		Nitric Oxide</a:t>
            </a:r>
          </a:p>
          <a:p>
            <a:r>
              <a:rPr lang="en-CA" dirty="0"/>
              <a:t>Threonine (etc.)	Glycine</a:t>
            </a:r>
          </a:p>
          <a:p>
            <a:endParaRPr lang="en-CA" dirty="0"/>
          </a:p>
          <a:p>
            <a:r>
              <a:rPr lang="en-CA" dirty="0"/>
              <a:t>*Melatonin is not believed to be a neurotransmitter but is a behaviorally active metabolite of tryptophan synthesized by the pineal gland. There is evidence that administration of tryptophan increases the release of melatonin in humans (</a:t>
            </a:r>
            <a:r>
              <a:rPr lang="en-CA" dirty="0" err="1"/>
              <a:t>Hajak</a:t>
            </a:r>
            <a:r>
              <a:rPr lang="en-CA" dirty="0"/>
              <a:t> et al., 1991).</a:t>
            </a:r>
          </a:p>
          <a:p>
            <a:endParaRPr lang="en-US" dirty="0"/>
          </a:p>
          <a:p>
            <a:r>
              <a:rPr lang="en-US" dirty="0"/>
              <a:t> (retrieved from Institute of Medicine (US) Committee on Military Nutrition Research. The Role of Protein and Amino Acids in Sustaining and Enhancing Performance. Washington (DC): National Academies Press (US); 1999. 14, Amino Acid and Protein Requirements: Cognitive Performance, Stress, and Brain Function. Available from: https://www.ncbi.nlm.nih.gov/books/NBK224629/ )</a:t>
            </a:r>
          </a:p>
        </p:txBody>
      </p:sp>
      <p:sp>
        <p:nvSpPr>
          <p:cNvPr id="4" name="Slide Number Placeholder 3"/>
          <p:cNvSpPr>
            <a:spLocks noGrp="1"/>
          </p:cNvSpPr>
          <p:nvPr>
            <p:ph type="sldNum" sz="quarter" idx="5"/>
          </p:nvPr>
        </p:nvSpPr>
        <p:spPr/>
        <p:txBody>
          <a:bodyPr/>
          <a:lstStyle/>
          <a:p>
            <a:fld id="{62B46F2B-1084-40BA-9F0A-B1F6847335C5}" type="slidenum">
              <a:rPr lang="en-US" smtClean="0"/>
              <a:t>31</a:t>
            </a:fld>
            <a:endParaRPr lang="en-US" dirty="0"/>
          </a:p>
        </p:txBody>
      </p:sp>
    </p:spTree>
    <p:extLst>
      <p:ext uri="{BB962C8B-B14F-4D97-AF65-F5344CB8AC3E}">
        <p14:creationId xmlns:p14="http://schemas.microsoft.com/office/powerpoint/2010/main" val="31843625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dirty="0"/>
              <a:t>To summarize the key points of today, Co-regulation is key in self-regulation in children with ADHD, the biological domain is the foundation of self-regulation, sensory and motor tools are just things in the process and they need to be understood and used appropriately, think of the engine speeds analogy for internal awareness, and the biological self-regulation process of interoception and mindful awareness.  Finally, mouth, move, touch, look, and listen tools work together with our sense of interoception for better self-regulation. </a:t>
            </a:r>
            <a:endParaRPr lang="en-CA" dirty="0"/>
          </a:p>
        </p:txBody>
      </p:sp>
      <p:sp>
        <p:nvSpPr>
          <p:cNvPr id="4" name="Slide Number Placeholder 3"/>
          <p:cNvSpPr>
            <a:spLocks noGrp="1"/>
          </p:cNvSpPr>
          <p:nvPr>
            <p:ph type="sldNum" sz="quarter" idx="5"/>
          </p:nvPr>
        </p:nvSpPr>
        <p:spPr/>
        <p:txBody>
          <a:bodyPr/>
          <a:lstStyle/>
          <a:p>
            <a:pPr>
              <a:defRPr/>
            </a:pPr>
            <a:fld id="{637DAC66-0762-4F4E-B692-E663A20BC2B2}" type="slidenum">
              <a:rPr lang="en-US" smtClean="0"/>
              <a:pPr>
                <a:defRPr/>
              </a:pPr>
              <a:t>32</a:t>
            </a:fld>
            <a:endParaRPr lang="en-US" dirty="0"/>
          </a:p>
        </p:txBody>
      </p:sp>
    </p:spTree>
    <p:extLst>
      <p:ext uri="{BB962C8B-B14F-4D97-AF65-F5344CB8AC3E}">
        <p14:creationId xmlns:p14="http://schemas.microsoft.com/office/powerpoint/2010/main" val="14696575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so much for joining me for this presentation.  Please enjoy the rest of your day.  </a:t>
            </a:r>
            <a:endParaRPr lang="en-CA" dirty="0"/>
          </a:p>
        </p:txBody>
      </p:sp>
      <p:sp>
        <p:nvSpPr>
          <p:cNvPr id="4" name="Slide Number Placeholder 3"/>
          <p:cNvSpPr>
            <a:spLocks noGrp="1"/>
          </p:cNvSpPr>
          <p:nvPr>
            <p:ph type="sldNum" sz="quarter" idx="5"/>
          </p:nvPr>
        </p:nvSpPr>
        <p:spPr/>
        <p:txBody>
          <a:bodyPr/>
          <a:lstStyle/>
          <a:p>
            <a:pPr>
              <a:defRPr/>
            </a:pPr>
            <a:fld id="{637DAC66-0762-4F4E-B692-E663A20BC2B2}" type="slidenum">
              <a:rPr lang="en-US" smtClean="0"/>
              <a:pPr>
                <a:defRPr/>
              </a:pPr>
              <a:t>33</a:t>
            </a:fld>
            <a:endParaRPr lang="en-US" dirty="0"/>
          </a:p>
        </p:txBody>
      </p:sp>
    </p:spTree>
    <p:extLst>
      <p:ext uri="{BB962C8B-B14F-4D97-AF65-F5344CB8AC3E}">
        <p14:creationId xmlns:p14="http://schemas.microsoft.com/office/powerpoint/2010/main" val="31265665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a:defRPr/>
            </a:pPr>
            <a:fld id="{637DAC66-0762-4F4E-B692-E663A20BC2B2}" type="slidenum">
              <a:rPr lang="en-US" smtClean="0"/>
              <a:pPr>
                <a:defRPr/>
              </a:pPr>
              <a:t>34</a:t>
            </a:fld>
            <a:endParaRPr lang="en-US" dirty="0"/>
          </a:p>
        </p:txBody>
      </p:sp>
    </p:spTree>
    <p:extLst>
      <p:ext uri="{BB962C8B-B14F-4D97-AF65-F5344CB8AC3E}">
        <p14:creationId xmlns:p14="http://schemas.microsoft.com/office/powerpoint/2010/main" val="37539973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a:defRPr/>
            </a:pPr>
            <a:fld id="{637DAC66-0762-4F4E-B692-E663A20BC2B2}" type="slidenum">
              <a:rPr lang="en-US" smtClean="0"/>
              <a:pPr>
                <a:defRPr/>
              </a:pPr>
              <a:t>35</a:t>
            </a:fld>
            <a:endParaRPr lang="en-US" dirty="0"/>
          </a:p>
        </p:txBody>
      </p:sp>
    </p:spTree>
    <p:extLst>
      <p:ext uri="{BB962C8B-B14F-4D97-AF65-F5344CB8AC3E}">
        <p14:creationId xmlns:p14="http://schemas.microsoft.com/office/powerpoint/2010/main" val="3951016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78182" y="802299"/>
            <a:ext cx="5536652"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478182" y="3531205"/>
            <a:ext cx="5536652"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a:xfrm>
            <a:off x="2478181" y="329308"/>
            <a:ext cx="3004429" cy="309201"/>
          </a:xfrm>
        </p:spPr>
        <p:txBody>
          <a:bodyPr/>
          <a:lstStyle/>
          <a:p>
            <a:pPr>
              <a:defRPr/>
            </a:pPr>
            <a:r>
              <a:rPr lang="en-CA"/>
              <a:t>Presented by Miranda Doherty, OT April 15, 2015</a:t>
            </a:r>
            <a:endParaRPr lang="en-US" dirty="0"/>
          </a:p>
        </p:txBody>
      </p:sp>
      <p:sp>
        <p:nvSpPr>
          <p:cNvPr id="6" name="Slide Number Placeholder 5"/>
          <p:cNvSpPr>
            <a:spLocks noGrp="1"/>
          </p:cNvSpPr>
          <p:nvPr>
            <p:ph type="sldNum" sz="quarter" idx="12"/>
          </p:nvPr>
        </p:nvSpPr>
        <p:spPr>
          <a:xfrm>
            <a:off x="1434703" y="798973"/>
            <a:ext cx="802005" cy="503578"/>
          </a:xfrm>
        </p:spPr>
        <p:txBody>
          <a:bodyPr/>
          <a:lstStyle/>
          <a:p>
            <a:pPr>
              <a:defRPr/>
            </a:pPr>
            <a:fld id="{684E99AB-C38B-4E62-866F-5F5B6E7DE06E}" type="slidenum">
              <a:rPr lang="en-US" smtClean="0"/>
              <a:pPr>
                <a:defRPr/>
              </a:pPr>
              <a:t>‹#›</a:t>
            </a:fld>
            <a:endParaRPr lang="en-US" dirty="0"/>
          </a:p>
        </p:txBody>
      </p:sp>
      <p:cxnSp>
        <p:nvCxnSpPr>
          <p:cNvPr id="8" name="Straight Connector 7"/>
          <p:cNvCxnSpPr/>
          <p:nvPr/>
        </p:nvCxnSpPr>
        <p:spPr>
          <a:xfrm>
            <a:off x="2316514" y="798973"/>
            <a:ext cx="0" cy="254475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3598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CA"/>
              <a:t>Presented by Miranda Doherty, OT April 15, 2015</a:t>
            </a:r>
            <a:endParaRPr lang="en-US" dirty="0"/>
          </a:p>
        </p:txBody>
      </p:sp>
      <p:sp>
        <p:nvSpPr>
          <p:cNvPr id="6" name="Slide Number Placeholder 5"/>
          <p:cNvSpPr>
            <a:spLocks noGrp="1"/>
          </p:cNvSpPr>
          <p:nvPr>
            <p:ph type="sldNum" sz="quarter" idx="12"/>
          </p:nvPr>
        </p:nvSpPr>
        <p:spPr/>
        <p:txBody>
          <a:bodyPr/>
          <a:lstStyle/>
          <a:p>
            <a:pPr>
              <a:defRPr/>
            </a:pPr>
            <a:fld id="{A6A7C259-15CA-4FB9-BAF0-BEF42425C055}" type="slidenum">
              <a:rPr lang="en-US" smtClean="0"/>
              <a:pPr>
                <a:defRPr/>
              </a:pPr>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63552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35411" y="1756130"/>
            <a:ext cx="5525081"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535412" y="3806196"/>
            <a:ext cx="5525081"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CA"/>
              <a:t>Presented by Miranda Doherty, OT April 15, 2015</a:t>
            </a:r>
            <a:endParaRPr lang="en-US" dirty="0"/>
          </a:p>
        </p:txBody>
      </p:sp>
      <p:sp>
        <p:nvSpPr>
          <p:cNvPr id="6" name="Slide Number Placeholder 5"/>
          <p:cNvSpPr>
            <a:spLocks noGrp="1"/>
          </p:cNvSpPr>
          <p:nvPr>
            <p:ph type="sldNum" sz="quarter" idx="12"/>
          </p:nvPr>
        </p:nvSpPr>
        <p:spPr/>
        <p:txBody>
          <a:bodyPr/>
          <a:lstStyle/>
          <a:p>
            <a:pPr>
              <a:defRPr/>
            </a:pPr>
            <a:fld id="{5389FCAD-1522-4959-8976-9B778F26D6CB}" type="slidenum">
              <a:rPr lang="en-US" smtClean="0"/>
              <a:pPr>
                <a:defRPr/>
              </a:pPr>
              <a:t>‹#›</a:t>
            </a:fld>
            <a:endParaRPr lang="en-US" dirty="0"/>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14543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5413" y="804890"/>
            <a:ext cx="6479421"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35412" y="2013936"/>
            <a:ext cx="3079690"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35143" y="2013936"/>
            <a:ext cx="3079690"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CA"/>
              <a:t>Presented by Miranda Doherty, OT April 15, 2015</a:t>
            </a:r>
            <a:endParaRPr lang="en-US" dirty="0"/>
          </a:p>
        </p:txBody>
      </p:sp>
      <p:sp>
        <p:nvSpPr>
          <p:cNvPr id="7" name="Slide Number Placeholder 6"/>
          <p:cNvSpPr>
            <a:spLocks noGrp="1"/>
          </p:cNvSpPr>
          <p:nvPr>
            <p:ph type="sldNum" sz="quarter" idx="12"/>
          </p:nvPr>
        </p:nvSpPr>
        <p:spPr/>
        <p:txBody>
          <a:bodyPr/>
          <a:lstStyle/>
          <a:p>
            <a:pPr>
              <a:defRPr/>
            </a:pPr>
            <a:fld id="{1AE3C6D1-7FDE-4BCD-92FA-3E7DAD8F4304}" type="slidenum">
              <a:rPr lang="en-US" smtClean="0"/>
              <a:pPr>
                <a:defRPr/>
              </a:pPr>
              <a:t>‹#›</a:t>
            </a:fld>
            <a:endParaRPr lang="en-US" dirty="0"/>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79234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35413" y="804164"/>
            <a:ext cx="6479422"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35413" y="2019550"/>
            <a:ext cx="3079690"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535413" y="2824270"/>
            <a:ext cx="3079690"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35142" y="2023004"/>
            <a:ext cx="3079691"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35142" y="2821491"/>
            <a:ext cx="3079691"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r>
              <a:rPr lang="en-CA"/>
              <a:t>Presented by Miranda Doherty, OT April 15, 2015</a:t>
            </a:r>
            <a:endParaRPr lang="en-US" dirty="0"/>
          </a:p>
        </p:txBody>
      </p:sp>
      <p:sp>
        <p:nvSpPr>
          <p:cNvPr id="9" name="Slide Number Placeholder 8"/>
          <p:cNvSpPr>
            <a:spLocks noGrp="1"/>
          </p:cNvSpPr>
          <p:nvPr>
            <p:ph type="sldNum" sz="quarter" idx="12"/>
          </p:nvPr>
        </p:nvSpPr>
        <p:spPr/>
        <p:txBody>
          <a:bodyPr/>
          <a:lstStyle/>
          <a:p>
            <a:pPr>
              <a:defRPr/>
            </a:pPr>
            <a:fld id="{20BE3F40-D3B3-4FAB-A914-6049669316BC}" type="slidenum">
              <a:rPr lang="en-US" smtClean="0"/>
              <a:pPr>
                <a:defRPr/>
              </a:pPr>
              <a:t>‹#›</a:t>
            </a:fld>
            <a:endParaRPr lang="en-US" dirty="0"/>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28532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r>
              <a:rPr lang="en-CA"/>
              <a:t>Presented by Miranda Doherty, OT April 15, 2015</a:t>
            </a:r>
            <a:endParaRPr lang="en-US" dirty="0"/>
          </a:p>
        </p:txBody>
      </p:sp>
      <p:sp>
        <p:nvSpPr>
          <p:cNvPr id="5" name="Slide Number Placeholder 4"/>
          <p:cNvSpPr>
            <a:spLocks noGrp="1"/>
          </p:cNvSpPr>
          <p:nvPr>
            <p:ph type="sldNum" sz="quarter" idx="12"/>
          </p:nvPr>
        </p:nvSpPr>
        <p:spPr/>
        <p:txBody>
          <a:bodyPr/>
          <a:lstStyle/>
          <a:p>
            <a:pPr>
              <a:defRPr/>
            </a:pPr>
            <a:fld id="{6B533B29-3D7D-4A89-BFAC-AD27401651A4}" type="slidenum">
              <a:rPr lang="en-US" smtClean="0"/>
              <a:pPr>
                <a:defRPr/>
              </a:pPr>
              <a:t>‹#›</a:t>
            </a:fld>
            <a:endParaRPr lang="en-US" dirty="0"/>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26159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r>
              <a:rPr lang="en-CA"/>
              <a:t>Presented by Miranda Doherty, OT April 15, 2015</a:t>
            </a:r>
            <a:endParaRPr lang="en-US" dirty="0"/>
          </a:p>
        </p:txBody>
      </p:sp>
      <p:sp>
        <p:nvSpPr>
          <p:cNvPr id="4" name="Slide Number Placeholder 3"/>
          <p:cNvSpPr>
            <a:spLocks noGrp="1"/>
          </p:cNvSpPr>
          <p:nvPr>
            <p:ph type="sldNum" sz="quarter" idx="12"/>
          </p:nvPr>
        </p:nvSpPr>
        <p:spPr/>
        <p:txBody>
          <a:bodyPr/>
          <a:lstStyle/>
          <a:p>
            <a:pPr>
              <a:defRPr/>
            </a:pPr>
            <a:fld id="{C9834CBE-DB68-4D01-9F5B-ACB9443BCDF5}" type="slidenum">
              <a:rPr lang="en-US" smtClean="0"/>
              <a:pPr>
                <a:defRPr/>
              </a:pPr>
              <a:t>‹#›</a:t>
            </a:fld>
            <a:endParaRPr lang="en-US" dirty="0"/>
          </a:p>
        </p:txBody>
      </p:sp>
    </p:spTree>
    <p:extLst>
      <p:ext uri="{BB962C8B-B14F-4D97-AF65-F5344CB8AC3E}">
        <p14:creationId xmlns:p14="http://schemas.microsoft.com/office/powerpoint/2010/main" val="1291966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5356" y="798973"/>
            <a:ext cx="2329635"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35413" y="3205492"/>
            <a:ext cx="2330998"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CA"/>
              <a:t>Presented by Miranda Doherty, OT April 15, 2015</a:t>
            </a:r>
            <a:endParaRPr lang="en-US" dirty="0"/>
          </a:p>
        </p:txBody>
      </p:sp>
      <p:sp>
        <p:nvSpPr>
          <p:cNvPr id="7" name="Slide Number Placeholder 6"/>
          <p:cNvSpPr>
            <a:spLocks noGrp="1"/>
          </p:cNvSpPr>
          <p:nvPr>
            <p:ph type="sldNum" sz="quarter" idx="12"/>
          </p:nvPr>
        </p:nvSpPr>
        <p:spPr/>
        <p:txBody>
          <a:bodyPr/>
          <a:lstStyle/>
          <a:p>
            <a:pPr>
              <a:defRPr/>
            </a:pPr>
            <a:fld id="{EC26CA3B-54D0-4B29-9B03-DBA9E6908BFD}" type="slidenum">
              <a:rPr lang="en-US" smtClean="0"/>
              <a:pPr>
                <a:defRPr/>
              </a:pPr>
              <a:t>‹#›</a:t>
            </a:fld>
            <a:endParaRPr lang="en-US" dirty="0"/>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90231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4996501" y="482171"/>
            <a:ext cx="3511387" cy="5149101"/>
            <a:chOff x="4996501" y="482171"/>
            <a:chExt cx="3511387" cy="5149101"/>
          </a:xfrm>
        </p:grpSpPr>
        <p:sp>
          <p:nvSpPr>
            <p:cNvPr id="14" name="Rectangle 13"/>
            <p:cNvSpPr/>
            <p:nvPr/>
          </p:nvSpPr>
          <p:spPr>
            <a:xfrm>
              <a:off x="4996501" y="482171"/>
              <a:ext cx="3511387"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5312152" y="812506"/>
              <a:ext cx="2883013" cy="4479361"/>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6201" y="1129513"/>
            <a:ext cx="3152882"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535412" y="3145992"/>
            <a:ext cx="3148365"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535412" y="5469857"/>
            <a:ext cx="3153672" cy="320123"/>
          </a:xfrm>
        </p:spPr>
        <p:txBody>
          <a:bodyPr/>
          <a:lstStyle>
            <a:lvl1pPr algn="l">
              <a:defRPr/>
            </a:lvl1pPr>
          </a:lstStyle>
          <a:p>
            <a:pPr>
              <a:defRPr/>
            </a:pPr>
            <a:endParaRPr lang="en-US" dirty="0"/>
          </a:p>
        </p:txBody>
      </p:sp>
      <p:sp>
        <p:nvSpPr>
          <p:cNvPr id="6" name="Footer Placeholder 5"/>
          <p:cNvSpPr>
            <a:spLocks noGrp="1"/>
          </p:cNvSpPr>
          <p:nvPr>
            <p:ph type="ftr" sz="quarter" idx="11"/>
          </p:nvPr>
        </p:nvSpPr>
        <p:spPr>
          <a:xfrm>
            <a:off x="1536252" y="318641"/>
            <a:ext cx="3152831" cy="320931"/>
          </a:xfrm>
        </p:spPr>
        <p:txBody>
          <a:bodyPr/>
          <a:lstStyle/>
          <a:p>
            <a:pPr>
              <a:defRPr/>
            </a:pPr>
            <a:r>
              <a:rPr lang="en-CA"/>
              <a:t>Presented by Miranda Doherty, OT April 15, 2015</a:t>
            </a:r>
            <a:endParaRPr lang="en-US" dirty="0"/>
          </a:p>
        </p:txBody>
      </p:sp>
      <p:sp>
        <p:nvSpPr>
          <p:cNvPr id="7" name="Slide Number Placeholder 6"/>
          <p:cNvSpPr>
            <a:spLocks noGrp="1"/>
          </p:cNvSpPr>
          <p:nvPr>
            <p:ph type="sldNum" sz="quarter" idx="12"/>
          </p:nvPr>
        </p:nvSpPr>
        <p:spPr/>
        <p:txBody>
          <a:bodyPr/>
          <a:lstStyle/>
          <a:p>
            <a:pPr>
              <a:defRPr/>
            </a:pPr>
            <a:fld id="{C62E2C73-0FF6-485A-88F1-591E4AC30E77}" type="slidenum">
              <a:rPr lang="en-US" smtClean="0"/>
              <a:pPr>
                <a:defRPr/>
              </a:pPr>
              <a:t>‹#›</a:t>
            </a:fld>
            <a:endParaRPr lang="en-US" dirty="0"/>
          </a:p>
        </p:txBody>
      </p:sp>
      <p:cxnSp>
        <p:nvCxnSpPr>
          <p:cNvPr id="12" name="Straight Connector 11"/>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45165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CA"/>
              <a:t>Presented by Miranda Doherty, OT April 15, 2015</a:t>
            </a:r>
            <a:endParaRPr lang="en-US" dirty="0"/>
          </a:p>
        </p:txBody>
      </p:sp>
      <p:sp>
        <p:nvSpPr>
          <p:cNvPr id="6" name="Slide Number Placeholder 5"/>
          <p:cNvSpPr>
            <a:spLocks noGrp="1"/>
          </p:cNvSpPr>
          <p:nvPr>
            <p:ph type="sldNum" sz="quarter" idx="12"/>
          </p:nvPr>
        </p:nvSpPr>
        <p:spPr/>
        <p:txBody>
          <a:bodyPr/>
          <a:lstStyle/>
          <a:p>
            <a:pPr>
              <a:defRPr/>
            </a:pPr>
            <a:fld id="{E3260069-BD5C-4F61-B9D4-F1FA80F79BDC}" type="slidenum">
              <a:rPr lang="en-US" smtClean="0"/>
              <a:pPr>
                <a:defRPr/>
              </a:pPr>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59902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881269"/>
            <a:ext cx="1103027" cy="4577594"/>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535413" y="881269"/>
            <a:ext cx="5209173" cy="45775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CA"/>
              <a:t>Presented by Miranda Doherty, OT April 15, 2015</a:t>
            </a:r>
            <a:endParaRPr lang="en-US" dirty="0"/>
          </a:p>
        </p:txBody>
      </p:sp>
      <p:sp>
        <p:nvSpPr>
          <p:cNvPr id="6" name="Slide Number Placeholder 5"/>
          <p:cNvSpPr>
            <a:spLocks noGrp="1"/>
          </p:cNvSpPr>
          <p:nvPr>
            <p:ph type="sldNum" sz="quarter" idx="12"/>
          </p:nvPr>
        </p:nvSpPr>
        <p:spPr/>
        <p:txBody>
          <a:bodyPr/>
          <a:lstStyle/>
          <a:p>
            <a:pPr>
              <a:defRPr/>
            </a:pPr>
            <a:fld id="{4CE2C4BD-08B9-4C36-AE7E-2792804794B7}" type="slidenum">
              <a:rPr lang="en-US" smtClean="0"/>
              <a:pPr>
                <a:defRPr/>
              </a:pPr>
              <a:t>‹#›</a:t>
            </a:fld>
            <a:endParaRPr lang="en-US" dirty="0"/>
          </a:p>
        </p:txBody>
      </p:sp>
      <p:cxnSp>
        <p:nvCxnSpPr>
          <p:cNvPr id="8" name="Straight Connector 7"/>
          <p:cNvCxnSpPr/>
          <p:nvPr/>
        </p:nvCxnSpPr>
        <p:spPr>
          <a:xfrm flipH="1">
            <a:off x="6918028" y="719273"/>
            <a:ext cx="1096806"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389874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dirty="0"/>
          </a:p>
        </p:txBody>
      </p:sp>
      <p:sp>
        <p:nvSpPr>
          <p:cNvPr id="5" name="Date Placeholder 4"/>
          <p:cNvSpPr>
            <a:spLocks noGrp="1"/>
          </p:cNvSpPr>
          <p:nvPr>
            <p:ph type="dt" sz="half" idx="10"/>
          </p:nvPr>
        </p:nvSpPr>
        <p:spPr>
          <a:xfrm>
            <a:off x="457200" y="6251575"/>
            <a:ext cx="2133600" cy="476250"/>
          </a:xfrm>
        </p:spPr>
        <p:txBody>
          <a:bodyPr/>
          <a:lstStyle>
            <a:lvl1pPr>
              <a:defRPr/>
            </a:lvl1pPr>
          </a:lstStyle>
          <a:p>
            <a:pPr>
              <a:defRPr/>
            </a:pPr>
            <a:endParaRPr lang="en-CA" dirty="0"/>
          </a:p>
        </p:txBody>
      </p:sp>
      <p:sp>
        <p:nvSpPr>
          <p:cNvPr id="6" name="Slide Number Placeholder 5"/>
          <p:cNvSpPr>
            <a:spLocks noGrp="1"/>
          </p:cNvSpPr>
          <p:nvPr>
            <p:ph type="sldNum" sz="quarter" idx="11"/>
          </p:nvPr>
        </p:nvSpPr>
        <p:spPr>
          <a:xfrm>
            <a:off x="6553200" y="6248400"/>
            <a:ext cx="2133600" cy="476250"/>
          </a:xfrm>
        </p:spPr>
        <p:txBody>
          <a:bodyPr/>
          <a:lstStyle>
            <a:lvl1pPr>
              <a:defRPr/>
            </a:lvl1pPr>
          </a:lstStyle>
          <a:p>
            <a:pPr>
              <a:defRPr/>
            </a:pPr>
            <a:fld id="{52F73578-5866-4C0C-8E36-850E1864643E}" type="slidenum">
              <a:rPr lang="en-CA"/>
              <a:pPr>
                <a:defRPr/>
              </a:pPr>
              <a:t>‹#›</a:t>
            </a:fld>
            <a:endParaRPr lang="en-CA" dirty="0"/>
          </a:p>
        </p:txBody>
      </p:sp>
      <p:sp>
        <p:nvSpPr>
          <p:cNvPr id="7" name="Footer Placeholder 6"/>
          <p:cNvSpPr>
            <a:spLocks noGrp="1"/>
          </p:cNvSpPr>
          <p:nvPr>
            <p:ph type="ftr" sz="quarter" idx="12"/>
          </p:nvPr>
        </p:nvSpPr>
        <p:spPr>
          <a:xfrm>
            <a:off x="3124200" y="6248400"/>
            <a:ext cx="2895600" cy="476250"/>
          </a:xfrm>
        </p:spPr>
        <p:txBody>
          <a:bodyPr/>
          <a:lstStyle>
            <a:lvl1pPr>
              <a:defRPr/>
            </a:lvl1pPr>
          </a:lstStyle>
          <a:p>
            <a:pPr>
              <a:defRPr/>
            </a:pPr>
            <a:r>
              <a:rPr lang="en-CA" dirty="0"/>
              <a:t>Presented by Miranda Doherty, OT April 15, 2015</a:t>
            </a:r>
          </a:p>
        </p:txBody>
      </p:sp>
    </p:spTree>
    <p:extLst>
      <p:ext uri="{BB962C8B-B14F-4D97-AF65-F5344CB8AC3E}">
        <p14:creationId xmlns:p14="http://schemas.microsoft.com/office/powerpoint/2010/main" val="267155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701800"/>
            <a:ext cx="57975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7" name="Google Shape;37;p8"/>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2831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147322"/>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pic>
        <p:nvPicPr>
          <p:cNvPr id="7" name="Picture 6"/>
          <p:cNvPicPr>
            <a:picLocks noChangeAspect="1"/>
          </p:cNvPicPr>
          <p:nvPr/>
        </p:nvPicPr>
        <p:blipFill rotWithShape="1">
          <a:blip r:embed="rId15"/>
          <a:srcRect t="2873" b="-2873"/>
          <a:stretch/>
        </p:blipFill>
        <p:spPr>
          <a:xfrm>
            <a:off x="0" y="6163056"/>
            <a:ext cx="9144000" cy="715502"/>
          </a:xfrm>
          <a:prstGeom prst="rect">
            <a:avLst/>
          </a:prstGeom>
        </p:spPr>
      </p:pic>
      <p:sp>
        <p:nvSpPr>
          <p:cNvPr id="2" name="Title Placeholder 1"/>
          <p:cNvSpPr>
            <a:spLocks noGrp="1"/>
          </p:cNvSpPr>
          <p:nvPr>
            <p:ph type="title"/>
          </p:nvPr>
        </p:nvSpPr>
        <p:spPr>
          <a:xfrm>
            <a:off x="1535413" y="804520"/>
            <a:ext cx="6479421" cy="104923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535413" y="2015733"/>
            <a:ext cx="6479421"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96DFF08F-DC6B-4601-B491-B0F83F6DD2DA}" type="datetimeFigureOut">
              <a:rPr lang="en-US" smtClean="0"/>
              <a:pPr/>
              <a:t>10/19/2026</a:t>
            </a:fld>
            <a:endParaRPr lang="en-US" dirty="0"/>
          </a:p>
        </p:txBody>
      </p:sp>
      <p:sp>
        <p:nvSpPr>
          <p:cNvPr id="5" name="Footer Placeholder 4"/>
          <p:cNvSpPr>
            <a:spLocks noGrp="1"/>
          </p:cNvSpPr>
          <p:nvPr>
            <p:ph type="ftr" sz="quarter" idx="3"/>
          </p:nvPr>
        </p:nvSpPr>
        <p:spPr>
          <a:xfrm>
            <a:off x="1535413" y="329308"/>
            <a:ext cx="3942082"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4FAB73BC-B049-4115-A692-8D63A059BFB8}" type="slidenum">
              <a:rPr lang="en-US" smtClean="0"/>
              <a:pPr/>
              <a:t>‹#›</a:t>
            </a:fld>
            <a:endParaRPr lang="en-US" dirty="0"/>
          </a:p>
        </p:txBody>
      </p:sp>
      <p:cxnSp>
        <p:nvCxnSpPr>
          <p:cNvPr id="12" name="Straight Connector 11"/>
          <p:cNvCxnSpPr/>
          <p:nvPr/>
        </p:nvCxnSpPr>
        <p:spPr>
          <a:xfrm>
            <a:off x="0" y="6171272"/>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583590"/>
      </p:ext>
    </p:extLst>
  </p:cSld>
  <p:clrMap bg1="lt1" tx1="dk1" bg2="lt2" tx2="dk2" accent1="accent1" accent2="accent2" accent3="accent3" accent4="accent4" accent5="accent5" accent6="accent6" hlink="hlink" folHlink="folHlink"/>
  <p:sldLayoutIdLst>
    <p:sldLayoutId id="2147484709" r:id="rId1"/>
    <p:sldLayoutId id="2147484710" r:id="rId2"/>
    <p:sldLayoutId id="2147484711" r:id="rId3"/>
    <p:sldLayoutId id="2147484712" r:id="rId4"/>
    <p:sldLayoutId id="2147484713" r:id="rId5"/>
    <p:sldLayoutId id="2147484714" r:id="rId6"/>
    <p:sldLayoutId id="2147484715" r:id="rId7"/>
    <p:sldLayoutId id="2147484716" r:id="rId8"/>
    <p:sldLayoutId id="2147484717" r:id="rId9"/>
    <p:sldLayoutId id="2147484718" r:id="rId10"/>
    <p:sldLayoutId id="2147484719" r:id="rId11"/>
    <p:sldLayoutId id="2147484720" r:id="rId12"/>
    <p:sldLayoutId id="2147484721" r:id="rId13"/>
  </p:sldLayoutIdLst>
  <p:txStyles>
    <p:titleStyle>
      <a:lvl1pPr algn="l" defTabSz="6858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hyperlink" Target="https://qbi.uq.edu.au/brain/brain-anatomy/limbic-syste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7.png"/><Relationship Id="rId5" Type="http://schemas.openxmlformats.org/officeDocument/2006/relationships/hyperlink" Target="https://pmc.ncbi.nlm.nih.gov/articles/PMC2148343/" TargetMode="Externa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8.svg"/><Relationship Id="rId7" Type="http://schemas.openxmlformats.org/officeDocument/2006/relationships/diagramQuickStyle" Target="../diagrams/quickStyle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9.png"/><Relationship Id="rId9" Type="http://schemas.microsoft.com/office/2007/relationships/diagramDrawing" Target="../diagrams/drawing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14.jpg"/><Relationship Id="rId7" Type="http://schemas.openxmlformats.org/officeDocument/2006/relationships/diagramQuickStyle" Target="../diagrams/quickStyle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1.jpg"/><Relationship Id="rId9" Type="http://schemas.microsoft.com/office/2007/relationships/diagramDrawing" Target="../diagrams/drawing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2.png"/><Relationship Id="rId7" Type="http://schemas.openxmlformats.org/officeDocument/2006/relationships/diagramColors" Target="../diagrams/colors6.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25.wmf"/><Relationship Id="rId4" Type="http://schemas.openxmlformats.org/officeDocument/2006/relationships/image" Target="../media/image24.wmf"/></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29.jpeg"/><Relationship Id="rId7" Type="http://schemas.openxmlformats.org/officeDocument/2006/relationships/diagramColors" Target="../diagrams/colors8.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39.png"/><Relationship Id="rId4" Type="http://schemas.openxmlformats.org/officeDocument/2006/relationships/image" Target="../media/image38.jpeg"/></Relationships>
</file>

<file path=ppt/slides/_rels/slide28.xml.rels><?xml version="1.0" encoding="UTF-8" standalone="yes"?>
<Relationships xmlns="http://schemas.openxmlformats.org/package/2006/relationships"><Relationship Id="rId8" Type="http://schemas.openxmlformats.org/officeDocument/2006/relationships/image" Target="../media/image44.jpeg"/><Relationship Id="rId13" Type="http://schemas.openxmlformats.org/officeDocument/2006/relationships/image" Target="../media/image49.jpeg"/><Relationship Id="rId3" Type="http://schemas.openxmlformats.org/officeDocument/2006/relationships/image" Target="../media/image1.jpg"/><Relationship Id="rId7" Type="http://schemas.openxmlformats.org/officeDocument/2006/relationships/image" Target="../media/image43.png"/><Relationship Id="rId12"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jpeg"/><Relationship Id="rId9"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30.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jpeg"/><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2.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1.jpg"/><Relationship Id="rId7" Type="http://schemas.openxmlformats.org/officeDocument/2006/relationships/diagramColors" Target="../diagrams/colors11.xml"/><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 Id="rId9" Type="http://schemas.openxmlformats.org/officeDocument/2006/relationships/image" Target="../media/image14.jpg"/></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9.jpg"/></Relationships>
</file>

<file path=ppt/slides/_rels/slide34.xml.rels><?xml version="1.0" encoding="UTF-8" standalone="yes"?>
<Relationships xmlns="http://schemas.openxmlformats.org/package/2006/relationships"><Relationship Id="rId3" Type="http://schemas.openxmlformats.org/officeDocument/2006/relationships/hyperlink" Target="http://www.creativecommons.org/"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hyperlink" Target="https://doi.org/10.1016/j.biopsycho.2014.11.004" TargetMode="External"/><Relationship Id="rId4" Type="http://schemas.openxmlformats.org/officeDocument/2006/relationships/hyperlink" Target="https://doi.org/10.1007/s44192-022-00030-1"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doi.org/10.4081/mi.2018.7669" TargetMode="External"/><Relationship Id="rId7" Type="http://schemas.openxmlformats.org/officeDocument/2006/relationships/hyperlink" Target="https://doi.org/10.1073/pnas.0707741104"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https://doi:10.1177/13591045231162680" TargetMode="External"/><Relationship Id="rId5" Type="http://schemas.openxmlformats.org/officeDocument/2006/relationships/hyperlink" Target="https://doi.org/10.1007/s10826-021-01900-y" TargetMode="External"/><Relationship Id="rId4" Type="http://schemas.openxmlformats.org/officeDocument/2006/relationships/hyperlink" Target="https://doi.org/10.7759/cureus.6181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706296" y="813758"/>
            <a:ext cx="7578670" cy="1015042"/>
          </a:xfrm>
        </p:spPr>
        <p:txBody>
          <a:bodyPr>
            <a:noAutofit/>
          </a:bodyPr>
          <a:lstStyle/>
          <a:p>
            <a:pPr algn="ctr"/>
            <a:r>
              <a:rPr lang="en-US" sz="4000" b="1" dirty="0">
                <a:solidFill>
                  <a:srgbClr val="0065B0"/>
                </a:solidFill>
              </a:rPr>
              <a:t>ADHD and</a:t>
            </a:r>
            <a:br>
              <a:rPr lang="en-US" sz="4000" b="1" dirty="0">
                <a:solidFill>
                  <a:srgbClr val="0065B0"/>
                </a:solidFill>
              </a:rPr>
            </a:br>
            <a:r>
              <a:rPr lang="en-US" sz="4000" b="1" dirty="0">
                <a:solidFill>
                  <a:srgbClr val="0065B0"/>
                </a:solidFill>
              </a:rPr>
              <a:t>Self-Regulation</a:t>
            </a:r>
          </a:p>
        </p:txBody>
      </p:sp>
      <p:sp>
        <p:nvSpPr>
          <p:cNvPr id="16387" name="Rectangle 3"/>
          <p:cNvSpPr>
            <a:spLocks noGrp="1" noChangeArrowheads="1"/>
          </p:cNvSpPr>
          <p:nvPr>
            <p:ph type="subTitle" idx="1"/>
          </p:nvPr>
        </p:nvSpPr>
        <p:spPr>
          <a:xfrm>
            <a:off x="1219200" y="5105400"/>
            <a:ext cx="6629400" cy="1219200"/>
          </a:xfrm>
        </p:spPr>
        <p:txBody>
          <a:bodyPr vert="horz" lIns="91440" tIns="91440" rIns="91440" bIns="91440" rtlCol="0" anchor="t">
            <a:normAutofit fontScale="92500"/>
          </a:bodyPr>
          <a:lstStyle/>
          <a:p>
            <a:pPr algn="ctr" eaLnBrk="1" hangingPunct="1">
              <a:lnSpc>
                <a:spcPct val="80000"/>
              </a:lnSpc>
            </a:pPr>
            <a:r>
              <a:rPr lang="en-US" dirty="0">
                <a:solidFill>
                  <a:schemeClr val="tx1"/>
                </a:solidFill>
              </a:rPr>
              <a:t>Presented by Miranda Doherty, OT</a:t>
            </a:r>
          </a:p>
          <a:p>
            <a:pPr algn="ctr" eaLnBrk="1" hangingPunct="1">
              <a:lnSpc>
                <a:spcPct val="80000"/>
              </a:lnSpc>
            </a:pPr>
            <a:r>
              <a:rPr lang="en-US" dirty="0">
                <a:solidFill>
                  <a:schemeClr val="tx1"/>
                </a:solidFill>
              </a:rPr>
              <a:t>B.C. Provincial ADHD clinic at B.C. Children’s Hospital</a:t>
            </a:r>
          </a:p>
          <a:p>
            <a:pPr algn="ctr">
              <a:lnSpc>
                <a:spcPct val="80000"/>
              </a:lnSpc>
            </a:pPr>
            <a:r>
              <a:rPr lang="en-US" sz="2000" dirty="0"/>
              <a:t>ADHD Parent Education Day – </a:t>
            </a:r>
            <a:r>
              <a:rPr lang="en-US" sz="2000" dirty="0" err="1"/>
              <a:t>october</a:t>
            </a:r>
            <a:r>
              <a:rPr lang="en-US" sz="2000" dirty="0"/>
              <a:t> 26, 2026</a:t>
            </a:r>
          </a:p>
        </p:txBody>
      </p:sp>
      <p:pic>
        <p:nvPicPr>
          <p:cNvPr id="3081" name="Picture 9" descr="C:\Users\miranda.doherty\AppData\Local\Microsoft\Windows\Temporary Internet Files\Content.IE5\GNS1Y49J\2753643707_e994c94c45_z[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8768" y="3424514"/>
            <a:ext cx="6463" cy="8972"/>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C:\Users\miranda.doherty\AppData\Local\Microsoft\Windows\Temporary Internet Files\Content.IE5\GNS1Y49J\2753643707_e994c94c45_z[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8768" y="3424514"/>
            <a:ext cx="6463" cy="8972"/>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11" descr="C:\Users\miranda.doherty\AppData\Local\Microsoft\Windows\Temporary Internet Files\Content.IE5\GNS1Y49J\2753643707_e994c94c45_z[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8768" y="3424514"/>
            <a:ext cx="6463" cy="8972"/>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C:\Users\miranda.doherty\AppData\Local\Microsoft\Windows\Temporary Internet Files\Content.IE5\GNS1Y49J\2753643707_e994c94c45_z[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8768" y="3424514"/>
            <a:ext cx="6463" cy="8972"/>
          </a:xfrm>
          <a:prstGeom prst="rect">
            <a:avLst/>
          </a:prstGeom>
          <a:noFill/>
          <a:extLst>
            <a:ext uri="{909E8E84-426E-40DD-AFC4-6F175D3DCCD1}">
              <a14:hiddenFill xmlns:a14="http://schemas.microsoft.com/office/drawing/2010/main">
                <a:solidFill>
                  <a:srgbClr val="FFFFFF"/>
                </a:solidFill>
              </a14:hiddenFill>
            </a:ext>
          </a:extLst>
        </p:spPr>
      </p:pic>
      <p:pic>
        <p:nvPicPr>
          <p:cNvPr id="3085" name="Picture 13" descr="C:\Users\miranda.doherty\AppData\Local\Microsoft\Windows\Temporary Internet Files\Content.IE5\GNS1Y49J\2753643707_e994c94c45_z[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8768" y="3424514"/>
            <a:ext cx="6463" cy="897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ortoise and the Hare | Real Home Sense">
            <a:extLst>
              <a:ext uri="{FF2B5EF4-FFF2-40B4-BE49-F238E27FC236}">
                <a16:creationId xmlns:a16="http://schemas.microsoft.com/office/drawing/2014/main" id="{9F1F92F8-87F9-84F1-2613-1DCAF27A70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2551" y="1981200"/>
            <a:ext cx="6343649" cy="3222171"/>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2" name="Freeform 2">
            <a:extLst>
              <a:ext uri="{FF2B5EF4-FFF2-40B4-BE49-F238E27FC236}">
                <a16:creationId xmlns:a16="http://schemas.microsoft.com/office/drawing/2014/main" id="{542C729D-C61D-5710-2BB4-75E5041408C6}"/>
              </a:ext>
            </a:extLst>
          </p:cNvPr>
          <p:cNvSpPr/>
          <p:nvPr/>
        </p:nvSpPr>
        <p:spPr>
          <a:xfrm>
            <a:off x="7092613" y="228600"/>
            <a:ext cx="1898987" cy="838200"/>
          </a:xfrm>
          <a:custGeom>
            <a:avLst/>
            <a:gdLst/>
            <a:ahLst/>
            <a:cxnLst/>
            <a:rect l="l" t="t" r="r" b="b"/>
            <a:pathLst>
              <a:path w="5157673" h="2079707">
                <a:moveTo>
                  <a:pt x="0" y="0"/>
                </a:moveTo>
                <a:lnTo>
                  <a:pt x="5157673" y="0"/>
                </a:lnTo>
                <a:lnTo>
                  <a:pt x="5157673" y="2079707"/>
                </a:lnTo>
                <a:lnTo>
                  <a:pt x="0" y="2079707"/>
                </a:lnTo>
                <a:lnTo>
                  <a:pt x="0" y="0"/>
                </a:lnTo>
                <a:close/>
              </a:path>
            </a:pathLst>
          </a:custGeom>
          <a:blipFill>
            <a:blip r:embed="rId5"/>
            <a:stretch>
              <a:fillRect/>
            </a:stretch>
          </a:blipFill>
        </p:spPr>
        <p:txBody>
          <a:bodyPr/>
          <a:lstStyle/>
          <a:p>
            <a:endParaRPr lang="en-CA"/>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C:\Documents and Settings\miranda.doherty\Local Settings\Temporary Internet Files\Content.IE5\2WNPWFFI\MP900448374[1].jpg"/>
          <p:cNvPicPr>
            <a:picLocks noChangeAspect="1" noChangeArrowheads="1"/>
          </p:cNvPicPr>
          <p:nvPr/>
        </p:nvPicPr>
        <p:blipFill rotWithShape="1">
          <a:blip r:embed="rId3" cstate="print">
            <a:duotone>
              <a:schemeClr val="bg2">
                <a:shade val="45000"/>
                <a:satMod val="135000"/>
              </a:schemeClr>
              <a:prstClr val="white"/>
            </a:duotone>
            <a:alphaModFix amt="50000"/>
          </a:blip>
          <a:srcRect r="4464" b="1"/>
          <a:stretch/>
        </p:blipFill>
        <p:spPr bwMode="auto">
          <a:xfrm>
            <a:off x="361708" y="464580"/>
            <a:ext cx="8420581" cy="5883295"/>
          </a:xfrm>
          <a:prstGeom prst="rect">
            <a:avLst/>
          </a:prstGeom>
          <a:noFill/>
          <a:scene3d>
            <a:camera prst="orthographicFront"/>
            <a:lightRig rig="twoPt" dir="t"/>
          </a:scene3d>
          <a:sp3d>
            <a:bevelT w="12700" h="2540" prst="coolSlant"/>
          </a:sp3d>
        </p:spPr>
      </p:pic>
      <p:sp>
        <p:nvSpPr>
          <p:cNvPr id="2" name="Title 1"/>
          <p:cNvSpPr>
            <a:spLocks noGrp="1"/>
          </p:cNvSpPr>
          <p:nvPr>
            <p:ph type="title"/>
          </p:nvPr>
        </p:nvSpPr>
        <p:spPr>
          <a:xfrm>
            <a:off x="1544958" y="686051"/>
            <a:ext cx="7200897" cy="1303867"/>
          </a:xfrm>
        </p:spPr>
        <p:txBody>
          <a:bodyPr>
            <a:normAutofit/>
          </a:bodyPr>
          <a:lstStyle/>
          <a:p>
            <a:r>
              <a:rPr lang="en-US" sz="4800" b="1" dirty="0">
                <a:solidFill>
                  <a:srgbClr val="0065B0"/>
                </a:solidFill>
              </a:rPr>
              <a:t>Learning Objectives</a:t>
            </a:r>
          </a:p>
        </p:txBody>
      </p:sp>
      <p:sp>
        <p:nvSpPr>
          <p:cNvPr id="3" name="Content Placeholder 2"/>
          <p:cNvSpPr>
            <a:spLocks noGrp="1"/>
          </p:cNvSpPr>
          <p:nvPr>
            <p:ph idx="1"/>
          </p:nvPr>
        </p:nvSpPr>
        <p:spPr>
          <a:xfrm>
            <a:off x="990600" y="2237622"/>
            <a:ext cx="7474066" cy="3657600"/>
          </a:xfrm>
        </p:spPr>
        <p:txBody>
          <a:bodyPr>
            <a:normAutofit/>
          </a:bodyPr>
          <a:lstStyle/>
          <a:p>
            <a:pPr>
              <a:buFont typeface="Wingdings" pitchFamily="2" charset="2"/>
              <a:buChar char="ü"/>
            </a:pPr>
            <a:r>
              <a:rPr lang="en-US" sz="3200" b="1" dirty="0">
                <a:solidFill>
                  <a:schemeClr val="accent1">
                    <a:lumMod val="75000"/>
                  </a:schemeClr>
                </a:solidFill>
              </a:rPr>
              <a:t>To understand the science behind self regulation and ADHD</a:t>
            </a:r>
          </a:p>
          <a:p>
            <a:pPr>
              <a:buFont typeface="Wingdings" pitchFamily="2" charset="2"/>
              <a:buChar char="ü"/>
            </a:pPr>
            <a:r>
              <a:rPr lang="en-US" sz="3200" b="1" dirty="0">
                <a:solidFill>
                  <a:schemeClr val="accent1">
                    <a:lumMod val="75000"/>
                  </a:schemeClr>
                </a:solidFill>
              </a:rPr>
              <a:t>To define self-regulation </a:t>
            </a:r>
          </a:p>
          <a:p>
            <a:pPr>
              <a:buFont typeface="Wingdings" pitchFamily="2" charset="2"/>
              <a:buChar char="ü"/>
            </a:pPr>
            <a:r>
              <a:rPr lang="en-US" sz="3200" b="1" dirty="0">
                <a:solidFill>
                  <a:schemeClr val="accent1">
                    <a:lumMod val="75000"/>
                  </a:schemeClr>
                </a:solidFill>
              </a:rPr>
              <a:t>To learn some sensory and motor self-regulation strategies</a:t>
            </a:r>
          </a:p>
          <a:p>
            <a:pPr>
              <a:buFont typeface="Wingdings" pitchFamily="2" charset="2"/>
              <a:buChar char="ü"/>
            </a:pPr>
            <a:endParaRPr lang="en-US" sz="3200" b="1" dirty="0">
              <a:solidFill>
                <a:schemeClr val="accent1">
                  <a:lumMod val="75000"/>
                </a:schemeClr>
              </a:solidFill>
            </a:endParaRPr>
          </a:p>
          <a:p>
            <a:pPr marL="34290" indent="0">
              <a:buNone/>
            </a:pPr>
            <a:endParaRPr lang="en-US" sz="3200" b="1" dirty="0">
              <a:solidFill>
                <a:schemeClr val="accent1">
                  <a:lumMod val="75000"/>
                </a:schemeClr>
              </a:solidFill>
            </a:endParaRPr>
          </a:p>
          <a:p>
            <a:pPr>
              <a:buFont typeface="Wingdings" pitchFamily="2" charset="2"/>
              <a:buChar char="ü"/>
            </a:pPr>
            <a:endParaRPr lang="en-US" sz="3200" b="1" dirty="0">
              <a:solidFill>
                <a:schemeClr val="accent1">
                  <a:lumMod val="75000"/>
                </a:schemeClr>
              </a:solidFill>
            </a:endParaRPr>
          </a:p>
          <a:p>
            <a:pPr>
              <a:buFont typeface="Wingdings" pitchFamily="2" charset="2"/>
              <a:buChar char="ü"/>
            </a:pPr>
            <a:endParaRPr lang="en-US" sz="3200" b="1" dirty="0">
              <a:solidFill>
                <a:schemeClr val="accent1">
                  <a:lumMod val="75000"/>
                </a:schemeClr>
              </a:solidFill>
            </a:endParaRPr>
          </a:p>
        </p:txBody>
      </p:sp>
      <p:sp>
        <p:nvSpPr>
          <p:cNvPr id="4" name="Freeform 2">
            <a:extLst>
              <a:ext uri="{FF2B5EF4-FFF2-40B4-BE49-F238E27FC236}">
                <a16:creationId xmlns:a16="http://schemas.microsoft.com/office/drawing/2014/main" id="{19696C55-7612-DC52-E3AC-151FCE4DCE52}"/>
              </a:ext>
            </a:extLst>
          </p:cNvPr>
          <p:cNvSpPr/>
          <p:nvPr/>
        </p:nvSpPr>
        <p:spPr>
          <a:xfrm>
            <a:off x="6858000" y="457200"/>
            <a:ext cx="1905000" cy="762000"/>
          </a:xfrm>
          <a:custGeom>
            <a:avLst/>
            <a:gdLst/>
            <a:ahLst/>
            <a:cxnLst/>
            <a:rect l="l" t="t" r="r" b="b"/>
            <a:pathLst>
              <a:path w="5157673" h="2079707">
                <a:moveTo>
                  <a:pt x="0" y="0"/>
                </a:moveTo>
                <a:lnTo>
                  <a:pt x="5157673" y="0"/>
                </a:lnTo>
                <a:lnTo>
                  <a:pt x="5157673" y="2079707"/>
                </a:lnTo>
                <a:lnTo>
                  <a:pt x="0" y="2079707"/>
                </a:lnTo>
                <a:lnTo>
                  <a:pt x="0" y="0"/>
                </a:lnTo>
                <a:close/>
              </a:path>
            </a:pathLst>
          </a:custGeom>
          <a:blipFill>
            <a:blip r:embed="rId4"/>
            <a:stretch>
              <a:fillRect/>
            </a:stretch>
          </a:blipFill>
        </p:spPr>
        <p:txBody>
          <a:bodyPr/>
          <a:lstStyle/>
          <a:p>
            <a:endParaRPr lang="en-CA"/>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5A639-467A-E6DF-5A8C-188AFD8637EF}"/>
              </a:ext>
            </a:extLst>
          </p:cNvPr>
          <p:cNvSpPr>
            <a:spLocks noGrp="1"/>
          </p:cNvSpPr>
          <p:nvPr>
            <p:ph type="title"/>
          </p:nvPr>
        </p:nvSpPr>
        <p:spPr>
          <a:xfrm>
            <a:off x="1203960" y="609600"/>
            <a:ext cx="7406640" cy="1017270"/>
          </a:xfrm>
        </p:spPr>
        <p:txBody>
          <a:bodyPr>
            <a:normAutofit/>
          </a:bodyPr>
          <a:lstStyle/>
          <a:p>
            <a:pPr algn="ctr"/>
            <a:r>
              <a:rPr lang="en-US" sz="3600" b="1" dirty="0">
                <a:solidFill>
                  <a:schemeClr val="accent5"/>
                </a:solidFill>
              </a:rPr>
              <a:t>Neuroscience of Self-Regulation </a:t>
            </a:r>
            <a:endParaRPr lang="en-CA" sz="3600" b="1" dirty="0">
              <a:solidFill>
                <a:schemeClr val="accent5"/>
              </a:solidFill>
            </a:endParaRPr>
          </a:p>
        </p:txBody>
      </p:sp>
      <p:sp>
        <p:nvSpPr>
          <p:cNvPr id="3" name="Content Placeholder 2">
            <a:extLst>
              <a:ext uri="{FF2B5EF4-FFF2-40B4-BE49-F238E27FC236}">
                <a16:creationId xmlns:a16="http://schemas.microsoft.com/office/drawing/2014/main" id="{403F908D-1AD9-B40C-05FA-F6B679C1E28C}"/>
              </a:ext>
            </a:extLst>
          </p:cNvPr>
          <p:cNvSpPr>
            <a:spLocks noGrp="1"/>
          </p:cNvSpPr>
          <p:nvPr>
            <p:ph idx="1"/>
          </p:nvPr>
        </p:nvSpPr>
        <p:spPr>
          <a:xfrm>
            <a:off x="4129088" y="1905000"/>
            <a:ext cx="4786312" cy="3733800"/>
          </a:xfrm>
        </p:spPr>
        <p:txBody>
          <a:bodyPr>
            <a:normAutofit fontScale="92500" lnSpcReduction="10000"/>
          </a:bodyPr>
          <a:lstStyle/>
          <a:p>
            <a:pPr>
              <a:spcAft>
                <a:spcPts val="450"/>
              </a:spcAft>
            </a:pPr>
            <a:r>
              <a:rPr lang="en-US" sz="1800" b="1" dirty="0"/>
              <a:t>Prefrontal cortex </a:t>
            </a:r>
            <a:r>
              <a:rPr lang="en-US" sz="1800" dirty="0"/>
              <a:t>– Executive Functioning</a:t>
            </a:r>
          </a:p>
          <a:p>
            <a:pPr lvl="1"/>
            <a:r>
              <a:rPr lang="en-US" dirty="0"/>
              <a:t>Dorsolateral PFC working memory, cognitive flexibility, motor planning</a:t>
            </a:r>
          </a:p>
          <a:p>
            <a:pPr lvl="1"/>
            <a:r>
              <a:rPr lang="en-US" dirty="0"/>
              <a:t>Inferior PFC-  inhibitory control, suppress distractions and irrelevant thoughts</a:t>
            </a:r>
          </a:p>
          <a:p>
            <a:pPr>
              <a:spcAft>
                <a:spcPts val="450"/>
              </a:spcAft>
            </a:pPr>
            <a:r>
              <a:rPr lang="en-US" sz="1800" b="1" dirty="0"/>
              <a:t>Limbic System </a:t>
            </a:r>
            <a:r>
              <a:rPr lang="en-US" sz="1800" dirty="0"/>
              <a:t>- Emotions/feelings</a:t>
            </a:r>
          </a:p>
          <a:p>
            <a:pPr lvl="1"/>
            <a:r>
              <a:rPr lang="en-US" dirty="0"/>
              <a:t>Anterior cingulate recognizes temptation and need for self-control</a:t>
            </a:r>
          </a:p>
          <a:p>
            <a:pPr lvl="1"/>
            <a:r>
              <a:rPr lang="en-CA" dirty="0"/>
              <a:t>Amygdala – processes emotions, fear, anxiety, identifies stressor</a:t>
            </a:r>
          </a:p>
          <a:p>
            <a:pPr>
              <a:spcAft>
                <a:spcPts val="450"/>
              </a:spcAft>
            </a:pPr>
            <a:r>
              <a:rPr lang="en-CA" sz="1800" b="1" dirty="0"/>
              <a:t>Brain Stem </a:t>
            </a:r>
            <a:r>
              <a:rPr lang="en-CA" sz="1800" dirty="0"/>
              <a:t>- Reptilian brain - </a:t>
            </a:r>
            <a:r>
              <a:rPr lang="en-CA" sz="1600" dirty="0"/>
              <a:t>for survival </a:t>
            </a:r>
          </a:p>
        </p:txBody>
      </p:sp>
      <p:sp>
        <p:nvSpPr>
          <p:cNvPr id="6" name="TextBox 5">
            <a:extLst>
              <a:ext uri="{FF2B5EF4-FFF2-40B4-BE49-F238E27FC236}">
                <a16:creationId xmlns:a16="http://schemas.microsoft.com/office/drawing/2014/main" id="{679199F9-4089-3729-70B3-F4C199B4A730}"/>
              </a:ext>
            </a:extLst>
          </p:cNvPr>
          <p:cNvSpPr txBox="1"/>
          <p:nvPr/>
        </p:nvSpPr>
        <p:spPr>
          <a:xfrm>
            <a:off x="547071" y="6400800"/>
            <a:ext cx="8720418" cy="276999"/>
          </a:xfrm>
          <a:prstGeom prst="rect">
            <a:avLst/>
          </a:prstGeom>
          <a:noFill/>
        </p:spPr>
        <p:txBody>
          <a:bodyPr wrap="square">
            <a:spAutoFit/>
          </a:bodyPr>
          <a:lstStyle/>
          <a:p>
            <a:r>
              <a:rPr lang="en-US" sz="1200" dirty="0"/>
              <a:t>Kim et al., 2016; Hedgcock et al., 2012. Image from </a:t>
            </a:r>
            <a:r>
              <a:rPr lang="en-US" sz="1200" dirty="0">
                <a:hlinkClick r:id="rId3">
                  <a:extLst>
                    <a:ext uri="{A12FA001-AC4F-418D-AE19-62706E023703}">
                      <ahyp:hlinkClr xmlns:ahyp="http://schemas.microsoft.com/office/drawing/2018/hyperlinkcolor" val="tx"/>
                    </a:ext>
                  </a:extLst>
                </a:hlinkClick>
              </a:rPr>
              <a:t>https://</a:t>
            </a:r>
            <a:r>
              <a:rPr lang="en-US" sz="1200" dirty="0" err="1">
                <a:hlinkClick r:id="rId3">
                  <a:extLst>
                    <a:ext uri="{A12FA001-AC4F-418D-AE19-62706E023703}">
                      <ahyp:hlinkClr xmlns:ahyp="http://schemas.microsoft.com/office/drawing/2018/hyperlinkcolor" val="tx"/>
                    </a:ext>
                  </a:extLst>
                </a:hlinkClick>
              </a:rPr>
              <a:t>qbi.uq.edu.au</a:t>
            </a:r>
            <a:r>
              <a:rPr lang="en-US" sz="1200" dirty="0">
                <a:hlinkClick r:id="rId3">
                  <a:extLst>
                    <a:ext uri="{A12FA001-AC4F-418D-AE19-62706E023703}">
                      <ahyp:hlinkClr xmlns:ahyp="http://schemas.microsoft.com/office/drawing/2018/hyperlinkcolor" val="tx"/>
                    </a:ext>
                  </a:extLst>
                </a:hlinkClick>
              </a:rPr>
              <a:t>/brain/brain-anatomy/limbic-system</a:t>
            </a:r>
            <a:r>
              <a:rPr lang="en-US" sz="1200" dirty="0"/>
              <a:t>  </a:t>
            </a:r>
          </a:p>
        </p:txBody>
      </p:sp>
      <p:pic>
        <p:nvPicPr>
          <p:cNvPr id="1030" name="Picture 6">
            <a:extLst>
              <a:ext uri="{FF2B5EF4-FFF2-40B4-BE49-F238E27FC236}">
                <a16:creationId xmlns:a16="http://schemas.microsoft.com/office/drawing/2014/main" id="{3A531E1B-2E69-C7D6-70B1-2407949467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1" y="1904999"/>
            <a:ext cx="3581400" cy="364602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F72206A-EEB1-3EA4-B4BF-A7C72EB1BADC}"/>
              </a:ext>
            </a:extLst>
          </p:cNvPr>
          <p:cNvSpPr txBox="1"/>
          <p:nvPr/>
        </p:nvSpPr>
        <p:spPr>
          <a:xfrm>
            <a:off x="-28224" y="2184484"/>
            <a:ext cx="1241045" cy="253916"/>
          </a:xfrm>
          <a:prstGeom prst="rect">
            <a:avLst/>
          </a:prstGeom>
          <a:noFill/>
        </p:spPr>
        <p:txBody>
          <a:bodyPr wrap="none" rtlCol="0">
            <a:spAutoFit/>
          </a:bodyPr>
          <a:lstStyle/>
          <a:p>
            <a:r>
              <a:rPr lang="en-US" sz="1050" b="1" dirty="0">
                <a:latin typeface="Abadi" panose="020F0502020204030204" pitchFamily="34" charset="0"/>
              </a:rPr>
              <a:t>Anterior Cingulate </a:t>
            </a:r>
            <a:endParaRPr lang="en-CA" sz="1050" b="1" dirty="0">
              <a:latin typeface="Abadi" panose="020F0502020204030204" pitchFamily="34" charset="0"/>
            </a:endParaRPr>
          </a:p>
        </p:txBody>
      </p:sp>
      <p:cxnSp>
        <p:nvCxnSpPr>
          <p:cNvPr id="8" name="Straight Arrow Connector 7">
            <a:extLst>
              <a:ext uri="{FF2B5EF4-FFF2-40B4-BE49-F238E27FC236}">
                <a16:creationId xmlns:a16="http://schemas.microsoft.com/office/drawing/2014/main" id="{4B0F9A73-4334-69F4-14AA-B81B52F4FA87}"/>
              </a:ext>
            </a:extLst>
          </p:cNvPr>
          <p:cNvCxnSpPr>
            <a:cxnSpLocks/>
          </p:cNvCxnSpPr>
          <p:nvPr/>
        </p:nvCxnSpPr>
        <p:spPr>
          <a:xfrm>
            <a:off x="968754" y="2362200"/>
            <a:ext cx="631446" cy="4572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70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A7540A03-177E-9B58-1AE1-BC80CE6DC82D}"/>
              </a:ext>
            </a:extLst>
          </p:cNvPr>
          <p:cNvSpPr>
            <a:spLocks noGrp="1"/>
          </p:cNvSpPr>
          <p:nvPr>
            <p:ph idx="1"/>
          </p:nvPr>
        </p:nvSpPr>
        <p:spPr>
          <a:xfrm>
            <a:off x="342163" y="6342798"/>
            <a:ext cx="2934437" cy="274663"/>
          </a:xfrm>
        </p:spPr>
        <p:txBody>
          <a:bodyPr vert="horz" lIns="68580" tIns="34290" rIns="68580" bIns="34290" rtlCol="0" anchor="t">
            <a:normAutofit fontScale="92500" lnSpcReduction="20000"/>
          </a:bodyPr>
          <a:lstStyle/>
          <a:p>
            <a:pPr marL="34290" indent="0">
              <a:buNone/>
            </a:pPr>
            <a:r>
              <a:rPr lang="en-US" sz="1400" dirty="0"/>
              <a:t>Shaw et al., 2007</a:t>
            </a:r>
          </a:p>
        </p:txBody>
      </p:sp>
      <p:sp>
        <p:nvSpPr>
          <p:cNvPr id="8" name="TextBox 7">
            <a:extLst>
              <a:ext uri="{FF2B5EF4-FFF2-40B4-BE49-F238E27FC236}">
                <a16:creationId xmlns:a16="http://schemas.microsoft.com/office/drawing/2014/main" id="{E0E32263-D838-2C52-EE29-54E253355F90}"/>
              </a:ext>
            </a:extLst>
          </p:cNvPr>
          <p:cNvSpPr txBox="1"/>
          <p:nvPr/>
        </p:nvSpPr>
        <p:spPr>
          <a:xfrm>
            <a:off x="5258809" y="1828800"/>
            <a:ext cx="3777617" cy="4555093"/>
          </a:xfrm>
          <a:prstGeom prst="rect">
            <a:avLst/>
          </a:prstGeom>
          <a:noFill/>
        </p:spPr>
        <p:txBody>
          <a:bodyPr wrap="square" rtlCol="0">
            <a:spAutoFit/>
          </a:bodyPr>
          <a:lstStyle/>
          <a:p>
            <a:pPr marL="214313" indent="-214313">
              <a:spcAft>
                <a:spcPts val="600"/>
              </a:spcAft>
              <a:buFont typeface="Arial" panose="020B0604020202020204" pitchFamily="34" charset="0"/>
              <a:buChar char="•"/>
            </a:pPr>
            <a:r>
              <a:rPr lang="en-US" sz="2000" dirty="0"/>
              <a:t>2-5 year delayed cortical maturation</a:t>
            </a:r>
          </a:p>
          <a:p>
            <a:pPr marL="214313" indent="-214313">
              <a:spcAft>
                <a:spcPts val="600"/>
              </a:spcAft>
              <a:buFont typeface="Arial" panose="020B0604020202020204" pitchFamily="34" charset="0"/>
              <a:buChar char="•"/>
            </a:pPr>
            <a:r>
              <a:rPr lang="en-US" sz="2000" dirty="0"/>
              <a:t>Most prominent delay in </a:t>
            </a:r>
            <a:r>
              <a:rPr lang="en-US" sz="2000" b="1" dirty="0"/>
              <a:t>lateral prefrontal cortex </a:t>
            </a:r>
          </a:p>
          <a:p>
            <a:pPr marL="214313" indent="-214313">
              <a:spcAft>
                <a:spcPts val="600"/>
              </a:spcAft>
              <a:buFont typeface="Arial" panose="020B0604020202020204" pitchFamily="34" charset="0"/>
              <a:buChar char="•"/>
            </a:pPr>
            <a:r>
              <a:rPr lang="en-US" sz="2000" dirty="0"/>
              <a:t>Ability to suppress inappropriate responses and thoughts</a:t>
            </a:r>
          </a:p>
          <a:p>
            <a:pPr marL="214313" indent="-214313">
              <a:spcAft>
                <a:spcPts val="600"/>
              </a:spcAft>
              <a:buFont typeface="Arial" panose="020B0604020202020204" pitchFamily="34" charset="0"/>
              <a:buChar char="•"/>
            </a:pPr>
            <a:r>
              <a:rPr lang="en-US" sz="2000" dirty="0"/>
              <a:t>Executive control of attention</a:t>
            </a:r>
          </a:p>
          <a:p>
            <a:pPr marL="214313" indent="-214313">
              <a:spcAft>
                <a:spcPts val="600"/>
              </a:spcAft>
              <a:buFont typeface="Arial" panose="020B0604020202020204" pitchFamily="34" charset="0"/>
              <a:buChar char="•"/>
            </a:pPr>
            <a:r>
              <a:rPr lang="en-US" sz="2000" dirty="0"/>
              <a:t>Evaluation of reward contingencies</a:t>
            </a:r>
          </a:p>
          <a:p>
            <a:pPr marL="214313" indent="-214313">
              <a:spcAft>
                <a:spcPts val="600"/>
              </a:spcAft>
              <a:buFont typeface="Arial" panose="020B0604020202020204" pitchFamily="34" charset="0"/>
              <a:buChar char="•"/>
            </a:pPr>
            <a:r>
              <a:rPr lang="en-US" sz="2000" dirty="0"/>
              <a:t>Working memory</a:t>
            </a:r>
          </a:p>
          <a:p>
            <a:pPr marL="214313" indent="-214313">
              <a:buFont typeface="Arial" panose="020B0604020202020204" pitchFamily="34" charset="0"/>
              <a:buChar char="•"/>
            </a:pPr>
            <a:endParaRPr lang="en-US" sz="2000" b="1" dirty="0"/>
          </a:p>
          <a:p>
            <a:pPr marL="214313" indent="-214313">
              <a:buFont typeface="Arial" panose="020B0604020202020204" pitchFamily="34" charset="0"/>
              <a:buChar char="•"/>
            </a:pPr>
            <a:endParaRPr lang="en-CA" sz="2000" dirty="0"/>
          </a:p>
        </p:txBody>
      </p:sp>
      <p:sp>
        <p:nvSpPr>
          <p:cNvPr id="10" name="Title 1">
            <a:extLst>
              <a:ext uri="{FF2B5EF4-FFF2-40B4-BE49-F238E27FC236}">
                <a16:creationId xmlns:a16="http://schemas.microsoft.com/office/drawing/2014/main" id="{DB077410-E035-4FE9-008C-FB54CD3B0DA9}"/>
              </a:ext>
            </a:extLst>
          </p:cNvPr>
          <p:cNvSpPr>
            <a:spLocks noGrp="1"/>
          </p:cNvSpPr>
          <p:nvPr>
            <p:ph type="title"/>
          </p:nvPr>
        </p:nvSpPr>
        <p:spPr>
          <a:xfrm>
            <a:off x="2769869" y="484721"/>
            <a:ext cx="3600451" cy="1017270"/>
          </a:xfrm>
        </p:spPr>
        <p:txBody>
          <a:bodyPr>
            <a:normAutofit/>
          </a:bodyPr>
          <a:lstStyle/>
          <a:p>
            <a:pPr algn="ctr"/>
            <a:r>
              <a:rPr lang="en-US" b="1" dirty="0"/>
              <a:t>The ADHD Brain</a:t>
            </a:r>
            <a:endParaRPr lang="en-CA" b="1" dirty="0"/>
          </a:p>
        </p:txBody>
      </p:sp>
      <p:pic>
        <p:nvPicPr>
          <p:cNvPr id="2" name="pnas_0707741104_07741Movie2">
            <a:hlinkClick r:id="" action="ppaction://media"/>
            <a:extLst>
              <a:ext uri="{FF2B5EF4-FFF2-40B4-BE49-F238E27FC236}">
                <a16:creationId xmlns:a16="http://schemas.microsoft.com/office/drawing/2014/main" id="{9A83C796-8274-BEB6-572B-B1D730D055D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95324" y="2433662"/>
            <a:ext cx="4733876" cy="2366938"/>
          </a:xfrm>
          <a:prstGeom prst="rect">
            <a:avLst/>
          </a:prstGeom>
        </p:spPr>
      </p:pic>
    </p:spTree>
    <p:extLst>
      <p:ext uri="{BB962C8B-B14F-4D97-AF65-F5344CB8AC3E}">
        <p14:creationId xmlns:p14="http://schemas.microsoft.com/office/powerpoint/2010/main" val="526969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3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9D95C70-6500-C934-649A-162747FFDCBF}"/>
              </a:ext>
            </a:extLst>
          </p:cNvPr>
          <p:cNvSpPr txBox="1"/>
          <p:nvPr/>
        </p:nvSpPr>
        <p:spPr>
          <a:xfrm>
            <a:off x="741764" y="6350169"/>
            <a:ext cx="5506636" cy="507831"/>
          </a:xfrm>
          <a:prstGeom prst="rect">
            <a:avLst/>
          </a:prstGeom>
          <a:noFill/>
        </p:spPr>
        <p:txBody>
          <a:bodyPr wrap="none" rtlCol="0">
            <a:spAutoFit/>
          </a:bodyPr>
          <a:lstStyle/>
          <a:p>
            <a:r>
              <a:rPr lang="en-US" sz="1350" dirty="0"/>
              <a:t>Shaw et al., 2007. </a:t>
            </a:r>
            <a:r>
              <a:rPr lang="en-CA" sz="1350" dirty="0">
                <a:hlinkClick r:id="rId5">
                  <a:extLst>
                    <a:ext uri="{A12FA001-AC4F-418D-AE19-62706E023703}">
                      <ahyp:hlinkClr xmlns:ahyp="http://schemas.microsoft.com/office/drawing/2018/hyperlinkcolor" val="tx"/>
                    </a:ext>
                  </a:extLst>
                </a:hlinkClick>
              </a:rPr>
              <a:t>https://pmc.ncbi.nlm.nih.gov/articles/PMC2148343/</a:t>
            </a:r>
            <a:r>
              <a:rPr lang="en-CA" sz="1350" dirty="0"/>
              <a:t> </a:t>
            </a:r>
          </a:p>
          <a:p>
            <a:endParaRPr lang="en-CA" sz="1350" dirty="0"/>
          </a:p>
        </p:txBody>
      </p:sp>
      <p:pic>
        <p:nvPicPr>
          <p:cNvPr id="8" name="pnas_0707741104_07741Movie2">
            <a:hlinkClick r:id="" action="ppaction://media"/>
            <a:extLst>
              <a:ext uri="{FF2B5EF4-FFF2-40B4-BE49-F238E27FC236}">
                <a16:creationId xmlns:a16="http://schemas.microsoft.com/office/drawing/2014/main" id="{7C960281-F1D6-AD06-F433-889529E8B8A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762000"/>
            <a:ext cx="9150761" cy="4575380"/>
          </a:xfrm>
          <a:prstGeom prst="rect">
            <a:avLst/>
          </a:prstGeom>
        </p:spPr>
      </p:pic>
    </p:spTree>
    <p:extLst>
      <p:ext uri="{BB962C8B-B14F-4D97-AF65-F5344CB8AC3E}">
        <p14:creationId xmlns:p14="http://schemas.microsoft.com/office/powerpoint/2010/main" val="1984388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3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5CAF840-51A0-5E26-5249-578564EA1228}"/>
              </a:ext>
            </a:extLst>
          </p:cNvPr>
          <p:cNvGraphicFramePr>
            <a:graphicFrameLocks/>
          </p:cNvGraphicFramePr>
          <p:nvPr>
            <p:extLst>
              <p:ext uri="{D42A27DB-BD31-4B8C-83A1-F6EECF244321}">
                <p14:modId xmlns:p14="http://schemas.microsoft.com/office/powerpoint/2010/main" val="1187767574"/>
              </p:ext>
            </p:extLst>
          </p:nvPr>
        </p:nvGraphicFramePr>
        <p:xfrm>
          <a:off x="-1295400" y="547257"/>
          <a:ext cx="9524999" cy="62345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322AE227-9A7B-0690-E2F0-1926D07CC760}"/>
              </a:ext>
            </a:extLst>
          </p:cNvPr>
          <p:cNvSpPr txBox="1"/>
          <p:nvPr/>
        </p:nvSpPr>
        <p:spPr>
          <a:xfrm>
            <a:off x="2616157" y="4669260"/>
            <a:ext cx="1612942" cy="830997"/>
          </a:xfrm>
          <a:prstGeom prst="rect">
            <a:avLst/>
          </a:prstGeom>
          <a:noFill/>
        </p:spPr>
        <p:txBody>
          <a:bodyPr wrap="none" rtlCol="0">
            <a:spAutoFit/>
          </a:bodyPr>
          <a:lstStyle/>
          <a:p>
            <a:pPr algn="ctr"/>
            <a:r>
              <a:rPr lang="en-US" sz="2400" b="1" dirty="0"/>
              <a:t>Attention  </a:t>
            </a:r>
          </a:p>
          <a:p>
            <a:pPr algn="ctr"/>
            <a:r>
              <a:rPr lang="en-US" sz="2400" b="1" dirty="0"/>
              <a:t>Focus</a:t>
            </a:r>
            <a:endParaRPr lang="en-CA" sz="2400" b="1" dirty="0"/>
          </a:p>
        </p:txBody>
      </p:sp>
      <p:sp>
        <p:nvSpPr>
          <p:cNvPr id="5" name="Title 1">
            <a:extLst>
              <a:ext uri="{FF2B5EF4-FFF2-40B4-BE49-F238E27FC236}">
                <a16:creationId xmlns:a16="http://schemas.microsoft.com/office/drawing/2014/main" id="{7CF85841-EE94-9332-7B15-D6F6ECC96AB5}"/>
              </a:ext>
            </a:extLst>
          </p:cNvPr>
          <p:cNvSpPr txBox="1">
            <a:spLocks/>
          </p:cNvSpPr>
          <p:nvPr/>
        </p:nvSpPr>
        <p:spPr>
          <a:xfrm>
            <a:off x="609600" y="76200"/>
            <a:ext cx="7990864" cy="589825"/>
          </a:xfrm>
          <a:prstGeom prst="rect">
            <a:avLst/>
          </a:prstGeom>
          <a:solidFill>
            <a:schemeClr val="accent6">
              <a:lumMod val="20000"/>
              <a:lumOff val="80000"/>
            </a:schemeClr>
          </a:solidFill>
          <a:effectLst>
            <a:softEdge rad="76200"/>
          </a:effectLst>
        </p:spPr>
        <p:txBody>
          <a:bodyPr vert="horz" lIns="91440" tIns="45720" rIns="91440" bIns="45720" rtlCol="0" anchor="b">
            <a:normAutofit fontScale="97500"/>
          </a:bodyPr>
          <a:lstStyle>
            <a:lvl1pPr algn="l" defTabSz="685800" rtl="0" eaLnBrk="1" latinLnBrk="0" hangingPunct="1">
              <a:lnSpc>
                <a:spcPct val="90000"/>
              </a:lnSpc>
              <a:spcBef>
                <a:spcPct val="0"/>
              </a:spcBef>
              <a:buNone/>
              <a:defRPr sz="3200" b="0" i="0" kern="1200" cap="none">
                <a:solidFill>
                  <a:schemeClr val="tx1"/>
                </a:solidFill>
                <a:effectLst/>
                <a:latin typeface="+mj-lt"/>
                <a:ea typeface="+mj-ea"/>
                <a:cs typeface="+mj-cs"/>
              </a:defRPr>
            </a:lvl1pPr>
          </a:lstStyle>
          <a:p>
            <a:pPr algn="ctr"/>
            <a:r>
              <a:rPr lang="en-US" sz="2800" b="1" dirty="0">
                <a:solidFill>
                  <a:schemeClr val="accent5"/>
                </a:solidFill>
              </a:rPr>
              <a:t>Important Neurotransmitters in Regulation</a:t>
            </a:r>
            <a:endParaRPr lang="en-CA" sz="2800" b="1" dirty="0">
              <a:solidFill>
                <a:schemeClr val="accent5"/>
              </a:solidFill>
            </a:endParaRPr>
          </a:p>
        </p:txBody>
      </p:sp>
      <p:sp>
        <p:nvSpPr>
          <p:cNvPr id="7" name="TextBox 6">
            <a:extLst>
              <a:ext uri="{FF2B5EF4-FFF2-40B4-BE49-F238E27FC236}">
                <a16:creationId xmlns:a16="http://schemas.microsoft.com/office/drawing/2014/main" id="{7BF80B45-9B6D-3B23-2742-1F78DD3D754D}"/>
              </a:ext>
            </a:extLst>
          </p:cNvPr>
          <p:cNvSpPr txBox="1"/>
          <p:nvPr/>
        </p:nvSpPr>
        <p:spPr>
          <a:xfrm>
            <a:off x="3501388" y="3052018"/>
            <a:ext cx="1601721" cy="830997"/>
          </a:xfrm>
          <a:prstGeom prst="rect">
            <a:avLst/>
          </a:prstGeom>
          <a:noFill/>
        </p:spPr>
        <p:txBody>
          <a:bodyPr wrap="none" rtlCol="0">
            <a:spAutoFit/>
          </a:bodyPr>
          <a:lstStyle/>
          <a:p>
            <a:pPr algn="ctr"/>
            <a:r>
              <a:rPr lang="en-US" sz="2400" b="1" dirty="0"/>
              <a:t>Endurance</a:t>
            </a:r>
          </a:p>
          <a:p>
            <a:pPr algn="ctr"/>
            <a:r>
              <a:rPr lang="en-US" sz="2400" b="1" dirty="0"/>
              <a:t>Intuition</a:t>
            </a:r>
            <a:endParaRPr lang="en-CA" sz="2400" b="1" dirty="0"/>
          </a:p>
        </p:txBody>
      </p:sp>
      <p:sp>
        <p:nvSpPr>
          <p:cNvPr id="8" name="TextBox 7">
            <a:extLst>
              <a:ext uri="{FF2B5EF4-FFF2-40B4-BE49-F238E27FC236}">
                <a16:creationId xmlns:a16="http://schemas.microsoft.com/office/drawing/2014/main" id="{93F8AE26-3C04-D093-6B7C-BF3C937DC060}"/>
              </a:ext>
            </a:extLst>
          </p:cNvPr>
          <p:cNvSpPr txBox="1"/>
          <p:nvPr/>
        </p:nvSpPr>
        <p:spPr>
          <a:xfrm>
            <a:off x="1790699" y="3202863"/>
            <a:ext cx="1351652" cy="461665"/>
          </a:xfrm>
          <a:prstGeom prst="rect">
            <a:avLst/>
          </a:prstGeom>
          <a:noFill/>
        </p:spPr>
        <p:txBody>
          <a:bodyPr wrap="none" rtlCol="0">
            <a:spAutoFit/>
          </a:bodyPr>
          <a:lstStyle/>
          <a:p>
            <a:r>
              <a:rPr lang="en-US" sz="2400" b="1" dirty="0"/>
              <a:t>Appetite</a:t>
            </a:r>
            <a:endParaRPr lang="en-CA" sz="2400" b="1" dirty="0"/>
          </a:p>
        </p:txBody>
      </p:sp>
      <p:sp>
        <p:nvSpPr>
          <p:cNvPr id="9" name="TextBox 8">
            <a:extLst>
              <a:ext uri="{FF2B5EF4-FFF2-40B4-BE49-F238E27FC236}">
                <a16:creationId xmlns:a16="http://schemas.microsoft.com/office/drawing/2014/main" id="{CDC2E289-5805-16BB-3C86-7E71954896BF}"/>
              </a:ext>
            </a:extLst>
          </p:cNvPr>
          <p:cNvSpPr txBox="1"/>
          <p:nvPr/>
        </p:nvSpPr>
        <p:spPr>
          <a:xfrm>
            <a:off x="2785505" y="3692789"/>
            <a:ext cx="1072730" cy="830997"/>
          </a:xfrm>
          <a:prstGeom prst="rect">
            <a:avLst/>
          </a:prstGeom>
          <a:noFill/>
        </p:spPr>
        <p:txBody>
          <a:bodyPr wrap="none" rtlCol="0">
            <a:spAutoFit/>
          </a:bodyPr>
          <a:lstStyle/>
          <a:p>
            <a:r>
              <a:rPr lang="en-US" sz="2400" b="1" dirty="0"/>
              <a:t>Stable</a:t>
            </a:r>
          </a:p>
          <a:p>
            <a:r>
              <a:rPr lang="en-US" sz="2400" b="1" dirty="0"/>
              <a:t>Mood</a:t>
            </a:r>
            <a:endParaRPr lang="en-CA" sz="2400" b="1" dirty="0"/>
          </a:p>
        </p:txBody>
      </p:sp>
      <p:sp>
        <p:nvSpPr>
          <p:cNvPr id="2" name="Rectangle: Rounded Corners 1">
            <a:extLst>
              <a:ext uri="{FF2B5EF4-FFF2-40B4-BE49-F238E27FC236}">
                <a16:creationId xmlns:a16="http://schemas.microsoft.com/office/drawing/2014/main" id="{E7C5F4ED-2329-0A55-5959-65A30F975319}"/>
              </a:ext>
            </a:extLst>
          </p:cNvPr>
          <p:cNvSpPr/>
          <p:nvPr/>
        </p:nvSpPr>
        <p:spPr>
          <a:xfrm>
            <a:off x="5576130" y="756753"/>
            <a:ext cx="3449300" cy="2433371"/>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ADHD - lower levels of Norepinephrine, Dopamine, and Serotonin</a:t>
            </a:r>
            <a:endParaRPr lang="en-CA" sz="2800" b="1" dirty="0">
              <a:solidFill>
                <a:schemeClr val="tx1"/>
              </a:solidFill>
            </a:endParaRPr>
          </a:p>
        </p:txBody>
      </p:sp>
      <p:sp>
        <p:nvSpPr>
          <p:cNvPr id="3" name="TextBox 2">
            <a:extLst>
              <a:ext uri="{FF2B5EF4-FFF2-40B4-BE49-F238E27FC236}">
                <a16:creationId xmlns:a16="http://schemas.microsoft.com/office/drawing/2014/main" id="{CD18B84E-75F7-C894-F83B-F3EACB776913}"/>
              </a:ext>
            </a:extLst>
          </p:cNvPr>
          <p:cNvSpPr txBox="1"/>
          <p:nvPr/>
        </p:nvSpPr>
        <p:spPr>
          <a:xfrm>
            <a:off x="5867400" y="6397823"/>
            <a:ext cx="3215945" cy="307777"/>
          </a:xfrm>
          <a:prstGeom prst="rect">
            <a:avLst/>
          </a:prstGeom>
          <a:noFill/>
        </p:spPr>
        <p:txBody>
          <a:bodyPr wrap="none" rtlCol="0">
            <a:spAutoFit/>
          </a:bodyPr>
          <a:lstStyle/>
          <a:p>
            <a:r>
              <a:rPr lang="en-US" sz="1400" dirty="0" err="1"/>
              <a:t>Guiard</a:t>
            </a:r>
            <a:r>
              <a:rPr lang="en-US" sz="1400" dirty="0"/>
              <a:t> et al., 2008; da Silva et al., 2023</a:t>
            </a:r>
            <a:endParaRPr lang="en-CA" sz="1400" dirty="0"/>
          </a:p>
        </p:txBody>
      </p:sp>
    </p:spTree>
    <p:extLst>
      <p:ext uri="{BB962C8B-B14F-4D97-AF65-F5344CB8AC3E}">
        <p14:creationId xmlns:p14="http://schemas.microsoft.com/office/powerpoint/2010/main" val="2328301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46682" y="538353"/>
            <a:ext cx="7140118" cy="1049235"/>
          </a:xfrm>
        </p:spPr>
        <p:txBody>
          <a:bodyPr>
            <a:normAutofit/>
          </a:bodyPr>
          <a:lstStyle/>
          <a:p>
            <a:r>
              <a:rPr lang="en-CA" b="1" dirty="0"/>
              <a:t>Self-Regulation Defined</a:t>
            </a:r>
            <a:endParaRPr lang="en-CA" b="1" dirty="0">
              <a:ea typeface="+mj-lt"/>
              <a:cs typeface="+mj-lt"/>
            </a:endParaRPr>
          </a:p>
        </p:txBody>
      </p:sp>
      <p:grpSp>
        <p:nvGrpSpPr>
          <p:cNvPr id="42" name="Group 41">
            <a:extLst>
              <a:ext uri="{FF2B5EF4-FFF2-40B4-BE49-F238E27FC236}">
                <a16:creationId xmlns:a16="http://schemas.microsoft.com/office/drawing/2014/main" id="{B5736473-4FFB-4F4F-A9A2-62355CC9BB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1021" y="2184357"/>
            <a:ext cx="2757881" cy="3281988"/>
            <a:chOff x="7807230" y="2012810"/>
            <a:chExt cx="3251252" cy="3459865"/>
          </a:xfrm>
        </p:grpSpPr>
        <p:sp>
          <p:nvSpPr>
            <p:cNvPr id="43" name="Rectangle 42">
              <a:extLst>
                <a:ext uri="{FF2B5EF4-FFF2-40B4-BE49-F238E27FC236}">
                  <a16:creationId xmlns:a16="http://schemas.microsoft.com/office/drawing/2014/main" id="{989C9DEC-07E5-4BB8-A654-F861DEE06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7B6E0309-4091-40BA-817A-271FD3B222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solidFill>
              <a:schemeClr val="bg1"/>
            </a:soli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5" name="Graphic 14" descr="Head with Gears">
            <a:extLst>
              <a:ext uri="{FF2B5EF4-FFF2-40B4-BE49-F238E27FC236}">
                <a16:creationId xmlns:a16="http://schemas.microsoft.com/office/drawing/2014/main" id="{ECCC3AB0-717B-F0B7-9A9A-2F7D80161EE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83478" y="2572401"/>
            <a:ext cx="2502741" cy="2502741"/>
          </a:xfrm>
          <a:prstGeom prst="rect">
            <a:avLst/>
          </a:prstGeom>
        </p:spPr>
      </p:pic>
      <p:pic>
        <p:nvPicPr>
          <p:cNvPr id="4" name="Picture 3"/>
          <p:cNvPicPr>
            <a:picLocks noChangeAspect="1"/>
          </p:cNvPicPr>
          <p:nvPr/>
        </p:nvPicPr>
        <p:blipFill>
          <a:blip r:embed="rId4"/>
          <a:stretch>
            <a:fillRect/>
          </a:stretch>
        </p:blipFill>
        <p:spPr>
          <a:xfrm>
            <a:off x="7761996" y="228600"/>
            <a:ext cx="1077204" cy="772335"/>
          </a:xfrm>
          <a:prstGeom prst="rect">
            <a:avLst/>
          </a:prstGeom>
        </p:spPr>
      </p:pic>
      <p:graphicFrame>
        <p:nvGraphicFramePr>
          <p:cNvPr id="17" name="Content Placeholder 2">
            <a:extLst>
              <a:ext uri="{FF2B5EF4-FFF2-40B4-BE49-F238E27FC236}">
                <a16:creationId xmlns:a16="http://schemas.microsoft.com/office/drawing/2014/main" id="{79644C57-CDC7-186D-8E8A-FDD5690CC5A4}"/>
              </a:ext>
            </a:extLst>
          </p:cNvPr>
          <p:cNvGraphicFramePr>
            <a:graphicFrameLocks noGrp="1"/>
          </p:cNvGraphicFramePr>
          <p:nvPr>
            <p:ph idx="1"/>
            <p:extLst>
              <p:ext uri="{D42A27DB-BD31-4B8C-83A1-F6EECF244321}">
                <p14:modId xmlns:p14="http://schemas.microsoft.com/office/powerpoint/2010/main" val="2640366352"/>
              </p:ext>
            </p:extLst>
          </p:nvPr>
        </p:nvGraphicFramePr>
        <p:xfrm>
          <a:off x="4345198" y="1828800"/>
          <a:ext cx="4341602" cy="40386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630172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artoon character boy in surprise Royalty Free Vector Im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179"/>
          <a:stretch/>
        </p:blipFill>
        <p:spPr bwMode="auto">
          <a:xfrm>
            <a:off x="3869667" y="2286000"/>
            <a:ext cx="1769133" cy="2506296"/>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B2418A58-EFCE-4160-B91B-DD13735F624B}"/>
              </a:ext>
            </a:extLst>
          </p:cNvPr>
          <p:cNvSpPr txBox="1"/>
          <p:nvPr/>
        </p:nvSpPr>
        <p:spPr>
          <a:xfrm>
            <a:off x="190500" y="6336268"/>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Shanker (2013)</a:t>
            </a:r>
          </a:p>
        </p:txBody>
      </p:sp>
      <p:pic>
        <p:nvPicPr>
          <p:cNvPr id="11" name="Picture 11">
            <a:extLst>
              <a:ext uri="{FF2B5EF4-FFF2-40B4-BE49-F238E27FC236}">
                <a16:creationId xmlns:a16="http://schemas.microsoft.com/office/drawing/2014/main" id="{B9536D15-ADF6-402D-B55E-972D861826E6}"/>
              </a:ext>
            </a:extLst>
          </p:cNvPr>
          <p:cNvPicPr>
            <a:picLocks noChangeAspect="1"/>
          </p:cNvPicPr>
          <p:nvPr/>
        </p:nvPicPr>
        <p:blipFill>
          <a:blip r:embed="rId4"/>
          <a:stretch>
            <a:fillRect/>
          </a:stretch>
        </p:blipFill>
        <p:spPr>
          <a:xfrm>
            <a:off x="1316967" y="128609"/>
            <a:ext cx="6581953" cy="6617566"/>
          </a:xfrm>
          <a:prstGeom prst="rect">
            <a:avLst/>
          </a:prstGeom>
        </p:spPr>
      </p:pic>
      <p:sp>
        <p:nvSpPr>
          <p:cNvPr id="2" name="TextBox 1"/>
          <p:cNvSpPr txBox="1"/>
          <p:nvPr/>
        </p:nvSpPr>
        <p:spPr>
          <a:xfrm flipH="1">
            <a:off x="5588480" y="693003"/>
            <a:ext cx="2412520" cy="830997"/>
          </a:xfrm>
          <a:prstGeom prst="rect">
            <a:avLst/>
          </a:prstGeom>
          <a:solidFill>
            <a:schemeClr val="accent1">
              <a:lumMod val="40000"/>
              <a:lumOff val="60000"/>
            </a:schemeClr>
          </a:solidFill>
        </p:spPr>
        <p:txBody>
          <a:bodyPr wrap="square" rtlCol="0">
            <a:spAutoFit/>
          </a:bodyPr>
          <a:lstStyle/>
          <a:p>
            <a:r>
              <a:rPr lang="en-US" sz="2400" b="1" dirty="0"/>
              <a:t>Body, physiological</a:t>
            </a:r>
          </a:p>
        </p:txBody>
      </p:sp>
      <p:sp>
        <p:nvSpPr>
          <p:cNvPr id="3" name="TextBox 2"/>
          <p:cNvSpPr txBox="1"/>
          <p:nvPr/>
        </p:nvSpPr>
        <p:spPr>
          <a:xfrm flipH="1">
            <a:off x="6553200" y="4845335"/>
            <a:ext cx="1957572" cy="1200329"/>
          </a:xfrm>
          <a:prstGeom prst="rect">
            <a:avLst/>
          </a:prstGeom>
          <a:solidFill>
            <a:schemeClr val="accent1">
              <a:lumMod val="40000"/>
              <a:lumOff val="60000"/>
            </a:schemeClr>
          </a:solidFill>
        </p:spPr>
        <p:txBody>
          <a:bodyPr wrap="square" rtlCol="0">
            <a:spAutoFit/>
          </a:bodyPr>
          <a:lstStyle/>
          <a:p>
            <a:pPr>
              <a:buSzPct val="114999"/>
            </a:pPr>
            <a:r>
              <a:rPr lang="en-US" sz="2400" b="1" dirty="0"/>
              <a:t>Thinking, processing, attention</a:t>
            </a:r>
          </a:p>
        </p:txBody>
      </p:sp>
      <p:sp>
        <p:nvSpPr>
          <p:cNvPr id="4" name="TextBox 3"/>
          <p:cNvSpPr txBox="1"/>
          <p:nvPr/>
        </p:nvSpPr>
        <p:spPr>
          <a:xfrm>
            <a:off x="7531986" y="2438400"/>
            <a:ext cx="1769133" cy="1200329"/>
          </a:xfrm>
          <a:prstGeom prst="rect">
            <a:avLst/>
          </a:prstGeom>
          <a:solidFill>
            <a:schemeClr val="accent1">
              <a:lumMod val="40000"/>
              <a:lumOff val="60000"/>
            </a:schemeClr>
          </a:solidFill>
        </p:spPr>
        <p:txBody>
          <a:bodyPr wrap="square" rtlCol="0">
            <a:spAutoFit/>
          </a:bodyPr>
          <a:lstStyle/>
          <a:p>
            <a:pPr>
              <a:buSzPct val="114999"/>
            </a:pPr>
            <a:r>
              <a:rPr lang="en-US" sz="2400" b="1" dirty="0"/>
              <a:t>Emotions, respond to feelings</a:t>
            </a:r>
          </a:p>
        </p:txBody>
      </p:sp>
      <p:sp>
        <p:nvSpPr>
          <p:cNvPr id="5" name="TextBox 4"/>
          <p:cNvSpPr txBox="1"/>
          <p:nvPr/>
        </p:nvSpPr>
        <p:spPr>
          <a:xfrm>
            <a:off x="130905" y="1996721"/>
            <a:ext cx="1839728" cy="1200329"/>
          </a:xfrm>
          <a:prstGeom prst="rect">
            <a:avLst/>
          </a:prstGeom>
          <a:solidFill>
            <a:schemeClr val="accent1">
              <a:lumMod val="40000"/>
              <a:lumOff val="60000"/>
            </a:schemeClr>
          </a:solidFill>
        </p:spPr>
        <p:txBody>
          <a:bodyPr wrap="square" rtlCol="0">
            <a:spAutoFit/>
          </a:bodyPr>
          <a:lstStyle/>
          <a:p>
            <a:r>
              <a:rPr lang="en-US" sz="2400" b="1" dirty="0"/>
              <a:t>Empathy, moral </a:t>
            </a:r>
            <a:r>
              <a:rPr lang="en-US" sz="2400" b="1" dirty="0" err="1"/>
              <a:t>behaviour</a:t>
            </a:r>
            <a:endParaRPr lang="en-US" sz="2400" b="1" dirty="0"/>
          </a:p>
        </p:txBody>
      </p:sp>
      <p:sp>
        <p:nvSpPr>
          <p:cNvPr id="6" name="TextBox 5"/>
          <p:cNvSpPr txBox="1"/>
          <p:nvPr/>
        </p:nvSpPr>
        <p:spPr>
          <a:xfrm>
            <a:off x="557028" y="4572000"/>
            <a:ext cx="1981200" cy="1200329"/>
          </a:xfrm>
          <a:prstGeom prst="rect">
            <a:avLst/>
          </a:prstGeom>
          <a:solidFill>
            <a:schemeClr val="accent1">
              <a:lumMod val="40000"/>
              <a:lumOff val="60000"/>
            </a:schemeClr>
          </a:solidFill>
        </p:spPr>
        <p:txBody>
          <a:bodyPr wrap="square" rtlCol="0">
            <a:spAutoFit/>
          </a:bodyPr>
          <a:lstStyle/>
          <a:p>
            <a:r>
              <a:rPr lang="en-US" sz="2400" b="1" dirty="0"/>
              <a:t>Appropriate interactions, reading cues</a:t>
            </a:r>
          </a:p>
        </p:txBody>
      </p:sp>
      <p:sp>
        <p:nvSpPr>
          <p:cNvPr id="12" name="Title 1">
            <a:extLst>
              <a:ext uri="{FF2B5EF4-FFF2-40B4-BE49-F238E27FC236}">
                <a16:creationId xmlns:a16="http://schemas.microsoft.com/office/drawing/2014/main" id="{4A7F0026-8483-47F4-A58E-BA8B636A8F02}"/>
              </a:ext>
            </a:extLst>
          </p:cNvPr>
          <p:cNvSpPr>
            <a:spLocks noGrp="1"/>
          </p:cNvSpPr>
          <p:nvPr>
            <p:ph type="title"/>
          </p:nvPr>
        </p:nvSpPr>
        <p:spPr>
          <a:xfrm>
            <a:off x="228600" y="372533"/>
            <a:ext cx="2324100" cy="1532467"/>
          </a:xfrm>
          <a:solidFill>
            <a:schemeClr val="bg2"/>
          </a:solidFill>
          <a:ln>
            <a:solidFill>
              <a:schemeClr val="bg2"/>
            </a:solidFill>
          </a:ln>
          <a:effectLst>
            <a:softEdge rad="114300"/>
          </a:effectLst>
        </p:spPr>
        <p:txBody>
          <a:bodyPr>
            <a:noAutofit/>
          </a:bodyPr>
          <a:lstStyle/>
          <a:p>
            <a:r>
              <a:rPr lang="en-US" sz="3200" b="1" dirty="0">
                <a:solidFill>
                  <a:srgbClr val="0065B0"/>
                </a:solidFill>
              </a:rPr>
              <a:t>Domains of Self-Regulation</a:t>
            </a:r>
          </a:p>
        </p:txBody>
      </p:sp>
    </p:spTree>
    <p:extLst>
      <p:ext uri="{BB962C8B-B14F-4D97-AF65-F5344CB8AC3E}">
        <p14:creationId xmlns:p14="http://schemas.microsoft.com/office/powerpoint/2010/main" val="2333474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1371600" y="457200"/>
            <a:ext cx="8229600" cy="1143000"/>
          </a:xfrm>
        </p:spPr>
        <p:txBody>
          <a:bodyPr>
            <a:normAutofit/>
          </a:bodyPr>
          <a:lstStyle/>
          <a:p>
            <a:r>
              <a:rPr lang="en-US" sz="4400" b="1" dirty="0">
                <a:solidFill>
                  <a:srgbClr val="0065B0"/>
                </a:solidFill>
              </a:rPr>
              <a:t>Biological Domain</a:t>
            </a:r>
          </a:p>
        </p:txBody>
      </p:sp>
      <p:graphicFrame>
        <p:nvGraphicFramePr>
          <p:cNvPr id="71685" name="Content Placeholder 2">
            <a:extLst>
              <a:ext uri="{FF2B5EF4-FFF2-40B4-BE49-F238E27FC236}">
                <a16:creationId xmlns:a16="http://schemas.microsoft.com/office/drawing/2014/main" id="{3FA06858-33EF-3249-BC45-09203E1094E9}"/>
              </a:ext>
            </a:extLst>
          </p:cNvPr>
          <p:cNvGraphicFramePr>
            <a:graphicFrameLocks noGrp="1"/>
          </p:cNvGraphicFramePr>
          <p:nvPr>
            <p:ph idx="1"/>
            <p:extLst>
              <p:ext uri="{D42A27DB-BD31-4B8C-83A1-F6EECF244321}">
                <p14:modId xmlns:p14="http://schemas.microsoft.com/office/powerpoint/2010/main" val="1384435105"/>
              </p:ext>
            </p:extLst>
          </p:nvPr>
        </p:nvGraphicFramePr>
        <p:xfrm>
          <a:off x="655607" y="1600200"/>
          <a:ext cx="7832785"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a:blip r:embed="rId8"/>
          <a:stretch>
            <a:fillRect/>
          </a:stretch>
        </p:blipFill>
        <p:spPr>
          <a:xfrm>
            <a:off x="7638171" y="464580"/>
            <a:ext cx="1077204" cy="772335"/>
          </a:xfrm>
          <a:prstGeom prst="rect">
            <a:avLst/>
          </a:prstGeom>
        </p:spPr>
      </p:pic>
    </p:spTree>
    <p:extLst>
      <p:ext uri="{BB962C8B-B14F-4D97-AF65-F5344CB8AC3E}">
        <p14:creationId xmlns:p14="http://schemas.microsoft.com/office/powerpoint/2010/main" val="264837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33"/>
        <p:cNvGrpSpPr/>
        <p:nvPr/>
      </p:nvGrpSpPr>
      <p:grpSpPr>
        <a:xfrm>
          <a:off x="0" y="0"/>
          <a:ext cx="0" cy="0"/>
          <a:chOff x="0" y="0"/>
          <a:chExt cx="0" cy="0"/>
        </a:xfrm>
      </p:grpSpPr>
      <p:sp>
        <p:nvSpPr>
          <p:cNvPr id="261" name="Rectangle 260">
            <a:extLst>
              <a:ext uri="{FF2B5EF4-FFF2-40B4-BE49-F238E27FC236}">
                <a16:creationId xmlns:a16="http://schemas.microsoft.com/office/drawing/2014/main" id="{CDDE5CDF-1512-4CDA-B956-23D223F8DE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pic>
        <p:nvPicPr>
          <p:cNvPr id="262" name="Picture 261">
            <a:extLst>
              <a:ext uri="{FF2B5EF4-FFF2-40B4-BE49-F238E27FC236}">
                <a16:creationId xmlns:a16="http://schemas.microsoft.com/office/drawing/2014/main" id="{B029D7D8-5A6B-4C76-94C8-15798C6C5A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263" name="Straight Connector 262">
            <a:extLst>
              <a:ext uri="{FF2B5EF4-FFF2-40B4-BE49-F238E27FC236}">
                <a16:creationId xmlns:a16="http://schemas.microsoft.com/office/drawing/2014/main" id="{A5C9319C-E20D-4884-952F-60B6A58C3E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45" name="Rectangle 244">
            <a:extLst>
              <a:ext uri="{FF2B5EF4-FFF2-40B4-BE49-F238E27FC236}">
                <a16:creationId xmlns:a16="http://schemas.microsoft.com/office/drawing/2014/main" id="{2C6F198E-F7A1-4125-910D-641C0C2A76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Rectangle 246">
            <a:extLst>
              <a:ext uri="{FF2B5EF4-FFF2-40B4-BE49-F238E27FC236}">
                <a16:creationId xmlns:a16="http://schemas.microsoft.com/office/drawing/2014/main" id="{907C3A25-D9A7-4F2D-B44C-FA8EB24C7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599" y="643467"/>
            <a:ext cx="8178800" cy="55668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Rectangle 263">
            <a:extLst>
              <a:ext uri="{FF2B5EF4-FFF2-40B4-BE49-F238E27FC236}">
                <a16:creationId xmlns:a16="http://schemas.microsoft.com/office/drawing/2014/main" id="{18E8515E-B8C8-482A-A9B5-CE57BC080A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4DAC632-B547-A64D-FA19-73B85A6FACED}"/>
              </a:ext>
            </a:extLst>
          </p:cNvPr>
          <p:cNvSpPr txBox="1"/>
          <p:nvPr/>
        </p:nvSpPr>
        <p:spPr>
          <a:xfrm>
            <a:off x="1650999" y="6373707"/>
            <a:ext cx="5841999" cy="461665"/>
          </a:xfrm>
          <a:prstGeom prst="rect">
            <a:avLst/>
          </a:prstGeom>
          <a:noFill/>
        </p:spPr>
        <p:txBody>
          <a:bodyPr wrap="square">
            <a:spAutoFit/>
          </a:bodyPr>
          <a:lstStyle/>
          <a:p>
            <a:pPr algn="ctr"/>
            <a:r>
              <a:rPr lang="en" sz="2400" dirty="0">
                <a:solidFill>
                  <a:schemeClr val="bg1"/>
                </a:solidFill>
              </a:rPr>
              <a:t>Pyramid of Learning (Taylor/Trott, 1991)</a:t>
            </a:r>
            <a:endParaRPr lang="en-CA" sz="2400" dirty="0">
              <a:solidFill>
                <a:schemeClr val="bg1"/>
              </a:solidFill>
            </a:endParaRPr>
          </a:p>
        </p:txBody>
      </p:sp>
      <p:pic>
        <p:nvPicPr>
          <p:cNvPr id="2" name="Main graphic">
            <a:extLst>
              <a:ext uri="{FF2B5EF4-FFF2-40B4-BE49-F238E27FC236}">
                <a16:creationId xmlns:a16="http://schemas.microsoft.com/office/drawing/2014/main" id="{75BB1173-4F44-0ADF-2FA8-1033F102D6CD}"/>
              </a:ext>
            </a:extLst>
          </p:cNvPr>
          <p:cNvPicPr/>
          <p:nvPr/>
        </p:nvPicPr>
        <p:blipFill>
          <a:blip r:embed="rId4"/>
          <a:stretch/>
        </p:blipFill>
        <p:spPr>
          <a:xfrm>
            <a:off x="1066800" y="914400"/>
            <a:ext cx="7086600" cy="5044441"/>
          </a:xfrm>
          <a:prstGeom prst="rect">
            <a:avLst/>
          </a:prstGeom>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07FF8-5E6B-4CCA-F105-72170C646BAF}"/>
              </a:ext>
            </a:extLst>
          </p:cNvPr>
          <p:cNvSpPr>
            <a:spLocks noGrp="1"/>
          </p:cNvSpPr>
          <p:nvPr>
            <p:ph type="title"/>
          </p:nvPr>
        </p:nvSpPr>
        <p:spPr>
          <a:xfrm>
            <a:off x="257175" y="4495800"/>
            <a:ext cx="8429625" cy="1017270"/>
          </a:xfrm>
        </p:spPr>
        <p:txBody>
          <a:bodyPr>
            <a:normAutofit/>
          </a:bodyPr>
          <a:lstStyle/>
          <a:p>
            <a:pPr algn="ctr"/>
            <a:r>
              <a:rPr lang="en-US" sz="3600" b="1" dirty="0">
                <a:solidFill>
                  <a:srgbClr val="7A72B6"/>
                </a:solidFill>
              </a:rPr>
              <a:t>Sensory Motor Self-Regulation</a:t>
            </a:r>
            <a:endParaRPr lang="en-CA" sz="3600" b="1" dirty="0">
              <a:solidFill>
                <a:srgbClr val="7A72B6"/>
              </a:solidFill>
            </a:endParaRPr>
          </a:p>
        </p:txBody>
      </p:sp>
      <p:sp>
        <p:nvSpPr>
          <p:cNvPr id="4" name="Arrow: Up 3">
            <a:extLst>
              <a:ext uri="{FF2B5EF4-FFF2-40B4-BE49-F238E27FC236}">
                <a16:creationId xmlns:a16="http://schemas.microsoft.com/office/drawing/2014/main" id="{133C8075-A8B1-10BB-32DF-A85BACBDECAC}"/>
              </a:ext>
            </a:extLst>
          </p:cNvPr>
          <p:cNvSpPr/>
          <p:nvPr/>
        </p:nvSpPr>
        <p:spPr>
          <a:xfrm>
            <a:off x="768668" y="609600"/>
            <a:ext cx="907732" cy="4210051"/>
          </a:xfrm>
          <a:prstGeom prst="upArrow">
            <a:avLst/>
          </a:prstGeom>
          <a:solidFill>
            <a:srgbClr val="0000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50"/>
          </a:p>
        </p:txBody>
      </p:sp>
      <p:sp>
        <p:nvSpPr>
          <p:cNvPr id="5" name="Title 1">
            <a:extLst>
              <a:ext uri="{FF2B5EF4-FFF2-40B4-BE49-F238E27FC236}">
                <a16:creationId xmlns:a16="http://schemas.microsoft.com/office/drawing/2014/main" id="{1ACAE06E-2136-DEE3-55C2-A4842BFB1658}"/>
              </a:ext>
            </a:extLst>
          </p:cNvPr>
          <p:cNvSpPr txBox="1">
            <a:spLocks/>
          </p:cNvSpPr>
          <p:nvPr/>
        </p:nvSpPr>
        <p:spPr>
          <a:xfrm>
            <a:off x="609600" y="464306"/>
            <a:ext cx="7406640" cy="1017270"/>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2700" b="1" dirty="0">
                <a:solidFill>
                  <a:srgbClr val="B76D7B"/>
                </a:solidFill>
              </a:rPr>
              <a:t>Prosocial</a:t>
            </a:r>
          </a:p>
          <a:p>
            <a:pPr algn="ctr"/>
            <a:r>
              <a:rPr lang="en-US" sz="2700" b="1" dirty="0">
                <a:solidFill>
                  <a:srgbClr val="B76D7B"/>
                </a:solidFill>
              </a:rPr>
              <a:t>Social</a:t>
            </a:r>
          </a:p>
        </p:txBody>
      </p:sp>
      <p:sp>
        <p:nvSpPr>
          <p:cNvPr id="8" name="Isosceles Triangle 7">
            <a:extLst>
              <a:ext uri="{FF2B5EF4-FFF2-40B4-BE49-F238E27FC236}">
                <a16:creationId xmlns:a16="http://schemas.microsoft.com/office/drawing/2014/main" id="{02DC7451-6426-B735-1DF2-3D3C4A938D47}"/>
              </a:ext>
            </a:extLst>
          </p:cNvPr>
          <p:cNvSpPr/>
          <p:nvPr/>
        </p:nvSpPr>
        <p:spPr>
          <a:xfrm>
            <a:off x="1828800" y="1465902"/>
            <a:ext cx="4933949" cy="3295648"/>
          </a:xfrm>
          <a:prstGeom prst="triangle">
            <a:avLst>
              <a:gd name="adj" fmla="val 49473"/>
            </a:avLst>
          </a:prstGeom>
          <a:gradFill flip="none" rotWithShape="1">
            <a:gsLst>
              <a:gs pos="31000">
                <a:srgbClr val="F99107"/>
              </a:gs>
              <a:gs pos="63000">
                <a:srgbClr val="00B050"/>
              </a:gs>
              <a:gs pos="47000">
                <a:srgbClr val="FFDC6D"/>
              </a:gs>
              <a:gs pos="79000">
                <a:schemeClr val="accent6"/>
              </a:gs>
              <a:gs pos="12000">
                <a:srgbClr val="B76D7B"/>
              </a:gs>
              <a:gs pos="93000">
                <a:srgbClr val="7A72B6"/>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CA" sz="2400" dirty="0">
              <a:solidFill>
                <a:schemeClr val="tx1"/>
              </a:solidFill>
            </a:endParaRPr>
          </a:p>
        </p:txBody>
      </p:sp>
      <p:sp>
        <p:nvSpPr>
          <p:cNvPr id="3" name="TextBox 2">
            <a:extLst>
              <a:ext uri="{FF2B5EF4-FFF2-40B4-BE49-F238E27FC236}">
                <a16:creationId xmlns:a16="http://schemas.microsoft.com/office/drawing/2014/main" id="{9CC8C943-DC32-6301-65B7-BC3B3B633C6C}"/>
              </a:ext>
            </a:extLst>
          </p:cNvPr>
          <p:cNvSpPr txBox="1"/>
          <p:nvPr/>
        </p:nvSpPr>
        <p:spPr>
          <a:xfrm>
            <a:off x="5086008" y="2235369"/>
            <a:ext cx="1829347" cy="507831"/>
          </a:xfrm>
          <a:prstGeom prst="rect">
            <a:avLst/>
          </a:prstGeom>
          <a:noFill/>
        </p:spPr>
        <p:txBody>
          <a:bodyPr wrap="none" rtlCol="0">
            <a:spAutoFit/>
          </a:bodyPr>
          <a:lstStyle/>
          <a:p>
            <a:r>
              <a:rPr lang="en-US" sz="2700" b="1" dirty="0">
                <a:solidFill>
                  <a:srgbClr val="FF9900"/>
                </a:solidFill>
              </a:rPr>
              <a:t>Cognitive </a:t>
            </a:r>
            <a:endParaRPr lang="en-CA" sz="2700" b="1" dirty="0">
              <a:solidFill>
                <a:srgbClr val="FF9900"/>
              </a:solidFill>
            </a:endParaRPr>
          </a:p>
        </p:txBody>
      </p:sp>
      <p:sp>
        <p:nvSpPr>
          <p:cNvPr id="6" name="TextBox 5">
            <a:extLst>
              <a:ext uri="{FF2B5EF4-FFF2-40B4-BE49-F238E27FC236}">
                <a16:creationId xmlns:a16="http://schemas.microsoft.com/office/drawing/2014/main" id="{7BC55E15-F222-F60F-5F97-5364F0F041A6}"/>
              </a:ext>
            </a:extLst>
          </p:cNvPr>
          <p:cNvSpPr txBox="1"/>
          <p:nvPr/>
        </p:nvSpPr>
        <p:spPr>
          <a:xfrm>
            <a:off x="5822763" y="3225969"/>
            <a:ext cx="1818126" cy="507831"/>
          </a:xfrm>
          <a:prstGeom prst="rect">
            <a:avLst/>
          </a:prstGeom>
          <a:noFill/>
        </p:spPr>
        <p:txBody>
          <a:bodyPr wrap="none" rtlCol="0">
            <a:spAutoFit/>
          </a:bodyPr>
          <a:lstStyle/>
          <a:p>
            <a:r>
              <a:rPr lang="en-US" sz="2700" b="1" dirty="0">
                <a:solidFill>
                  <a:srgbClr val="008E40"/>
                </a:solidFill>
              </a:rPr>
              <a:t>Emotional</a:t>
            </a:r>
            <a:endParaRPr lang="en-CA" sz="2700" b="1" dirty="0">
              <a:solidFill>
                <a:srgbClr val="008E40"/>
              </a:solidFill>
            </a:endParaRPr>
          </a:p>
        </p:txBody>
      </p:sp>
      <p:sp>
        <p:nvSpPr>
          <p:cNvPr id="10" name="Rectangle: Rounded Corners 9">
            <a:extLst>
              <a:ext uri="{FF2B5EF4-FFF2-40B4-BE49-F238E27FC236}">
                <a16:creationId xmlns:a16="http://schemas.microsoft.com/office/drawing/2014/main" id="{597E9B18-06D6-7E14-31BC-847D2A51FB55}"/>
              </a:ext>
            </a:extLst>
          </p:cNvPr>
          <p:cNvSpPr/>
          <p:nvPr/>
        </p:nvSpPr>
        <p:spPr>
          <a:xfrm>
            <a:off x="5562600" y="406570"/>
            <a:ext cx="3429000" cy="1316280"/>
          </a:xfrm>
          <a:prstGeom prst="roundRect">
            <a:avLst/>
          </a:prstGeom>
          <a:solidFill>
            <a:srgbClr val="B76D7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CA" sz="1350" b="1" dirty="0"/>
              <a:t>Prosocial</a:t>
            </a:r>
            <a:r>
              <a:rPr lang="en-CA" sz="1350" dirty="0"/>
              <a:t> = Connect with and care about what others are thinking and feeling, to empathize and act accordingly</a:t>
            </a:r>
          </a:p>
          <a:p>
            <a:pPr lvl="0" algn="ctr"/>
            <a:endParaRPr lang="en-CA" sz="1350" dirty="0"/>
          </a:p>
          <a:p>
            <a:pPr algn="ctr"/>
            <a:r>
              <a:rPr lang="en-CA" sz="1350" b="1" dirty="0"/>
              <a:t>Social </a:t>
            </a:r>
            <a:r>
              <a:rPr lang="en-CA" sz="1350" dirty="0"/>
              <a:t>= Understand both the meaning of a variety of social interactions</a:t>
            </a:r>
            <a:endParaRPr lang="en-US" sz="1350" dirty="0"/>
          </a:p>
        </p:txBody>
      </p:sp>
      <p:sp>
        <p:nvSpPr>
          <p:cNvPr id="11" name="Rectangle: Rounded Corners 10">
            <a:extLst>
              <a:ext uri="{FF2B5EF4-FFF2-40B4-BE49-F238E27FC236}">
                <a16:creationId xmlns:a16="http://schemas.microsoft.com/office/drawing/2014/main" id="{677976B1-3BC3-E0CA-30F1-6A283FBF4183}"/>
              </a:ext>
            </a:extLst>
          </p:cNvPr>
          <p:cNvSpPr/>
          <p:nvPr/>
        </p:nvSpPr>
        <p:spPr>
          <a:xfrm>
            <a:off x="6885455" y="2077982"/>
            <a:ext cx="2106145" cy="741418"/>
          </a:xfrm>
          <a:prstGeom prst="roundRect">
            <a:avLst/>
          </a:prstGeom>
          <a:solidFill>
            <a:srgbClr val="FF99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CA" sz="1350" b="1" dirty="0"/>
              <a:t>Cognitive</a:t>
            </a:r>
            <a:r>
              <a:rPr lang="en-CA" sz="1350" dirty="0"/>
              <a:t> = Sustain and shift one’s attention and ignore distractions</a:t>
            </a:r>
            <a:endParaRPr lang="en-US" sz="1350" dirty="0"/>
          </a:p>
        </p:txBody>
      </p:sp>
      <p:sp>
        <p:nvSpPr>
          <p:cNvPr id="12" name="Rectangle: Rounded Corners 11">
            <a:extLst>
              <a:ext uri="{FF2B5EF4-FFF2-40B4-BE49-F238E27FC236}">
                <a16:creationId xmlns:a16="http://schemas.microsoft.com/office/drawing/2014/main" id="{BA85B767-C14E-F2D3-EDFF-E15E1327107A}"/>
              </a:ext>
            </a:extLst>
          </p:cNvPr>
          <p:cNvSpPr/>
          <p:nvPr/>
        </p:nvSpPr>
        <p:spPr>
          <a:xfrm>
            <a:off x="7608094" y="3174533"/>
            <a:ext cx="1383506" cy="1092667"/>
          </a:xfrm>
          <a:prstGeom prst="round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CA" sz="1350" b="1" dirty="0"/>
              <a:t>Emotional</a:t>
            </a:r>
            <a:r>
              <a:rPr lang="en-CA" sz="1350" dirty="0"/>
              <a:t> Monitor, evaluate, and modify one’s emotions</a:t>
            </a:r>
            <a:endParaRPr lang="en-US" sz="1350" dirty="0"/>
          </a:p>
        </p:txBody>
      </p:sp>
      <p:sp>
        <p:nvSpPr>
          <p:cNvPr id="13" name="Rectangle: Rounded Corners 12">
            <a:extLst>
              <a:ext uri="{FF2B5EF4-FFF2-40B4-BE49-F238E27FC236}">
                <a16:creationId xmlns:a16="http://schemas.microsoft.com/office/drawing/2014/main" id="{B6980585-2272-61F8-8D09-7A9FDA56BB88}"/>
              </a:ext>
            </a:extLst>
          </p:cNvPr>
          <p:cNvSpPr/>
          <p:nvPr/>
        </p:nvSpPr>
        <p:spPr>
          <a:xfrm>
            <a:off x="1524000" y="5562031"/>
            <a:ext cx="5778224" cy="686369"/>
          </a:xfrm>
          <a:prstGeom prst="roundRect">
            <a:avLst/>
          </a:prstGeom>
          <a:solidFill>
            <a:srgbClr val="7A72B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CA" b="1" dirty="0"/>
              <a:t>Biological </a:t>
            </a:r>
            <a:r>
              <a:rPr lang="en-CA" dirty="0"/>
              <a:t>=</a:t>
            </a:r>
            <a:r>
              <a:rPr lang="en-CA" b="1" dirty="0"/>
              <a:t> </a:t>
            </a:r>
            <a:r>
              <a:rPr lang="en-CA" dirty="0"/>
              <a:t>Attain, maintain, and change one’s level of energy to match the demands of a task or situation </a:t>
            </a:r>
          </a:p>
        </p:txBody>
      </p:sp>
    </p:spTree>
    <p:extLst>
      <p:ext uri="{BB962C8B-B14F-4D97-AF65-F5344CB8AC3E}">
        <p14:creationId xmlns:p14="http://schemas.microsoft.com/office/powerpoint/2010/main" val="1521530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0914BD6-D576-4B27-A961-F58D083B8D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27647A-CF39-430D-007A-93DCEF20CE43}"/>
              </a:ext>
            </a:extLst>
          </p:cNvPr>
          <p:cNvSpPr>
            <a:spLocks noGrp="1"/>
          </p:cNvSpPr>
          <p:nvPr>
            <p:ph type="title"/>
          </p:nvPr>
        </p:nvSpPr>
        <p:spPr>
          <a:xfrm>
            <a:off x="1151022" y="804520"/>
            <a:ext cx="4100429" cy="1049235"/>
          </a:xfrm>
        </p:spPr>
        <p:txBody>
          <a:bodyPr>
            <a:normAutofit/>
          </a:bodyPr>
          <a:lstStyle/>
          <a:p>
            <a:r>
              <a:rPr lang="en-US" b="1" dirty="0"/>
              <a:t>The Foundation of Self-Regulation </a:t>
            </a:r>
            <a:endParaRPr lang="en-CA" b="1" dirty="0"/>
          </a:p>
        </p:txBody>
      </p:sp>
      <p:cxnSp>
        <p:nvCxnSpPr>
          <p:cNvPr id="13" name="Straight Connector 12">
            <a:extLst>
              <a:ext uri="{FF2B5EF4-FFF2-40B4-BE49-F238E27FC236}">
                <a16:creationId xmlns:a16="http://schemas.microsoft.com/office/drawing/2014/main" id="{6588D8C7-75CD-4140-BA5A-DF0EA5715A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8765"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
        <p:nvSpPr>
          <p:cNvPr id="15" name="Rectangle 14">
            <a:extLst>
              <a:ext uri="{FF2B5EF4-FFF2-40B4-BE49-F238E27FC236}">
                <a16:creationId xmlns:a16="http://schemas.microsoft.com/office/drawing/2014/main" id="{B4E1CA81-E878-4A91-BF30-823AD5BA07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5732"/>
            <a:ext cx="9144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17" name="Group 16">
            <a:extLst>
              <a:ext uri="{FF2B5EF4-FFF2-40B4-BE49-F238E27FC236}">
                <a16:creationId xmlns:a16="http://schemas.microsoft.com/office/drawing/2014/main" id="{2B3ECA81-4891-4DFE-AE06-30D5541C7E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08041" y="482171"/>
            <a:ext cx="3055899" cy="5149101"/>
            <a:chOff x="7477388" y="482171"/>
            <a:chExt cx="4074533" cy="5149101"/>
          </a:xfrm>
        </p:grpSpPr>
        <p:sp>
          <p:nvSpPr>
            <p:cNvPr id="18" name="Rectangle 17">
              <a:extLst>
                <a:ext uri="{FF2B5EF4-FFF2-40B4-BE49-F238E27FC236}">
                  <a16:creationId xmlns:a16="http://schemas.microsoft.com/office/drawing/2014/main" id="{B0346818-3837-4FCD-8757-E7126B680C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77388" y="482171"/>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5525097-32E2-4474-B41F-8CCBF88B3C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47" y="812507"/>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 name="Picture 3" descr="3D rendering of shapes in different colors and are stacked">
            <a:extLst>
              <a:ext uri="{FF2B5EF4-FFF2-40B4-BE49-F238E27FC236}">
                <a16:creationId xmlns:a16="http://schemas.microsoft.com/office/drawing/2014/main" id="{C4E4F54A-20D8-8B4B-48BC-205ACC2FFDFD}"/>
              </a:ext>
            </a:extLst>
          </p:cNvPr>
          <p:cNvPicPr>
            <a:picLocks noChangeAspect="1"/>
          </p:cNvPicPr>
          <p:nvPr/>
        </p:nvPicPr>
        <p:blipFill>
          <a:blip r:embed="rId3"/>
          <a:srcRect l="24659" r="39096"/>
          <a:stretch>
            <a:fillRect/>
          </a:stretch>
        </p:blipFill>
        <p:spPr>
          <a:xfrm>
            <a:off x="6087279" y="1116345"/>
            <a:ext cx="2099328" cy="3866172"/>
          </a:xfrm>
          <a:prstGeom prst="rect">
            <a:avLst/>
          </a:prstGeom>
        </p:spPr>
      </p:pic>
      <p:pic>
        <p:nvPicPr>
          <p:cNvPr id="21" name="Picture 20">
            <a:extLst>
              <a:ext uri="{FF2B5EF4-FFF2-40B4-BE49-F238E27FC236}">
                <a16:creationId xmlns:a16="http://schemas.microsoft.com/office/drawing/2014/main" id="{85FBBCCA-7B19-4400-A846-38886F0E51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srcRect t="2769" b="-2769"/>
          <a:stretch/>
        </p:blipFill>
        <p:spPr>
          <a:xfrm>
            <a:off x="0" y="6135624"/>
            <a:ext cx="9144000" cy="742950"/>
          </a:xfrm>
          <a:prstGeom prst="rect">
            <a:avLst/>
          </a:prstGeom>
        </p:spPr>
      </p:pic>
      <p:cxnSp>
        <p:nvCxnSpPr>
          <p:cNvPr id="23" name="Straight Connector 22">
            <a:extLst>
              <a:ext uri="{FF2B5EF4-FFF2-40B4-BE49-F238E27FC236}">
                <a16:creationId xmlns:a16="http://schemas.microsoft.com/office/drawing/2014/main" id="{4AE310B7-A32E-4E21-9CF1-EBF3F8AC7D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41705"/>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6" name="Content Placeholder 2">
            <a:extLst>
              <a:ext uri="{FF2B5EF4-FFF2-40B4-BE49-F238E27FC236}">
                <a16:creationId xmlns:a16="http://schemas.microsoft.com/office/drawing/2014/main" id="{BE8E3A5C-2599-988F-FD11-61DE88449848}"/>
              </a:ext>
            </a:extLst>
          </p:cNvPr>
          <p:cNvGraphicFramePr>
            <a:graphicFrameLocks noGrp="1"/>
          </p:cNvGraphicFramePr>
          <p:nvPr>
            <p:ph idx="1"/>
            <p:extLst>
              <p:ext uri="{D42A27DB-BD31-4B8C-83A1-F6EECF244321}">
                <p14:modId xmlns:p14="http://schemas.microsoft.com/office/powerpoint/2010/main" val="2563911173"/>
              </p:ext>
            </p:extLst>
          </p:nvPr>
        </p:nvGraphicFramePr>
        <p:xfrm>
          <a:off x="609600" y="2046686"/>
          <a:ext cx="4580033" cy="389691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158757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AADA6-08CE-4E84-6853-2D65284B3872}"/>
              </a:ext>
            </a:extLst>
          </p:cNvPr>
          <p:cNvSpPr>
            <a:spLocks noGrp="1"/>
          </p:cNvSpPr>
          <p:nvPr>
            <p:ph type="title"/>
          </p:nvPr>
        </p:nvSpPr>
        <p:spPr>
          <a:xfrm>
            <a:off x="-228600" y="2057400"/>
            <a:ext cx="2267719" cy="1550695"/>
          </a:xfrm>
        </p:spPr>
        <p:txBody>
          <a:bodyPr>
            <a:normAutofit/>
          </a:bodyPr>
          <a:lstStyle/>
          <a:p>
            <a:pPr algn="r"/>
            <a:r>
              <a:rPr lang="en-US" sz="3600" b="1" dirty="0"/>
              <a:t>Eight Senses</a:t>
            </a:r>
            <a:endParaRPr lang="en-CA" sz="3600" b="1" dirty="0"/>
          </a:p>
        </p:txBody>
      </p:sp>
      <p:graphicFrame>
        <p:nvGraphicFramePr>
          <p:cNvPr id="5" name="Content Placeholder 2">
            <a:extLst>
              <a:ext uri="{FF2B5EF4-FFF2-40B4-BE49-F238E27FC236}">
                <a16:creationId xmlns:a16="http://schemas.microsoft.com/office/drawing/2014/main" id="{6C4C2084-B4B0-1171-9AD2-BAAF6728C805}"/>
              </a:ext>
            </a:extLst>
          </p:cNvPr>
          <p:cNvGraphicFramePr>
            <a:graphicFrameLocks noGrp="1"/>
          </p:cNvGraphicFramePr>
          <p:nvPr>
            <p:ph idx="1"/>
            <p:extLst>
              <p:ext uri="{D42A27DB-BD31-4B8C-83A1-F6EECF244321}">
                <p14:modId xmlns:p14="http://schemas.microsoft.com/office/powerpoint/2010/main" val="3987258604"/>
              </p:ext>
            </p:extLst>
          </p:nvPr>
        </p:nvGraphicFramePr>
        <p:xfrm>
          <a:off x="2514600" y="839202"/>
          <a:ext cx="6509083" cy="47995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0504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8042D54-5F27-8FDC-F58E-E406E36661C3}"/>
              </a:ext>
            </a:extLst>
          </p:cNvPr>
          <p:cNvGrpSpPr/>
          <p:nvPr/>
        </p:nvGrpSpPr>
        <p:grpSpPr>
          <a:xfrm>
            <a:off x="375685" y="1981200"/>
            <a:ext cx="10896806" cy="5190656"/>
            <a:chOff x="228394" y="1680044"/>
            <a:chExt cx="10592006" cy="5190656"/>
          </a:xfrm>
        </p:grpSpPr>
        <p:pic>
          <p:nvPicPr>
            <p:cNvPr id="81" name="Picture 81" descr="A picture containing clipart&#10;&#10;Description generated with very high confidence">
              <a:extLst>
                <a:ext uri="{FF2B5EF4-FFF2-40B4-BE49-F238E27FC236}">
                  <a16:creationId xmlns:a16="http://schemas.microsoft.com/office/drawing/2014/main" id="{66D4AD77-CE5B-4857-A150-4074C0C81100}"/>
                </a:ext>
              </a:extLst>
            </p:cNvPr>
            <p:cNvPicPr>
              <a:picLocks noChangeAspect="1"/>
            </p:cNvPicPr>
            <p:nvPr/>
          </p:nvPicPr>
          <p:blipFill>
            <a:blip r:embed="rId3"/>
            <a:stretch>
              <a:fillRect/>
            </a:stretch>
          </p:blipFill>
          <p:spPr>
            <a:xfrm>
              <a:off x="3596587" y="1680044"/>
              <a:ext cx="1421489" cy="1836977"/>
            </a:xfrm>
            <a:prstGeom prst="rect">
              <a:avLst/>
            </a:prstGeom>
          </p:spPr>
        </p:pic>
        <p:graphicFrame>
          <p:nvGraphicFramePr>
            <p:cNvPr id="11" name="Diagram 11">
              <a:extLst>
                <a:ext uri="{FF2B5EF4-FFF2-40B4-BE49-F238E27FC236}">
                  <a16:creationId xmlns:a16="http://schemas.microsoft.com/office/drawing/2014/main" id="{0E9BBE20-FA37-426C-90E8-DFC4D9EDBCC9}"/>
                </a:ext>
              </a:extLst>
            </p:cNvPr>
            <p:cNvGraphicFramePr/>
            <p:nvPr>
              <p:extLst>
                <p:ext uri="{D42A27DB-BD31-4B8C-83A1-F6EECF244321}">
                  <p14:modId xmlns:p14="http://schemas.microsoft.com/office/powerpoint/2010/main" val="1814996301"/>
                </p:ext>
              </p:extLst>
            </p:nvPr>
          </p:nvGraphicFramePr>
          <p:xfrm>
            <a:off x="228394" y="2371136"/>
            <a:ext cx="10592006" cy="44995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sp>
        <p:nvSpPr>
          <p:cNvPr id="2" name="Title 1"/>
          <p:cNvSpPr>
            <a:spLocks noGrp="1"/>
          </p:cNvSpPr>
          <p:nvPr>
            <p:ph type="title"/>
          </p:nvPr>
        </p:nvSpPr>
        <p:spPr>
          <a:xfrm>
            <a:off x="457200" y="304800"/>
            <a:ext cx="8229600" cy="1143000"/>
          </a:xfrm>
          <a:noFill/>
        </p:spPr>
        <p:txBody>
          <a:bodyPr>
            <a:noAutofit/>
          </a:bodyPr>
          <a:lstStyle/>
          <a:p>
            <a:pPr algn="ctr"/>
            <a:r>
              <a:rPr lang="en-US" sz="3600" b="1" dirty="0">
                <a:solidFill>
                  <a:srgbClr val="0065B0"/>
                </a:solidFill>
              </a:rPr>
              <a:t>Sensory Motor Tools</a:t>
            </a:r>
          </a:p>
        </p:txBody>
      </p:sp>
      <p:sp>
        <p:nvSpPr>
          <p:cNvPr id="5" name="TextBox 4"/>
          <p:cNvSpPr txBox="1"/>
          <p:nvPr/>
        </p:nvSpPr>
        <p:spPr>
          <a:xfrm>
            <a:off x="438030" y="6355320"/>
            <a:ext cx="8014283" cy="338554"/>
          </a:xfrm>
          <a:prstGeom prst="rect">
            <a:avLst/>
          </a:prstGeom>
          <a:noFill/>
        </p:spPr>
        <p:txBody>
          <a:bodyPr wrap="square" rtlCol="0" anchor="t">
            <a:spAutoFit/>
          </a:bodyPr>
          <a:lstStyle/>
          <a:p>
            <a:pPr algn="ctr"/>
            <a:r>
              <a:rPr lang="en-US" sz="1600" dirty="0"/>
              <a:t>Based on the Alert Program for Self-Regulation. </a:t>
            </a:r>
            <a:r>
              <a:rPr lang="en-US" sz="1600" i="1" dirty="0"/>
              <a:t>“How Does Your Engine Run?”</a:t>
            </a:r>
            <a:endParaRPr lang="en-US" sz="1600" dirty="0"/>
          </a:p>
        </p:txBody>
      </p:sp>
    </p:spTree>
    <p:extLst>
      <p:ext uri="{BB962C8B-B14F-4D97-AF65-F5344CB8AC3E}">
        <p14:creationId xmlns:p14="http://schemas.microsoft.com/office/powerpoint/2010/main" val="116293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460E8F-89CB-573D-8B81-3D0F55738C97}"/>
              </a:ext>
            </a:extLst>
          </p:cNvPr>
          <p:cNvSpPr>
            <a:spLocks noGrp="1"/>
          </p:cNvSpPr>
          <p:nvPr>
            <p:ph idx="1"/>
          </p:nvPr>
        </p:nvSpPr>
        <p:spPr>
          <a:xfrm>
            <a:off x="6033255" y="1861265"/>
            <a:ext cx="3034545" cy="4539535"/>
          </a:xfrm>
        </p:spPr>
        <p:txBody>
          <a:bodyPr>
            <a:normAutofit/>
          </a:bodyPr>
          <a:lstStyle/>
          <a:p>
            <a:pPr marL="34290" indent="0">
              <a:buNone/>
            </a:pPr>
            <a:r>
              <a:rPr lang="en-CA" b="1" dirty="0"/>
              <a:t>Three Dimensions of Interoception:</a:t>
            </a:r>
          </a:p>
          <a:p>
            <a:pPr marL="548640" lvl="1" indent="-342900">
              <a:buAutoNum type="arabicPeriod"/>
            </a:pPr>
            <a:r>
              <a:rPr lang="en-CA" sz="1800" b="1" dirty="0"/>
              <a:t>Interoceptive accuracy</a:t>
            </a:r>
            <a:r>
              <a:rPr lang="en-US" sz="1800" b="1" dirty="0"/>
              <a:t> </a:t>
            </a:r>
            <a:r>
              <a:rPr lang="en-US" sz="1800" dirty="0"/>
              <a:t>-</a:t>
            </a:r>
            <a:r>
              <a:rPr lang="en-US" sz="1800" b="1" dirty="0"/>
              <a:t> </a:t>
            </a:r>
            <a:r>
              <a:rPr lang="en-US" sz="1800" dirty="0"/>
              <a:t>performance</a:t>
            </a:r>
          </a:p>
          <a:p>
            <a:pPr marL="548640" lvl="1" indent="-342900">
              <a:buAutoNum type="arabicPeriod"/>
            </a:pPr>
            <a:r>
              <a:rPr lang="en-CA" sz="1800" b="1" dirty="0"/>
              <a:t>Interoceptive sensibility </a:t>
            </a:r>
            <a:r>
              <a:rPr lang="en-CA" sz="1800" dirty="0"/>
              <a:t>-</a:t>
            </a:r>
            <a:r>
              <a:rPr lang="en-CA" sz="1800" b="1" dirty="0"/>
              <a:t> </a:t>
            </a:r>
            <a:r>
              <a:rPr lang="en-CA" sz="1800" dirty="0"/>
              <a:t>self-report</a:t>
            </a:r>
          </a:p>
          <a:p>
            <a:pPr marL="548640" lvl="1" indent="-342900">
              <a:buAutoNum type="arabicPeriod"/>
            </a:pPr>
            <a:r>
              <a:rPr lang="en-CA" sz="1800" b="1" dirty="0"/>
              <a:t>Interoceptive awareness </a:t>
            </a:r>
            <a:r>
              <a:rPr lang="en-CA" sz="1800" dirty="0"/>
              <a:t>-</a:t>
            </a:r>
            <a:r>
              <a:rPr lang="en-CA" sz="1800" b="1" dirty="0"/>
              <a:t> </a:t>
            </a:r>
            <a:r>
              <a:rPr lang="en-CA" sz="1800" dirty="0"/>
              <a:t>metacognitive</a:t>
            </a:r>
          </a:p>
        </p:txBody>
      </p:sp>
      <p:pic>
        <p:nvPicPr>
          <p:cNvPr id="1026" name="Picture 2">
            <a:extLst>
              <a:ext uri="{FF2B5EF4-FFF2-40B4-BE49-F238E27FC236}">
                <a16:creationId xmlns:a16="http://schemas.microsoft.com/office/drawing/2014/main" id="{034900A8-661E-7875-A81F-7624DFB61E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853" y="1867962"/>
            <a:ext cx="5609786" cy="364206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619049A-8738-0AB3-D2C6-804EC4AAC6E7}"/>
              </a:ext>
            </a:extLst>
          </p:cNvPr>
          <p:cNvSpPr txBox="1"/>
          <p:nvPr/>
        </p:nvSpPr>
        <p:spPr>
          <a:xfrm>
            <a:off x="1779395" y="654238"/>
            <a:ext cx="5771132" cy="1015663"/>
          </a:xfrm>
          <a:prstGeom prst="rect">
            <a:avLst/>
          </a:prstGeom>
          <a:noFill/>
        </p:spPr>
        <p:txBody>
          <a:bodyPr wrap="none" rtlCol="0">
            <a:spAutoFit/>
          </a:bodyPr>
          <a:lstStyle/>
          <a:p>
            <a:r>
              <a:rPr lang="en-CA" sz="3200" b="1" dirty="0">
                <a:solidFill>
                  <a:schemeClr val="accent5"/>
                </a:solidFill>
              </a:rPr>
              <a:t>Interoception</a:t>
            </a:r>
            <a:r>
              <a:rPr lang="en-CA" sz="2800" b="1" dirty="0">
                <a:solidFill>
                  <a:schemeClr val="accent5"/>
                </a:solidFill>
              </a:rPr>
              <a:t> </a:t>
            </a:r>
          </a:p>
          <a:p>
            <a:r>
              <a:rPr lang="en-CA" sz="2800" b="1" dirty="0">
                <a:solidFill>
                  <a:schemeClr val="accent5"/>
                </a:solidFill>
              </a:rPr>
              <a:t>= awareness of internal sensations</a:t>
            </a:r>
          </a:p>
        </p:txBody>
      </p:sp>
      <p:sp>
        <p:nvSpPr>
          <p:cNvPr id="5" name="TextBox 4">
            <a:extLst>
              <a:ext uri="{FF2B5EF4-FFF2-40B4-BE49-F238E27FC236}">
                <a16:creationId xmlns:a16="http://schemas.microsoft.com/office/drawing/2014/main" id="{9BCAF7FF-3FC7-1B08-8C2A-7A89A2248F88}"/>
              </a:ext>
            </a:extLst>
          </p:cNvPr>
          <p:cNvSpPr txBox="1"/>
          <p:nvPr/>
        </p:nvSpPr>
        <p:spPr>
          <a:xfrm>
            <a:off x="6040182" y="6222832"/>
            <a:ext cx="2600797" cy="369332"/>
          </a:xfrm>
          <a:prstGeom prst="rect">
            <a:avLst/>
          </a:prstGeom>
          <a:noFill/>
        </p:spPr>
        <p:txBody>
          <a:bodyPr wrap="square">
            <a:spAutoFit/>
          </a:bodyPr>
          <a:lstStyle/>
          <a:p>
            <a:r>
              <a:rPr lang="en-CA" dirty="0"/>
              <a:t>Garfinkel et al., 2015</a:t>
            </a:r>
          </a:p>
        </p:txBody>
      </p:sp>
    </p:spTree>
    <p:extLst>
      <p:ext uri="{BB962C8B-B14F-4D97-AF65-F5344CB8AC3E}">
        <p14:creationId xmlns:p14="http://schemas.microsoft.com/office/powerpoint/2010/main" val="355947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3953B-1E15-63EF-52EE-F6E40EB33DEA}"/>
              </a:ext>
            </a:extLst>
          </p:cNvPr>
          <p:cNvSpPr>
            <a:spLocks noGrp="1"/>
          </p:cNvSpPr>
          <p:nvPr>
            <p:ph type="title"/>
          </p:nvPr>
        </p:nvSpPr>
        <p:spPr>
          <a:xfrm>
            <a:off x="533400" y="870941"/>
            <a:ext cx="7994333" cy="994172"/>
          </a:xfrm>
        </p:spPr>
        <p:txBody>
          <a:bodyPr anchor="ctr">
            <a:normAutofit/>
          </a:bodyPr>
          <a:lstStyle/>
          <a:p>
            <a:pPr algn="ctr"/>
            <a:r>
              <a:rPr lang="en-US" sz="3600" b="1" dirty="0">
                <a:solidFill>
                  <a:schemeClr val="accent5"/>
                </a:solidFill>
              </a:rPr>
              <a:t>Interoception and ADHD</a:t>
            </a:r>
          </a:p>
        </p:txBody>
      </p:sp>
      <p:sp>
        <p:nvSpPr>
          <p:cNvPr id="4" name="Text Placeholder 3">
            <a:extLst>
              <a:ext uri="{FF2B5EF4-FFF2-40B4-BE49-F238E27FC236}">
                <a16:creationId xmlns:a16="http://schemas.microsoft.com/office/drawing/2014/main" id="{A7649385-3558-BC4F-5062-9A74C178D419}"/>
              </a:ext>
            </a:extLst>
          </p:cNvPr>
          <p:cNvSpPr>
            <a:spLocks noGrp="1"/>
          </p:cNvSpPr>
          <p:nvPr>
            <p:ph sz="half" idx="2"/>
          </p:nvPr>
        </p:nvSpPr>
        <p:spPr>
          <a:xfrm>
            <a:off x="830299" y="1981200"/>
            <a:ext cx="7683579" cy="4098131"/>
          </a:xfrm>
        </p:spPr>
        <p:txBody>
          <a:bodyPr>
            <a:normAutofit fontScale="92500" lnSpcReduction="10000"/>
          </a:bodyPr>
          <a:lstStyle/>
          <a:p>
            <a:pPr marL="223838" marR="10953" indent="-214313">
              <a:spcBef>
                <a:spcPts val="1391"/>
              </a:spcBef>
            </a:pPr>
            <a:r>
              <a:rPr lang="en-US" sz="2800" dirty="0"/>
              <a:t>Interoception is reduced in individuals with ADHD </a:t>
            </a:r>
            <a:r>
              <a:rPr lang="en-US" sz="2800" b="1" dirty="0"/>
              <a:t>(systematic review, Burton et al, 2025). </a:t>
            </a:r>
            <a:endParaRPr lang="en-US" sz="2800" dirty="0"/>
          </a:p>
          <a:p>
            <a:pPr marL="223838" marR="10953" indent="-214313">
              <a:spcBef>
                <a:spcPts val="1391"/>
              </a:spcBef>
            </a:pPr>
            <a:r>
              <a:rPr lang="en-CA" sz="2800" dirty="0"/>
              <a:t>Children with ADHD may experience </a:t>
            </a:r>
            <a:r>
              <a:rPr lang="en-CA" sz="2800" b="1" dirty="0"/>
              <a:t>interoception accuracy and awareness difficulties </a:t>
            </a:r>
            <a:r>
              <a:rPr lang="en-CA" sz="2800" dirty="0"/>
              <a:t>such as:</a:t>
            </a:r>
          </a:p>
          <a:p>
            <a:pPr marL="601028" marR="10953" lvl="2" indent="-214313">
              <a:lnSpc>
                <a:spcPct val="100000"/>
              </a:lnSpc>
              <a:spcBef>
                <a:spcPts val="0"/>
              </a:spcBef>
              <a:spcAft>
                <a:spcPts val="450"/>
              </a:spcAft>
            </a:pPr>
            <a:r>
              <a:rPr lang="en-CA" sz="2400" dirty="0"/>
              <a:t>Poor accuracy – have trouble recognizing when they are hungry, thirsty, tired, bathroom break, or need a break</a:t>
            </a:r>
          </a:p>
          <a:p>
            <a:pPr marL="601028" marR="10953" lvl="2" indent="-214313">
              <a:lnSpc>
                <a:spcPct val="100000"/>
              </a:lnSpc>
              <a:spcBef>
                <a:spcPts val="0"/>
              </a:spcBef>
              <a:spcAft>
                <a:spcPts val="450"/>
              </a:spcAft>
            </a:pPr>
            <a:r>
              <a:rPr lang="en-CA" sz="2400" dirty="0"/>
              <a:t>leads to challenges in managing their emotions and bodily needs. </a:t>
            </a:r>
            <a:endParaRPr lang="en-CA" sz="2800" dirty="0"/>
          </a:p>
        </p:txBody>
      </p:sp>
    </p:spTree>
    <p:extLst>
      <p:ext uri="{BB962C8B-B14F-4D97-AF65-F5344CB8AC3E}">
        <p14:creationId xmlns:p14="http://schemas.microsoft.com/office/powerpoint/2010/main" val="1134204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4A8CB-1F21-4D23-98A0-17ABBCB6E08D}"/>
              </a:ext>
            </a:extLst>
          </p:cNvPr>
          <p:cNvSpPr>
            <a:spLocks noGrp="1"/>
          </p:cNvSpPr>
          <p:nvPr>
            <p:ph type="title"/>
          </p:nvPr>
        </p:nvSpPr>
        <p:spPr>
          <a:xfrm>
            <a:off x="339538" y="1676400"/>
            <a:ext cx="2523284" cy="3080657"/>
          </a:xfrm>
        </p:spPr>
        <p:txBody>
          <a:bodyPr>
            <a:normAutofit/>
          </a:bodyPr>
          <a:lstStyle/>
          <a:p>
            <a:r>
              <a:rPr lang="en-US" b="1" dirty="0"/>
              <a:t>Self-Regulation Programs for  Children with ADHD</a:t>
            </a:r>
            <a:endParaRPr lang="en-CA" b="1" dirty="0"/>
          </a:p>
        </p:txBody>
      </p:sp>
      <p:graphicFrame>
        <p:nvGraphicFramePr>
          <p:cNvPr id="5" name="Content Placeholder 2">
            <a:extLst>
              <a:ext uri="{FF2B5EF4-FFF2-40B4-BE49-F238E27FC236}">
                <a16:creationId xmlns:a16="http://schemas.microsoft.com/office/drawing/2014/main" id="{97107FE9-F6E2-5CEA-8A4A-39205BC5305B}"/>
              </a:ext>
            </a:extLst>
          </p:cNvPr>
          <p:cNvGraphicFramePr>
            <a:graphicFrameLocks noGrp="1"/>
          </p:cNvGraphicFramePr>
          <p:nvPr>
            <p:ph idx="1"/>
            <p:extLst>
              <p:ext uri="{D42A27DB-BD31-4B8C-83A1-F6EECF244321}">
                <p14:modId xmlns:p14="http://schemas.microsoft.com/office/powerpoint/2010/main" val="3854247478"/>
              </p:ext>
            </p:extLst>
          </p:nvPr>
        </p:nvGraphicFramePr>
        <p:xfrm>
          <a:off x="2895600" y="381000"/>
          <a:ext cx="6066864" cy="54149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01697F8A-12F8-2997-722F-70F81A15B7F5}"/>
              </a:ext>
            </a:extLst>
          </p:cNvPr>
          <p:cNvSpPr txBox="1"/>
          <p:nvPr/>
        </p:nvSpPr>
        <p:spPr>
          <a:xfrm>
            <a:off x="489859" y="5296326"/>
            <a:ext cx="4572000" cy="300082"/>
          </a:xfrm>
          <a:prstGeom prst="rect">
            <a:avLst/>
          </a:prstGeom>
          <a:noFill/>
        </p:spPr>
        <p:txBody>
          <a:bodyPr wrap="square">
            <a:spAutoFit/>
          </a:bodyPr>
          <a:lstStyle/>
          <a:p>
            <a:r>
              <a:rPr lang="en-CA" sz="1350" dirty="0"/>
              <a:t>(Prosperi, 2025)</a:t>
            </a:r>
          </a:p>
        </p:txBody>
      </p:sp>
    </p:spTree>
    <p:extLst>
      <p:ext uri="{BB962C8B-B14F-4D97-AF65-F5344CB8AC3E}">
        <p14:creationId xmlns:p14="http://schemas.microsoft.com/office/powerpoint/2010/main" val="2483239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CE5A4BC-5ACF-4CFB-C880-B088DFBC6538}"/>
              </a:ext>
            </a:extLst>
          </p:cNvPr>
          <p:cNvGrpSpPr/>
          <p:nvPr/>
        </p:nvGrpSpPr>
        <p:grpSpPr>
          <a:xfrm>
            <a:off x="844943" y="2057400"/>
            <a:ext cx="7384657" cy="6891751"/>
            <a:chOff x="2835628" y="2906486"/>
            <a:chExt cx="6585585" cy="5943600"/>
          </a:xfrm>
        </p:grpSpPr>
        <p:sp>
          <p:nvSpPr>
            <p:cNvPr id="6" name="Pie 3">
              <a:extLst>
                <a:ext uri="{FF2B5EF4-FFF2-40B4-BE49-F238E27FC236}">
                  <a16:creationId xmlns:a16="http://schemas.microsoft.com/office/drawing/2014/main" id="{A45715FC-DAD1-3BF7-874E-33ABB21798FE}"/>
                </a:ext>
              </a:extLst>
            </p:cNvPr>
            <p:cNvSpPr/>
            <p:nvPr/>
          </p:nvSpPr>
          <p:spPr>
            <a:xfrm flipV="1">
              <a:off x="2835628" y="2906486"/>
              <a:ext cx="6585585" cy="5943600"/>
            </a:xfrm>
            <a:prstGeom prst="pie">
              <a:avLst>
                <a:gd name="adj1" fmla="val 21576596"/>
                <a:gd name="adj2" fmla="val 10806012"/>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Text Box 2">
              <a:extLst>
                <a:ext uri="{FF2B5EF4-FFF2-40B4-BE49-F238E27FC236}">
                  <a16:creationId xmlns:a16="http://schemas.microsoft.com/office/drawing/2014/main" id="{E5F07F8C-0A97-BEE1-B7C6-E3FE42CC718E}"/>
                </a:ext>
              </a:extLst>
            </p:cNvPr>
            <p:cNvSpPr txBox="1">
              <a:spLocks noChangeArrowheads="1"/>
            </p:cNvSpPr>
            <p:nvPr/>
          </p:nvSpPr>
          <p:spPr bwMode="auto">
            <a:xfrm>
              <a:off x="3151644" y="5299015"/>
              <a:ext cx="990600" cy="5535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CA" sz="3600" dirty="0">
                  <a:effectLst/>
                  <a:latin typeface="Calibri" panose="020F0502020204030204" pitchFamily="34" charset="0"/>
                  <a:ea typeface="Calibri" panose="020F0502020204030204" pitchFamily="34" charset="0"/>
                  <a:cs typeface="Times New Roman" panose="02020603050405020304" pitchFamily="18" charset="0"/>
                </a:rPr>
                <a:t>Low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 Box 2">
              <a:extLst>
                <a:ext uri="{FF2B5EF4-FFF2-40B4-BE49-F238E27FC236}">
                  <a16:creationId xmlns:a16="http://schemas.microsoft.com/office/drawing/2014/main" id="{0BCBE743-8CAA-27E3-06CF-8D3B5A0A5860}"/>
                </a:ext>
              </a:extLst>
            </p:cNvPr>
            <p:cNvSpPr txBox="1">
              <a:spLocks noChangeArrowheads="1"/>
            </p:cNvSpPr>
            <p:nvPr/>
          </p:nvSpPr>
          <p:spPr bwMode="auto">
            <a:xfrm>
              <a:off x="5482350" y="2972203"/>
              <a:ext cx="1258905" cy="1105844"/>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CA" sz="3600" dirty="0">
                  <a:effectLst/>
                  <a:latin typeface="Calibri" panose="020F0502020204030204" pitchFamily="34" charset="0"/>
                  <a:ea typeface="Calibri" panose="020F0502020204030204" pitchFamily="34" charset="0"/>
                  <a:cs typeface="Times New Roman" panose="02020603050405020304" pitchFamily="18" charset="0"/>
                </a:rPr>
                <a:t>Just Right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 Box 2">
              <a:extLst>
                <a:ext uri="{FF2B5EF4-FFF2-40B4-BE49-F238E27FC236}">
                  <a16:creationId xmlns:a16="http://schemas.microsoft.com/office/drawing/2014/main" id="{F75A9AF1-10D2-931F-292E-2C9D2AD55479}"/>
                </a:ext>
              </a:extLst>
            </p:cNvPr>
            <p:cNvSpPr txBox="1">
              <a:spLocks noChangeArrowheads="1"/>
            </p:cNvSpPr>
            <p:nvPr/>
          </p:nvSpPr>
          <p:spPr bwMode="auto">
            <a:xfrm>
              <a:off x="8033563" y="5271998"/>
              <a:ext cx="1002163" cy="580567"/>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CA" sz="3600" dirty="0">
                  <a:effectLst/>
                  <a:latin typeface="Calibri" panose="020F0502020204030204" pitchFamily="34" charset="0"/>
                  <a:ea typeface="Calibri" panose="020F0502020204030204" pitchFamily="34" charset="0"/>
                  <a:cs typeface="Times New Roman" panose="02020603050405020304" pitchFamily="18" charset="0"/>
                </a:rPr>
                <a:t>High</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Straight Connector 10">
              <a:extLst>
                <a:ext uri="{FF2B5EF4-FFF2-40B4-BE49-F238E27FC236}">
                  <a16:creationId xmlns:a16="http://schemas.microsoft.com/office/drawing/2014/main" id="{E3EA575C-EDD1-E4CE-E636-DB75FBC76383}"/>
                </a:ext>
              </a:extLst>
            </p:cNvPr>
            <p:cNvCxnSpPr/>
            <p:nvPr/>
          </p:nvCxnSpPr>
          <p:spPr>
            <a:xfrm>
              <a:off x="4316658" y="3363686"/>
              <a:ext cx="1795145" cy="25146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FD657BE-4C1D-1DAA-5867-602B78B6B45E}"/>
                </a:ext>
              </a:extLst>
            </p:cNvPr>
            <p:cNvCxnSpPr/>
            <p:nvPr/>
          </p:nvCxnSpPr>
          <p:spPr>
            <a:xfrm flipH="1">
              <a:off x="6128419" y="3364956"/>
              <a:ext cx="1784985" cy="251333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1026" name="Object 2"/>
          <p:cNvGraphicFramePr>
            <a:graphicFrameLocks noGrp="1" noChangeAspect="1"/>
          </p:cNvGraphicFramePr>
          <p:nvPr>
            <p:ph type="clipArt" sz="half" idx="2"/>
            <p:extLst>
              <p:ext uri="{D42A27DB-BD31-4B8C-83A1-F6EECF244321}">
                <p14:modId xmlns:p14="http://schemas.microsoft.com/office/powerpoint/2010/main" val="143015730"/>
              </p:ext>
            </p:extLst>
          </p:nvPr>
        </p:nvGraphicFramePr>
        <p:xfrm>
          <a:off x="1676400" y="3583975"/>
          <a:ext cx="690695" cy="1445225"/>
        </p:xfrm>
        <a:graphic>
          <a:graphicData uri="http://schemas.openxmlformats.org/presentationml/2006/ole">
            <mc:AlternateContent xmlns:mc="http://schemas.openxmlformats.org/markup-compatibility/2006">
              <mc:Choice xmlns:v="urn:schemas-microsoft-com:vml" Requires="v">
                <p:oleObj name="Clip" r:id="rId3" imgW="1717675" imgH="3594100" progId="">
                  <p:embed/>
                </p:oleObj>
              </mc:Choice>
              <mc:Fallback>
                <p:oleObj name="Clip" r:id="rId3" imgW="1717675" imgH="359410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3583975"/>
                        <a:ext cx="690695" cy="1445225"/>
                      </a:xfrm>
                      <a:prstGeom prst="rect">
                        <a:avLst/>
                      </a:prstGeom>
                      <a:noFill/>
                      <a:ln>
                        <a:noFill/>
                      </a:ln>
                      <a:effectLst/>
                    </p:spPr>
                  </p:pic>
                </p:oleObj>
              </mc:Fallback>
            </mc:AlternateContent>
          </a:graphicData>
        </a:graphic>
      </p:graphicFrame>
      <p:pic>
        <p:nvPicPr>
          <p:cNvPr id="1032" name="Picture 7" descr="MCj03892040000[1]"/>
          <p:cNvPicPr>
            <a:picLocks noChangeAspect="1" noChangeArrowheads="1"/>
          </p:cNvPicPr>
          <p:nvPr/>
        </p:nvPicPr>
        <p:blipFill>
          <a:blip r:embed="rId5" cstate="print"/>
          <a:srcRect/>
          <a:stretch>
            <a:fillRect/>
          </a:stretch>
        </p:blipFill>
        <p:spPr bwMode="auto">
          <a:xfrm>
            <a:off x="6726813" y="3531949"/>
            <a:ext cx="1011989" cy="1408103"/>
          </a:xfrm>
          <a:prstGeom prst="rect">
            <a:avLst/>
          </a:prstGeom>
          <a:noFill/>
          <a:ln w="9525">
            <a:noFill/>
            <a:miter lim="800000"/>
            <a:headEnd/>
            <a:tailEnd/>
          </a:ln>
        </p:spPr>
      </p:pic>
      <p:pic>
        <p:nvPicPr>
          <p:cNvPr id="7" name="Picture 6"/>
          <p:cNvPicPr>
            <a:picLocks noChangeAspect="1"/>
          </p:cNvPicPr>
          <p:nvPr/>
        </p:nvPicPr>
        <p:blipFill>
          <a:blip r:embed="rId6"/>
          <a:stretch>
            <a:fillRect/>
          </a:stretch>
        </p:blipFill>
        <p:spPr>
          <a:xfrm>
            <a:off x="7638171" y="464580"/>
            <a:ext cx="1077204" cy="772335"/>
          </a:xfrm>
          <a:prstGeom prst="rect">
            <a:avLst/>
          </a:prstGeom>
        </p:spPr>
      </p:pic>
      <p:pic>
        <p:nvPicPr>
          <p:cNvPr id="2" name="Picture 81" descr="A picture containing clipart&#10;&#10;Description generated with very high confidence">
            <a:extLst>
              <a:ext uri="{FF2B5EF4-FFF2-40B4-BE49-F238E27FC236}">
                <a16:creationId xmlns:a16="http://schemas.microsoft.com/office/drawing/2014/main" id="{92AB7B71-3CB6-5D52-B2F4-BFB7B4B8D9B7}"/>
              </a:ext>
            </a:extLst>
          </p:cNvPr>
          <p:cNvPicPr>
            <a:picLocks noChangeAspect="1"/>
          </p:cNvPicPr>
          <p:nvPr/>
        </p:nvPicPr>
        <p:blipFill>
          <a:blip r:embed="rId7"/>
          <a:stretch>
            <a:fillRect/>
          </a:stretch>
        </p:blipFill>
        <p:spPr>
          <a:xfrm>
            <a:off x="4013387" y="3339852"/>
            <a:ext cx="1056387" cy="1365159"/>
          </a:xfrm>
          <a:prstGeom prst="rect">
            <a:avLst/>
          </a:prstGeom>
          <a:ln>
            <a:noFill/>
          </a:ln>
        </p:spPr>
      </p:pic>
      <p:sp>
        <p:nvSpPr>
          <p:cNvPr id="20" name="Up Arrow 10">
            <a:extLst>
              <a:ext uri="{FF2B5EF4-FFF2-40B4-BE49-F238E27FC236}">
                <a16:creationId xmlns:a16="http://schemas.microsoft.com/office/drawing/2014/main" id="{3F425AF6-2DDB-F04B-9083-D15AFCF38E27}"/>
              </a:ext>
            </a:extLst>
          </p:cNvPr>
          <p:cNvSpPr/>
          <p:nvPr/>
        </p:nvSpPr>
        <p:spPr>
          <a:xfrm rot="20222879">
            <a:off x="3558305" y="3466898"/>
            <a:ext cx="981953" cy="2207265"/>
          </a:xfrm>
          <a:prstGeom prst="upArrow">
            <a:avLst>
              <a:gd name="adj1" fmla="val 36697"/>
              <a:gd name="adj2" fmla="val 500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01272844-1EFF-359D-A22A-62957024AE56}"/>
              </a:ext>
            </a:extLst>
          </p:cNvPr>
          <p:cNvSpPr txBox="1"/>
          <p:nvPr/>
        </p:nvSpPr>
        <p:spPr>
          <a:xfrm>
            <a:off x="1615053" y="1447083"/>
            <a:ext cx="5807167" cy="584775"/>
          </a:xfrm>
          <a:prstGeom prst="rect">
            <a:avLst/>
          </a:prstGeom>
          <a:noFill/>
        </p:spPr>
        <p:txBody>
          <a:bodyPr wrap="none" rtlCol="0">
            <a:spAutoFit/>
          </a:bodyPr>
          <a:lstStyle/>
          <a:p>
            <a:r>
              <a:rPr lang="en-US" sz="3200" b="1" i="1" dirty="0">
                <a:solidFill>
                  <a:schemeClr val="accent5"/>
                </a:solidFill>
              </a:rPr>
              <a:t>“How Does Your Engine Run?”</a:t>
            </a:r>
            <a:endParaRPr lang="en-CA" sz="3200" b="1" i="1" dirty="0">
              <a:solidFill>
                <a:schemeClr val="accent5"/>
              </a:solidFill>
            </a:endParaRPr>
          </a:p>
        </p:txBody>
      </p:sp>
      <p:sp>
        <p:nvSpPr>
          <p:cNvPr id="25" name="TextBox 24">
            <a:extLst>
              <a:ext uri="{FF2B5EF4-FFF2-40B4-BE49-F238E27FC236}">
                <a16:creationId xmlns:a16="http://schemas.microsoft.com/office/drawing/2014/main" id="{EB186275-0AFB-30F3-6D65-DE9EAF21E234}"/>
              </a:ext>
            </a:extLst>
          </p:cNvPr>
          <p:cNvSpPr txBox="1"/>
          <p:nvPr/>
        </p:nvSpPr>
        <p:spPr>
          <a:xfrm>
            <a:off x="5410200" y="5525869"/>
            <a:ext cx="2897156" cy="646331"/>
          </a:xfrm>
          <a:prstGeom prst="rect">
            <a:avLst/>
          </a:prstGeom>
          <a:noFill/>
        </p:spPr>
        <p:txBody>
          <a:bodyPr wrap="square">
            <a:spAutoFit/>
          </a:bodyPr>
          <a:lstStyle/>
          <a:p>
            <a:pPr algn="r"/>
            <a:r>
              <a:rPr lang="en-CA" baseline="0" dirty="0"/>
              <a:t>over responsive, high energy, excited, stressed</a:t>
            </a:r>
            <a:endParaRPr lang="en-CA" dirty="0"/>
          </a:p>
        </p:txBody>
      </p:sp>
      <p:sp>
        <p:nvSpPr>
          <p:cNvPr id="27" name="TextBox 26">
            <a:extLst>
              <a:ext uri="{FF2B5EF4-FFF2-40B4-BE49-F238E27FC236}">
                <a16:creationId xmlns:a16="http://schemas.microsoft.com/office/drawing/2014/main" id="{C85F905D-5F66-1B27-6C26-F6C3E0444BF1}"/>
              </a:ext>
            </a:extLst>
          </p:cNvPr>
          <p:cNvSpPr txBox="1"/>
          <p:nvPr/>
        </p:nvSpPr>
        <p:spPr>
          <a:xfrm>
            <a:off x="761999" y="5525869"/>
            <a:ext cx="3251387" cy="646331"/>
          </a:xfrm>
          <a:prstGeom prst="rect">
            <a:avLst/>
          </a:prstGeom>
          <a:noFill/>
        </p:spPr>
        <p:txBody>
          <a:bodyPr wrap="square">
            <a:spAutoFit/>
          </a:bodyPr>
          <a:lstStyle/>
          <a:p>
            <a:r>
              <a:rPr lang="en-CA" baseline="0" dirty="0"/>
              <a:t>under responsive, low energy, tired, bored, sluggish</a:t>
            </a:r>
            <a:endParaRPr lang="en-CA" dirty="0"/>
          </a:p>
        </p:txBody>
      </p:sp>
      <p:sp>
        <p:nvSpPr>
          <p:cNvPr id="3" name="Title 1">
            <a:extLst>
              <a:ext uri="{FF2B5EF4-FFF2-40B4-BE49-F238E27FC236}">
                <a16:creationId xmlns:a16="http://schemas.microsoft.com/office/drawing/2014/main" id="{EBF23093-346D-E54D-E413-8672CDA7A38A}"/>
              </a:ext>
            </a:extLst>
          </p:cNvPr>
          <p:cNvSpPr>
            <a:spLocks noGrp="1"/>
          </p:cNvSpPr>
          <p:nvPr>
            <p:ph type="title"/>
          </p:nvPr>
        </p:nvSpPr>
        <p:spPr>
          <a:xfrm>
            <a:off x="844943" y="251380"/>
            <a:ext cx="7140118" cy="1049235"/>
          </a:xfrm>
        </p:spPr>
        <p:txBody>
          <a:bodyPr>
            <a:normAutofit/>
          </a:bodyPr>
          <a:lstStyle/>
          <a:p>
            <a:r>
              <a:rPr lang="en-CA" b="1" dirty="0">
                <a:solidFill>
                  <a:schemeClr val="accent5"/>
                </a:solidFill>
              </a:rPr>
              <a:t>Alert Program for Self-Regulation</a:t>
            </a:r>
            <a:r>
              <a:rPr lang="en-CA" b="1" baseline="30000" dirty="0">
                <a:solidFill>
                  <a:schemeClr val="accent5"/>
                </a:solidFill>
              </a:rPr>
              <a:t>®</a:t>
            </a:r>
            <a:br>
              <a:rPr lang="en-CA" b="1" dirty="0">
                <a:solidFill>
                  <a:schemeClr val="accent5"/>
                </a:solidFill>
              </a:rPr>
            </a:br>
            <a:r>
              <a:rPr lang="en-CA" sz="2400" dirty="0">
                <a:solidFill>
                  <a:schemeClr val="accent5"/>
                </a:solidFill>
              </a:rPr>
              <a:t>(Williams &amp; Shellenberger, 1996, 2025)</a:t>
            </a:r>
            <a:endParaRPr lang="en-CA" b="1" dirty="0">
              <a:solidFill>
                <a:schemeClr val="accent5"/>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B29DB-BEAD-46C6-C084-C924FDE88B05}"/>
              </a:ext>
            </a:extLst>
          </p:cNvPr>
          <p:cNvSpPr>
            <a:spLocks noGrp="1"/>
          </p:cNvSpPr>
          <p:nvPr>
            <p:ph type="title"/>
          </p:nvPr>
        </p:nvSpPr>
        <p:spPr>
          <a:xfrm>
            <a:off x="1535413" y="609600"/>
            <a:ext cx="6479421" cy="1049235"/>
          </a:xfrm>
        </p:spPr>
        <p:txBody>
          <a:bodyPr>
            <a:normAutofit/>
          </a:bodyPr>
          <a:lstStyle/>
          <a:p>
            <a:r>
              <a:rPr lang="en-US" sz="3600" b="1" dirty="0">
                <a:solidFill>
                  <a:schemeClr val="accent5"/>
                </a:solidFill>
              </a:rPr>
              <a:t>Co-Regulation </a:t>
            </a:r>
            <a:endParaRPr lang="en-CA" sz="3600" b="1" dirty="0">
              <a:solidFill>
                <a:schemeClr val="accent5"/>
              </a:solidFill>
            </a:endParaRPr>
          </a:p>
        </p:txBody>
      </p:sp>
      <p:pic>
        <p:nvPicPr>
          <p:cNvPr id="4" name="Picture 4" descr="beach">
            <a:extLst>
              <a:ext uri="{FF2B5EF4-FFF2-40B4-BE49-F238E27FC236}">
                <a16:creationId xmlns:a16="http://schemas.microsoft.com/office/drawing/2014/main" id="{D1D11D39-A70D-FBAE-8432-B03698B42C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721" y="2133600"/>
            <a:ext cx="4800600" cy="3301765"/>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5F08B97E-9174-8557-44DC-73504E985CB8}"/>
              </a:ext>
            </a:extLst>
          </p:cNvPr>
          <p:cNvSpPr>
            <a:spLocks noGrp="1"/>
          </p:cNvSpPr>
          <p:nvPr>
            <p:ph idx="1"/>
          </p:nvPr>
        </p:nvSpPr>
        <p:spPr>
          <a:xfrm>
            <a:off x="5410200" y="2133600"/>
            <a:ext cx="3595688" cy="3449638"/>
          </a:xfrm>
        </p:spPr>
        <p:txBody>
          <a:bodyPr>
            <a:normAutofit fontScale="92500" lnSpcReduction="20000"/>
          </a:bodyPr>
          <a:lstStyle/>
          <a:p>
            <a:pPr marL="457200" indent="-457200">
              <a:spcBef>
                <a:spcPts val="600"/>
              </a:spcBef>
              <a:spcAft>
                <a:spcPts val="600"/>
              </a:spcAft>
            </a:pPr>
            <a:r>
              <a:rPr lang="en-US" sz="2400" dirty="0"/>
              <a:t>“Back and forth exchanges with each person adjusting their response based on the response of the other”</a:t>
            </a:r>
          </a:p>
          <a:p>
            <a:pPr marL="457200" indent="-457200">
              <a:spcBef>
                <a:spcPts val="600"/>
              </a:spcBef>
            </a:pPr>
            <a:r>
              <a:rPr lang="en-US" sz="2400" dirty="0"/>
              <a:t>Parent engagement and scaffolding</a:t>
            </a:r>
          </a:p>
          <a:p>
            <a:pPr marL="457200" indent="-457200">
              <a:spcBef>
                <a:spcPts val="600"/>
              </a:spcBef>
            </a:pPr>
            <a:r>
              <a:rPr lang="en-US" sz="2400" dirty="0"/>
              <a:t>Parent Modeling</a:t>
            </a:r>
          </a:p>
          <a:p>
            <a:pPr marL="457200" indent="-457200">
              <a:spcBef>
                <a:spcPts val="600"/>
              </a:spcBef>
            </a:pPr>
            <a:r>
              <a:rPr lang="en-US" sz="2400" dirty="0"/>
              <a:t>Body Doubling</a:t>
            </a:r>
          </a:p>
        </p:txBody>
      </p:sp>
    </p:spTree>
    <p:extLst>
      <p:ext uri="{BB962C8B-B14F-4D97-AF65-F5344CB8AC3E}">
        <p14:creationId xmlns:p14="http://schemas.microsoft.com/office/powerpoint/2010/main" val="2616744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488" y="762000"/>
            <a:ext cx="7406640" cy="1017270"/>
          </a:xfrm>
        </p:spPr>
        <p:txBody>
          <a:bodyPr>
            <a:normAutofit/>
          </a:bodyPr>
          <a:lstStyle/>
          <a:p>
            <a:pPr algn="ctr"/>
            <a:r>
              <a:rPr lang="en-CA" sz="3600" b="1" dirty="0">
                <a:solidFill>
                  <a:schemeClr val="accent5"/>
                </a:solidFill>
              </a:rPr>
              <a:t>Self-Regulation Process</a:t>
            </a:r>
            <a:endParaRPr lang="en-US" sz="3600" b="1" dirty="0">
              <a:solidFill>
                <a:schemeClr val="accent5"/>
              </a:solidFill>
            </a:endParaRPr>
          </a:p>
        </p:txBody>
      </p:sp>
      <p:sp>
        <p:nvSpPr>
          <p:cNvPr id="3" name="Content Placeholder 2"/>
          <p:cNvSpPr>
            <a:spLocks noGrp="1"/>
          </p:cNvSpPr>
          <p:nvPr>
            <p:ph idx="1"/>
          </p:nvPr>
        </p:nvSpPr>
        <p:spPr>
          <a:xfrm>
            <a:off x="263595" y="2057400"/>
            <a:ext cx="5218642" cy="4038600"/>
          </a:xfrm>
        </p:spPr>
        <p:txBody>
          <a:bodyPr>
            <a:normAutofit/>
          </a:bodyPr>
          <a:lstStyle/>
          <a:p>
            <a:pPr marL="591503" lvl="1" indent="-385763">
              <a:lnSpc>
                <a:spcPct val="110000"/>
              </a:lnSpc>
              <a:spcBef>
                <a:spcPts val="450"/>
              </a:spcBef>
              <a:spcAft>
                <a:spcPts val="450"/>
              </a:spcAft>
              <a:buFont typeface="+mj-lt"/>
              <a:buAutoNum type="arabicPeriod"/>
            </a:pPr>
            <a:r>
              <a:rPr lang="en-CA" sz="2400" b="1" dirty="0"/>
              <a:t>Check Engines (interoception)</a:t>
            </a:r>
          </a:p>
          <a:p>
            <a:pPr marL="591503" lvl="1" indent="-385763">
              <a:lnSpc>
                <a:spcPct val="110000"/>
              </a:lnSpc>
              <a:spcBef>
                <a:spcPts val="450"/>
              </a:spcBef>
              <a:spcAft>
                <a:spcPts val="450"/>
              </a:spcAft>
              <a:buFont typeface="+mj-lt"/>
              <a:buAutoNum type="arabicPeriod"/>
            </a:pPr>
            <a:r>
              <a:rPr lang="en-CA" sz="2400" b="1" dirty="0"/>
              <a:t>Recognize that Engine not Just Right</a:t>
            </a:r>
          </a:p>
          <a:p>
            <a:pPr marL="591503" lvl="1" indent="-385763">
              <a:lnSpc>
                <a:spcPct val="110000"/>
              </a:lnSpc>
              <a:spcBef>
                <a:spcPts val="450"/>
              </a:spcBef>
              <a:spcAft>
                <a:spcPts val="450"/>
              </a:spcAft>
              <a:buFont typeface="+mj-lt"/>
              <a:buAutoNum type="arabicPeriod"/>
            </a:pPr>
            <a:r>
              <a:rPr lang="en-CA" sz="2400" b="1" dirty="0"/>
              <a:t>Determine Right tools </a:t>
            </a:r>
            <a:r>
              <a:rPr lang="en-CA" sz="2400" dirty="0"/>
              <a:t>to get to “Just Right” for the situation</a:t>
            </a:r>
          </a:p>
          <a:p>
            <a:pPr marL="591503" lvl="1" indent="-385763">
              <a:lnSpc>
                <a:spcPct val="110000"/>
              </a:lnSpc>
              <a:spcBef>
                <a:spcPts val="450"/>
              </a:spcBef>
              <a:spcAft>
                <a:spcPts val="450"/>
              </a:spcAft>
              <a:buFont typeface="+mj-lt"/>
              <a:buAutoNum type="arabicPeriod"/>
            </a:pPr>
            <a:r>
              <a:rPr lang="en-CA" sz="2400" b="1" dirty="0"/>
              <a:t>Choose and Use to Regulate</a:t>
            </a:r>
          </a:p>
          <a:p>
            <a:pPr marL="591503" lvl="1" indent="-385763">
              <a:lnSpc>
                <a:spcPct val="110000"/>
              </a:lnSpc>
              <a:spcBef>
                <a:spcPts val="450"/>
              </a:spcBef>
              <a:spcAft>
                <a:spcPts val="450"/>
              </a:spcAft>
              <a:buFont typeface="+mj-lt"/>
              <a:buAutoNum type="arabicPeriod"/>
            </a:pPr>
            <a:r>
              <a:rPr lang="en-CA" sz="2400" b="1" dirty="0"/>
              <a:t>Re-Check Engines</a:t>
            </a:r>
          </a:p>
        </p:txBody>
      </p:sp>
      <p:pic>
        <p:nvPicPr>
          <p:cNvPr id="2052" name="Picture 4" descr="Any Car Lover Would Love |">
            <a:extLst>
              <a:ext uri="{FF2B5EF4-FFF2-40B4-BE49-F238E27FC236}">
                <a16:creationId xmlns:a16="http://schemas.microsoft.com/office/drawing/2014/main" id="{7D73B3D5-E1F9-BE7C-B0D5-02F6C035A3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3778" y="2209800"/>
            <a:ext cx="3143022" cy="3143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0670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175" name="Rectangle 7174">
            <a:extLst>
              <a:ext uri="{FF2B5EF4-FFF2-40B4-BE49-F238E27FC236}">
                <a16:creationId xmlns:a16="http://schemas.microsoft.com/office/drawing/2014/main" id="{1034510A-DB30-456D-9F45-F70101243F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5732"/>
            <a:ext cx="9144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pic>
        <p:nvPicPr>
          <p:cNvPr id="7177" name="Picture 7176">
            <a:extLst>
              <a:ext uri="{FF2B5EF4-FFF2-40B4-BE49-F238E27FC236}">
                <a16:creationId xmlns:a16="http://schemas.microsoft.com/office/drawing/2014/main" id="{D9E3E4AB-D495-4E09-86D0-3C3F1CD33C2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srcRect t="2769" b="-2769"/>
          <a:stretch/>
        </p:blipFill>
        <p:spPr>
          <a:xfrm>
            <a:off x="0" y="6135624"/>
            <a:ext cx="9144000" cy="742950"/>
          </a:xfrm>
          <a:prstGeom prst="rect">
            <a:avLst/>
          </a:prstGeom>
        </p:spPr>
      </p:pic>
      <p:cxnSp>
        <p:nvCxnSpPr>
          <p:cNvPr id="7179" name="Straight Connector 7178">
            <a:extLst>
              <a:ext uri="{FF2B5EF4-FFF2-40B4-BE49-F238E27FC236}">
                <a16:creationId xmlns:a16="http://schemas.microsoft.com/office/drawing/2014/main" id="{59D48945-BEE9-473E-9443-A1CE317E2D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41705"/>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181" name="Straight Connector 7180">
            <a:extLst>
              <a:ext uri="{FF2B5EF4-FFF2-40B4-BE49-F238E27FC236}">
                <a16:creationId xmlns:a16="http://schemas.microsoft.com/office/drawing/2014/main" id="{2E8FB920-D5E3-4F09-967F-5DB75441A3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8765"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pic>
        <p:nvPicPr>
          <p:cNvPr id="7170" name="Picture 2" descr="Wrigley's Hubba Bubba Hawaiian Punch Bubble Gum Unwrapped"/>
          <p:cNvPicPr>
            <a:picLocks noChangeAspect="1" noChangeArrowheads="1"/>
          </p:cNvPicPr>
          <p:nvPr/>
        </p:nvPicPr>
        <p:blipFill>
          <a:blip r:embed="rId4">
            <a:extLst>
              <a:ext uri="{28A0092B-C50C-407E-A947-70E740481C1C}">
                <a14:useLocalDpi xmlns:a14="http://schemas.microsoft.com/office/drawing/2010/main" val="0"/>
              </a:ext>
            </a:extLst>
          </a:blip>
          <a:srcRect r="11668" b="-1"/>
          <a:stretch>
            <a:fillRect/>
          </a:stretch>
        </p:blipFill>
        <p:spPr bwMode="auto">
          <a:xfrm>
            <a:off x="1" y="10"/>
            <a:ext cx="9143771" cy="6857990"/>
          </a:xfrm>
          <a:prstGeom prst="rect">
            <a:avLst/>
          </a:prstGeom>
          <a:noFill/>
          <a:extLst>
            <a:ext uri="{909E8E84-426E-40DD-AFC4-6F175D3DCCD1}">
              <a14:hiddenFill xmlns:a14="http://schemas.microsoft.com/office/drawing/2010/main">
                <a:solidFill>
                  <a:srgbClr val="FFFFFF"/>
                </a:solidFill>
              </a14:hiddenFill>
            </a:ext>
          </a:extLst>
        </p:spPr>
      </p:pic>
      <p:sp>
        <p:nvSpPr>
          <p:cNvPr id="7183" name="Rectangle 7182">
            <a:extLst>
              <a:ext uri="{FF2B5EF4-FFF2-40B4-BE49-F238E27FC236}">
                <a16:creationId xmlns:a16="http://schemas.microsoft.com/office/drawing/2014/main" id="{8B058F3D-AE82-4E63-B8C1-1CCE39989E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3" y="636753"/>
            <a:ext cx="6224575" cy="5572810"/>
          </a:xfrm>
          <a:prstGeom prst="rect">
            <a:avLst/>
          </a:prstGeom>
          <a:solidFill>
            <a:srgbClr val="000001">
              <a:alpha val="7490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B31701-9389-4A4D-BE40-4A39B42B9625}"/>
              </a:ext>
            </a:extLst>
          </p:cNvPr>
          <p:cNvSpPr>
            <a:spLocks noGrp="1"/>
          </p:cNvSpPr>
          <p:nvPr>
            <p:ph type="title"/>
          </p:nvPr>
        </p:nvSpPr>
        <p:spPr>
          <a:xfrm>
            <a:off x="1051287" y="804520"/>
            <a:ext cx="5038524" cy="1049235"/>
          </a:xfrm>
        </p:spPr>
        <p:txBody>
          <a:bodyPr vert="horz" lIns="91440" tIns="45720" rIns="91440" bIns="45720" rtlCol="0" anchor="b">
            <a:normAutofit/>
          </a:bodyPr>
          <a:lstStyle/>
          <a:p>
            <a:pPr defTabSz="914400"/>
            <a:r>
              <a:rPr lang="en-US" dirty="0">
                <a:solidFill>
                  <a:srgbClr val="FFFFFE"/>
                </a:solidFill>
              </a:rPr>
              <a:t>Chewing Gum Helps Attention</a:t>
            </a:r>
          </a:p>
        </p:txBody>
      </p:sp>
      <p:cxnSp>
        <p:nvCxnSpPr>
          <p:cNvPr id="7185" name="Straight Connector 7184">
            <a:extLst>
              <a:ext uri="{FF2B5EF4-FFF2-40B4-BE49-F238E27FC236}">
                <a16:creationId xmlns:a16="http://schemas.microsoft.com/office/drawing/2014/main" id="{ADC4AA24-BE70-468C-9687-86AEE1D52A8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26871" y="798973"/>
            <a:ext cx="0" cy="105216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
        <p:nvSpPr>
          <p:cNvPr id="6" name="Content Placeholder 5">
            <a:extLst>
              <a:ext uri="{FF2B5EF4-FFF2-40B4-BE49-F238E27FC236}">
                <a16:creationId xmlns:a16="http://schemas.microsoft.com/office/drawing/2014/main" id="{A8C47322-0351-4798-A97E-B47DBF50E35C}"/>
              </a:ext>
            </a:extLst>
          </p:cNvPr>
          <p:cNvSpPr>
            <a:spLocks noGrp="1"/>
          </p:cNvSpPr>
          <p:nvPr>
            <p:ph sz="quarter" idx="4"/>
          </p:nvPr>
        </p:nvSpPr>
        <p:spPr>
          <a:xfrm>
            <a:off x="762000" y="2015733"/>
            <a:ext cx="5349513" cy="4021267"/>
          </a:xfrm>
        </p:spPr>
        <p:txBody>
          <a:bodyPr vert="horz" lIns="91440" tIns="45720" rIns="91440" bIns="45720" rtlCol="0" anchor="t">
            <a:normAutofit fontScale="92500"/>
          </a:bodyPr>
          <a:lstStyle/>
          <a:p>
            <a:pPr defTabSz="914400"/>
            <a:r>
              <a:rPr lang="en-US" sz="2400" dirty="0">
                <a:solidFill>
                  <a:srgbClr val="FFFFFE"/>
                </a:solidFill>
              </a:rPr>
              <a:t>Systematic review of 22 studies (Hirano &amp; </a:t>
            </a:r>
            <a:r>
              <a:rPr lang="en-US" sz="2400" dirty="0" err="1">
                <a:solidFill>
                  <a:srgbClr val="FFFFFE"/>
                </a:solidFill>
              </a:rPr>
              <a:t>Onozuka</a:t>
            </a:r>
            <a:r>
              <a:rPr lang="en-US" sz="2400" dirty="0">
                <a:solidFill>
                  <a:srgbClr val="FFFFFE"/>
                </a:solidFill>
              </a:rPr>
              <a:t>, 2015)</a:t>
            </a:r>
          </a:p>
          <a:p>
            <a:pPr defTabSz="914400"/>
            <a:r>
              <a:rPr lang="en-US" sz="2400" dirty="0">
                <a:solidFill>
                  <a:srgbClr val="FFFFFE"/>
                </a:solidFill>
              </a:rPr>
              <a:t>Positive effects of chewing on attention, especially sustained attention</a:t>
            </a:r>
          </a:p>
          <a:p>
            <a:pPr defTabSz="914400"/>
            <a:r>
              <a:rPr lang="en-US" sz="2400" dirty="0">
                <a:solidFill>
                  <a:srgbClr val="FFFFFE"/>
                </a:solidFill>
              </a:rPr>
              <a:t>Helps increase alertness</a:t>
            </a:r>
          </a:p>
          <a:p>
            <a:pPr defTabSz="914400"/>
            <a:r>
              <a:rPr lang="en-US" sz="2400" dirty="0">
                <a:solidFill>
                  <a:srgbClr val="FFFFFE"/>
                </a:solidFill>
              </a:rPr>
              <a:t>Helps improve mood </a:t>
            </a:r>
          </a:p>
          <a:p>
            <a:pPr defTabSz="914400"/>
            <a:r>
              <a:rPr lang="en-US" sz="2400" dirty="0">
                <a:solidFill>
                  <a:srgbClr val="FFFFFE"/>
                </a:solidFill>
              </a:rPr>
              <a:t>Helps relieve stress</a:t>
            </a:r>
          </a:p>
          <a:p>
            <a:pPr defTabSz="914400"/>
            <a:r>
              <a:rPr lang="en-US" sz="2400" dirty="0">
                <a:solidFill>
                  <a:srgbClr val="FFFFFE"/>
                </a:solidFill>
              </a:rPr>
              <a:t>Effects for 15-30 minutes or longer</a:t>
            </a:r>
          </a:p>
        </p:txBody>
      </p:sp>
    </p:spTree>
    <p:extLst>
      <p:ext uri="{BB962C8B-B14F-4D97-AF65-F5344CB8AC3E}">
        <p14:creationId xmlns:p14="http://schemas.microsoft.com/office/powerpoint/2010/main" val="4799355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7" name="Picture 6" descr="3D neurons connecting">
            <a:extLst>
              <a:ext uri="{FF2B5EF4-FFF2-40B4-BE49-F238E27FC236}">
                <a16:creationId xmlns:a16="http://schemas.microsoft.com/office/drawing/2014/main" id="{53CEE8A2-4DB1-CD65-B1D4-3B86A1053006}"/>
              </a:ext>
            </a:extLst>
          </p:cNvPr>
          <p:cNvPicPr>
            <a:picLocks noChangeAspect="1"/>
          </p:cNvPicPr>
          <p:nvPr/>
        </p:nvPicPr>
        <p:blipFill>
          <a:blip r:embed="rId3"/>
          <a:srcRect t="4576" r="19093" b="4515"/>
          <a:stretch>
            <a:fillRect/>
          </a:stretch>
        </p:blipFill>
        <p:spPr>
          <a:xfrm>
            <a:off x="1" y="10"/>
            <a:ext cx="9143771" cy="6857990"/>
          </a:xfrm>
          <a:prstGeom prst="rect">
            <a:avLst/>
          </a:prstGeom>
        </p:spPr>
      </p:pic>
      <p:sp>
        <p:nvSpPr>
          <p:cNvPr id="26" name="Rectangle 25">
            <a:extLst>
              <a:ext uri="{FF2B5EF4-FFF2-40B4-BE49-F238E27FC236}">
                <a16:creationId xmlns:a16="http://schemas.microsoft.com/office/drawing/2014/main" id="{8B058F3D-AE82-4E63-B8C1-1CCE39989E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3" y="636753"/>
            <a:ext cx="6224575" cy="5572810"/>
          </a:xfrm>
          <a:prstGeom prst="rect">
            <a:avLst/>
          </a:prstGeom>
          <a:solidFill>
            <a:srgbClr val="000001">
              <a:alpha val="7490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242CED-CEA6-8C3A-F2A7-6C243BB9E893}"/>
              </a:ext>
            </a:extLst>
          </p:cNvPr>
          <p:cNvSpPr>
            <a:spLocks noGrp="1"/>
          </p:cNvSpPr>
          <p:nvPr>
            <p:ph type="title"/>
          </p:nvPr>
        </p:nvSpPr>
        <p:spPr>
          <a:xfrm>
            <a:off x="1051287" y="804520"/>
            <a:ext cx="5038524" cy="1049235"/>
          </a:xfrm>
        </p:spPr>
        <p:txBody>
          <a:bodyPr>
            <a:normAutofit/>
          </a:bodyPr>
          <a:lstStyle/>
          <a:p>
            <a:r>
              <a:rPr lang="en-US" b="1">
                <a:solidFill>
                  <a:srgbClr val="FFFFFE"/>
                </a:solidFill>
              </a:rPr>
              <a:t>Relaxation effect of Breathing</a:t>
            </a:r>
            <a:endParaRPr lang="en-CA" b="1">
              <a:solidFill>
                <a:srgbClr val="FFFFFE"/>
              </a:solidFill>
            </a:endParaRPr>
          </a:p>
        </p:txBody>
      </p:sp>
      <p:cxnSp>
        <p:nvCxnSpPr>
          <p:cNvPr id="28" name="Straight Connector 27">
            <a:extLst>
              <a:ext uri="{FF2B5EF4-FFF2-40B4-BE49-F238E27FC236}">
                <a16:creationId xmlns:a16="http://schemas.microsoft.com/office/drawing/2014/main" id="{ADC4AA24-BE70-468C-9687-86AEE1D52A8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26871" y="798973"/>
            <a:ext cx="0" cy="105216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graphicFrame>
        <p:nvGraphicFramePr>
          <p:cNvPr id="21" name="Content Placeholder 2">
            <a:extLst>
              <a:ext uri="{FF2B5EF4-FFF2-40B4-BE49-F238E27FC236}">
                <a16:creationId xmlns:a16="http://schemas.microsoft.com/office/drawing/2014/main" id="{8AF0D1B8-85FB-535E-1F9E-930FDD6332A1}"/>
              </a:ext>
            </a:extLst>
          </p:cNvPr>
          <p:cNvGraphicFramePr>
            <a:graphicFrameLocks noGrp="1"/>
          </p:cNvGraphicFramePr>
          <p:nvPr>
            <p:ph idx="1"/>
            <p:extLst>
              <p:ext uri="{D42A27DB-BD31-4B8C-83A1-F6EECF244321}">
                <p14:modId xmlns:p14="http://schemas.microsoft.com/office/powerpoint/2010/main" val="3743098208"/>
              </p:ext>
            </p:extLst>
          </p:nvPr>
        </p:nvGraphicFramePr>
        <p:xfrm>
          <a:off x="1066800" y="1910140"/>
          <a:ext cx="5038524" cy="41858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590212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9719" name="Rectangle 29718">
            <a:extLst>
              <a:ext uri="{FF2B5EF4-FFF2-40B4-BE49-F238E27FC236}">
                <a16:creationId xmlns:a16="http://schemas.microsoft.com/office/drawing/2014/main" id="{3DC7554C-FEB6-4DC6-9A1D-28DC362316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98" name="Rectangle 2"/>
          <p:cNvSpPr>
            <a:spLocks noGrp="1" noChangeArrowheads="1"/>
          </p:cNvSpPr>
          <p:nvPr>
            <p:ph type="title"/>
          </p:nvPr>
        </p:nvSpPr>
        <p:spPr>
          <a:xfrm>
            <a:off x="1151085" y="804520"/>
            <a:ext cx="2585217" cy="1049235"/>
          </a:xfrm>
        </p:spPr>
        <p:txBody>
          <a:bodyPr>
            <a:normAutofit/>
          </a:bodyPr>
          <a:lstStyle/>
          <a:p>
            <a:pPr eaLnBrk="1" hangingPunct="1"/>
            <a:r>
              <a:rPr lang="en-US" b="1"/>
              <a:t>Movement Tools </a:t>
            </a:r>
          </a:p>
        </p:txBody>
      </p:sp>
      <p:cxnSp>
        <p:nvCxnSpPr>
          <p:cNvPr id="29721" name="Straight Connector 29720">
            <a:extLst>
              <a:ext uri="{FF2B5EF4-FFF2-40B4-BE49-F238E27FC236}">
                <a16:creationId xmlns:a16="http://schemas.microsoft.com/office/drawing/2014/main" id="{D1C2BDAA-5F0C-4009-81EA-06064569ABB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8765"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
        <p:nvSpPr>
          <p:cNvPr id="29723" name="Rectangle 29722">
            <a:extLst>
              <a:ext uri="{FF2B5EF4-FFF2-40B4-BE49-F238E27FC236}">
                <a16:creationId xmlns:a16="http://schemas.microsoft.com/office/drawing/2014/main" id="{875F4889-B161-4023-A6D4-3B7DFC3DC7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5732"/>
            <a:ext cx="9144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29725" name="Group 29724">
            <a:extLst>
              <a:ext uri="{FF2B5EF4-FFF2-40B4-BE49-F238E27FC236}">
                <a16:creationId xmlns:a16="http://schemas.microsoft.com/office/drawing/2014/main" id="{C4C870C2-13EA-4CF9-87D2-3ECE0B3E37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5098" y="482171"/>
            <a:ext cx="4568843" cy="5149101"/>
            <a:chOff x="5460131" y="482171"/>
            <a:chExt cx="6091791" cy="5149101"/>
          </a:xfrm>
        </p:grpSpPr>
        <p:sp>
          <p:nvSpPr>
            <p:cNvPr id="29726" name="Rectangle 29725">
              <a:extLst>
                <a:ext uri="{FF2B5EF4-FFF2-40B4-BE49-F238E27FC236}">
                  <a16:creationId xmlns:a16="http://schemas.microsoft.com/office/drawing/2014/main" id="{7EED3AD9-219D-4B98-BDB3-E751CC1756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60131" y="482171"/>
              <a:ext cx="6091791"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727" name="Rectangle 29726">
              <a:extLst>
                <a:ext uri="{FF2B5EF4-FFF2-40B4-BE49-F238E27FC236}">
                  <a16:creationId xmlns:a16="http://schemas.microsoft.com/office/drawing/2014/main" id="{180F3E44-4451-4FB8-82C4-494CBDA46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78956" y="812507"/>
              <a:ext cx="5461780"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9701" name="Picture 10" descr="Disc O Sit Cushion"/>
          <p:cNvPicPr>
            <a:picLocks noChangeAspect="1" noChangeArrowheads="1"/>
          </p:cNvPicPr>
          <p:nvPr/>
        </p:nvPicPr>
        <p:blipFill>
          <a:blip r:embed="rId3" cstate="print"/>
          <a:srcRect r="-7" b="27690"/>
          <a:stretch>
            <a:fillRect/>
          </a:stretch>
        </p:blipFill>
        <p:spPr bwMode="auto">
          <a:xfrm>
            <a:off x="4570808" y="1116346"/>
            <a:ext cx="1746502" cy="1850258"/>
          </a:xfrm>
          <a:prstGeom prst="rect">
            <a:avLst/>
          </a:prstGeom>
          <a:noFill/>
        </p:spPr>
      </p:pic>
      <p:pic>
        <p:nvPicPr>
          <p:cNvPr id="4" name="Picture 3">
            <a:extLst>
              <a:ext uri="{FF2B5EF4-FFF2-40B4-BE49-F238E27FC236}">
                <a16:creationId xmlns:a16="http://schemas.microsoft.com/office/drawing/2014/main" id="{F633D433-EE2B-93A2-71B6-48B9E0B5F578}"/>
              </a:ext>
            </a:extLst>
          </p:cNvPr>
          <p:cNvPicPr>
            <a:picLocks noChangeAspect="1"/>
          </p:cNvPicPr>
          <p:nvPr/>
        </p:nvPicPr>
        <p:blipFill>
          <a:blip r:embed="rId4"/>
          <a:srcRect t="766" r="3" b="16919"/>
          <a:stretch>
            <a:fillRect/>
          </a:stretch>
        </p:blipFill>
        <p:spPr>
          <a:xfrm>
            <a:off x="6440104" y="1124571"/>
            <a:ext cx="1746503" cy="1842033"/>
          </a:xfrm>
          <a:prstGeom prst="rect">
            <a:avLst/>
          </a:prstGeom>
        </p:spPr>
      </p:pic>
      <p:pic>
        <p:nvPicPr>
          <p:cNvPr id="2" name="Picture 2" descr="Kore Stool">
            <a:extLst>
              <a:ext uri="{FF2B5EF4-FFF2-40B4-BE49-F238E27FC236}">
                <a16:creationId xmlns:a16="http://schemas.microsoft.com/office/drawing/2014/main" id="{22D220FD-93A2-6D3D-15A8-57D5A0B9EB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839" r="2675" b="-1"/>
          <a:stretch>
            <a:fillRect/>
          </a:stretch>
        </p:blipFill>
        <p:spPr bwMode="auto">
          <a:xfrm>
            <a:off x="4568082" y="3131195"/>
            <a:ext cx="1749228" cy="1851321"/>
          </a:xfrm>
          <a:prstGeom prst="rect">
            <a:avLst/>
          </a:prstGeom>
          <a:noFill/>
          <a:extLst>
            <a:ext uri="{909E8E84-426E-40DD-AFC4-6F175D3DCCD1}">
              <a14:hiddenFill xmlns:a14="http://schemas.microsoft.com/office/drawing/2010/main">
                <a:solidFill>
                  <a:srgbClr val="FFFFFF"/>
                </a:solidFill>
              </a14:hiddenFill>
            </a:ext>
          </a:extLst>
        </p:spPr>
      </p:pic>
      <p:pic>
        <p:nvPicPr>
          <p:cNvPr id="29700" name="Picture 9" descr="Movin sit cushion"/>
          <p:cNvPicPr>
            <a:picLocks noChangeAspect="1" noChangeArrowheads="1"/>
          </p:cNvPicPr>
          <p:nvPr/>
        </p:nvPicPr>
        <p:blipFill>
          <a:blip r:embed="rId6" cstate="print"/>
          <a:srcRect l="21042" r="22742" b="4"/>
          <a:stretch>
            <a:fillRect/>
          </a:stretch>
        </p:blipFill>
        <p:spPr bwMode="auto">
          <a:xfrm>
            <a:off x="6437380" y="3131196"/>
            <a:ext cx="1749227" cy="1851321"/>
          </a:xfrm>
          <a:prstGeom prst="rect">
            <a:avLst/>
          </a:prstGeom>
          <a:noFill/>
        </p:spPr>
      </p:pic>
      <p:pic>
        <p:nvPicPr>
          <p:cNvPr id="29729" name="Picture 29728">
            <a:extLst>
              <a:ext uri="{FF2B5EF4-FFF2-40B4-BE49-F238E27FC236}">
                <a16:creationId xmlns:a16="http://schemas.microsoft.com/office/drawing/2014/main" id="{D913273F-6C16-4EED-97CE-7DB581B3A4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srcRect t="2769" b="-2769"/>
          <a:stretch/>
        </p:blipFill>
        <p:spPr>
          <a:xfrm>
            <a:off x="0" y="6135624"/>
            <a:ext cx="9144000" cy="742950"/>
          </a:xfrm>
          <a:prstGeom prst="rect">
            <a:avLst/>
          </a:prstGeom>
        </p:spPr>
      </p:pic>
      <p:cxnSp>
        <p:nvCxnSpPr>
          <p:cNvPr id="29731" name="Straight Connector 29730">
            <a:extLst>
              <a:ext uri="{FF2B5EF4-FFF2-40B4-BE49-F238E27FC236}">
                <a16:creationId xmlns:a16="http://schemas.microsoft.com/office/drawing/2014/main" id="{9C9648D5-5BFC-44E8-84E6-06ED34387A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41705"/>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9699" name="Rectangle 3"/>
          <p:cNvSpPr>
            <a:spLocks noGrp="1" noChangeArrowheads="1"/>
          </p:cNvSpPr>
          <p:nvPr>
            <p:ph idx="1"/>
          </p:nvPr>
        </p:nvSpPr>
        <p:spPr>
          <a:xfrm>
            <a:off x="654816" y="1904999"/>
            <a:ext cx="3258856" cy="4495801"/>
          </a:xfrm>
        </p:spPr>
        <p:txBody>
          <a:bodyPr>
            <a:normAutofit lnSpcReduction="10000"/>
          </a:bodyPr>
          <a:lstStyle/>
          <a:p>
            <a:pPr eaLnBrk="1" hangingPunct="1">
              <a:lnSpc>
                <a:spcPct val="110000"/>
              </a:lnSpc>
            </a:pPr>
            <a:r>
              <a:rPr lang="en-US" dirty="0"/>
              <a:t>Dynamic Seating  (Disc O Sit, Movin’ Sit, ¼ inflate a beach ball, therapy ball, Kore stool)</a:t>
            </a:r>
          </a:p>
          <a:p>
            <a:pPr eaLnBrk="1" hangingPunct="1">
              <a:lnSpc>
                <a:spcPct val="110000"/>
              </a:lnSpc>
            </a:pPr>
            <a:r>
              <a:rPr lang="en-US" dirty="0"/>
              <a:t>Movement Breaks</a:t>
            </a:r>
          </a:p>
          <a:p>
            <a:pPr eaLnBrk="1" hangingPunct="1">
              <a:lnSpc>
                <a:spcPct val="110000"/>
              </a:lnSpc>
            </a:pPr>
            <a:r>
              <a:rPr lang="en-US" dirty="0"/>
              <a:t>Classroom Helper Jobs</a:t>
            </a:r>
          </a:p>
          <a:p>
            <a:pPr>
              <a:lnSpc>
                <a:spcPct val="110000"/>
              </a:lnSpc>
            </a:pPr>
            <a:r>
              <a:rPr lang="en-US" dirty="0"/>
              <a:t>Hallway Wall activities</a:t>
            </a:r>
          </a:p>
          <a:p>
            <a:pPr eaLnBrk="1" hangingPunct="1">
              <a:lnSpc>
                <a:spcPct val="110000"/>
              </a:lnSpc>
            </a:pPr>
            <a:r>
              <a:rPr lang="en-US" dirty="0"/>
              <a:t>Heavy Work</a:t>
            </a:r>
          </a:p>
          <a:p>
            <a:pPr eaLnBrk="1" hangingPunct="1">
              <a:lnSpc>
                <a:spcPct val="110000"/>
              </a:lnSpc>
            </a:pPr>
            <a:r>
              <a:rPr lang="en-US" dirty="0"/>
              <a:t>Theraband across chair legs</a:t>
            </a:r>
          </a:p>
          <a:p>
            <a:pPr eaLnBrk="1" hangingPunct="1">
              <a:lnSpc>
                <a:spcPct val="110000"/>
              </a:lnSpc>
            </a:pPr>
            <a:r>
              <a:rPr lang="en-US" dirty="0"/>
              <a:t>STAND UP</a:t>
            </a:r>
          </a:p>
        </p:txBody>
      </p:sp>
    </p:spTree>
    <p:extLst>
      <p:ext uri="{BB962C8B-B14F-4D97-AF65-F5344CB8AC3E}">
        <p14:creationId xmlns:p14="http://schemas.microsoft.com/office/powerpoint/2010/main" val="31537459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634966"/>
            <a:ext cx="7406640" cy="1017270"/>
          </a:xfrm>
        </p:spPr>
        <p:txBody>
          <a:bodyPr>
            <a:normAutofit/>
          </a:bodyPr>
          <a:lstStyle/>
          <a:p>
            <a:pPr algn="ctr"/>
            <a:r>
              <a:rPr lang="en-US" sz="3600" b="1" dirty="0">
                <a:solidFill>
                  <a:schemeClr val="accent5"/>
                </a:solidFill>
                <a:latin typeface="+mn-lt"/>
                <a:cs typeface="Arial"/>
              </a:rPr>
              <a:t>Physical Activity Evidence</a:t>
            </a:r>
          </a:p>
        </p:txBody>
      </p:sp>
      <p:sp>
        <p:nvSpPr>
          <p:cNvPr id="5" name="TextBox 4">
            <a:extLst>
              <a:ext uri="{FF2B5EF4-FFF2-40B4-BE49-F238E27FC236}">
                <a16:creationId xmlns:a16="http://schemas.microsoft.com/office/drawing/2014/main" id="{9A2169F5-1AFD-DDC2-6E3A-2A570EF39FF3}"/>
              </a:ext>
            </a:extLst>
          </p:cNvPr>
          <p:cNvSpPr txBox="1"/>
          <p:nvPr/>
        </p:nvSpPr>
        <p:spPr>
          <a:xfrm>
            <a:off x="6096000" y="6362009"/>
            <a:ext cx="4570214" cy="318677"/>
          </a:xfrm>
          <a:prstGeom prst="rect">
            <a:avLst/>
          </a:prstGeom>
          <a:noFill/>
        </p:spPr>
        <p:txBody>
          <a:bodyPr wrap="square">
            <a:spAutoFit/>
          </a:bodyPr>
          <a:lstStyle/>
          <a:p>
            <a:pPr>
              <a:lnSpc>
                <a:spcPct val="120000"/>
              </a:lnSpc>
            </a:pPr>
            <a:r>
              <a:rPr lang="en-US" sz="1350" dirty="0">
                <a:latin typeface="Arial"/>
                <a:cs typeface="Arial"/>
              </a:rPr>
              <a:t>Hoza et al., 2014; Lin &amp; Kuo, 2013</a:t>
            </a:r>
            <a:endParaRPr lang="en-US" sz="1350" baseline="30000" dirty="0">
              <a:latin typeface="Arial"/>
              <a:cs typeface="Arial"/>
            </a:endParaRPr>
          </a:p>
        </p:txBody>
      </p:sp>
      <p:graphicFrame>
        <p:nvGraphicFramePr>
          <p:cNvPr id="9" name="Content Placeholder 6">
            <a:extLst>
              <a:ext uri="{FF2B5EF4-FFF2-40B4-BE49-F238E27FC236}">
                <a16:creationId xmlns:a16="http://schemas.microsoft.com/office/drawing/2014/main" id="{457E6F84-BFEE-A1BB-B94D-AE3D474ED527}"/>
              </a:ext>
            </a:extLst>
          </p:cNvPr>
          <p:cNvGraphicFramePr>
            <a:graphicFrameLocks noGrp="1"/>
          </p:cNvGraphicFramePr>
          <p:nvPr>
            <p:ph idx="1"/>
            <p:extLst>
              <p:ext uri="{D42A27DB-BD31-4B8C-83A1-F6EECF244321}">
                <p14:modId xmlns:p14="http://schemas.microsoft.com/office/powerpoint/2010/main" val="2550416324"/>
              </p:ext>
            </p:extLst>
          </p:nvPr>
        </p:nvGraphicFramePr>
        <p:xfrm>
          <a:off x="304800" y="1828800"/>
          <a:ext cx="8534400" cy="43295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49092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838200"/>
            <a:ext cx="4023333" cy="636270"/>
          </a:xfrm>
        </p:spPr>
        <p:txBody>
          <a:bodyPr>
            <a:normAutofit/>
          </a:bodyPr>
          <a:lstStyle/>
          <a:p>
            <a:r>
              <a:rPr lang="en-CA" sz="3600" b="1" dirty="0">
                <a:solidFill>
                  <a:schemeClr val="accent5"/>
                </a:solidFill>
              </a:rPr>
              <a:t>Heavy Work</a:t>
            </a:r>
            <a:endParaRPr lang="en-US" sz="3600" b="1" dirty="0">
              <a:solidFill>
                <a:schemeClr val="accent5"/>
              </a:solidFill>
            </a:endParaRPr>
          </a:p>
        </p:txBody>
      </p:sp>
      <p:pic>
        <p:nvPicPr>
          <p:cNvPr id="4" name="Picture 2" descr="Children climbing on wood platforms and ladders, The University of Iowa, May 28, 1941">
            <a:extLst>
              <a:ext uri="{FF2B5EF4-FFF2-40B4-BE49-F238E27FC236}">
                <a16:creationId xmlns:a16="http://schemas.microsoft.com/office/drawing/2014/main" id="{A5620BBB-E314-AB2C-540D-1699DC8A8BA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4049" y="1722841"/>
            <a:ext cx="3647636" cy="361115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663467" y="1722841"/>
            <a:ext cx="4023333" cy="3750183"/>
          </a:xfrm>
        </p:spPr>
        <p:txBody>
          <a:bodyPr>
            <a:normAutofit fontScale="92500" lnSpcReduction="10000"/>
          </a:bodyPr>
          <a:lstStyle/>
          <a:p>
            <a:r>
              <a:rPr lang="en-CA" sz="2400" dirty="0"/>
              <a:t>Walk or Run</a:t>
            </a:r>
          </a:p>
          <a:p>
            <a:r>
              <a:rPr lang="en-CA" sz="2400" dirty="0"/>
              <a:t>Climbing, Hiking, Biking</a:t>
            </a:r>
          </a:p>
          <a:p>
            <a:r>
              <a:rPr lang="en-CA" sz="2400" dirty="0"/>
              <a:t>Sports</a:t>
            </a:r>
          </a:p>
          <a:p>
            <a:r>
              <a:rPr lang="en-CA" sz="2400" b="1" dirty="0"/>
              <a:t>Heavy work = Push, Pull, Lift, Carry</a:t>
            </a:r>
          </a:p>
          <a:p>
            <a:r>
              <a:rPr lang="en-CA" sz="2400" b="1" dirty="0"/>
              <a:t>longer lasting effect with dopamine, norepinephrine, and serotonin</a:t>
            </a:r>
          </a:p>
          <a:p>
            <a:endParaRPr lang="en-US" sz="2400" dirty="0"/>
          </a:p>
        </p:txBody>
      </p:sp>
    </p:spTree>
    <p:extLst>
      <p:ext uri="{BB962C8B-B14F-4D97-AF65-F5344CB8AC3E}">
        <p14:creationId xmlns:p14="http://schemas.microsoft.com/office/powerpoint/2010/main" val="2516856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115" name="Rectangle 2114">
            <a:extLst>
              <a:ext uri="{FF2B5EF4-FFF2-40B4-BE49-F238E27FC236}">
                <a16:creationId xmlns:a16="http://schemas.microsoft.com/office/drawing/2014/main" id="{4D8F9C39-1CE7-4623-982D-BD038B606F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7" name="Rectangle 2116">
            <a:extLst>
              <a:ext uri="{FF2B5EF4-FFF2-40B4-BE49-F238E27FC236}">
                <a16:creationId xmlns:a16="http://schemas.microsoft.com/office/drawing/2014/main" id="{61A726AC-F34A-4C2E-BB13-5274F517B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5732"/>
            <a:ext cx="9144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p:cNvSpPr>
            <a:spLocks noGrp="1"/>
          </p:cNvSpPr>
          <p:nvPr>
            <p:ph type="title"/>
          </p:nvPr>
        </p:nvSpPr>
        <p:spPr>
          <a:xfrm>
            <a:off x="2193370" y="584046"/>
            <a:ext cx="4308130" cy="1071128"/>
          </a:xfrm>
        </p:spPr>
        <p:txBody>
          <a:bodyPr>
            <a:normAutofit/>
          </a:bodyPr>
          <a:lstStyle/>
          <a:p>
            <a:pPr algn="ctr"/>
            <a:r>
              <a:rPr lang="en-US" sz="4400" b="1" dirty="0">
                <a:solidFill>
                  <a:srgbClr val="0065B0"/>
                </a:solidFill>
              </a:rPr>
              <a:t>Touch Tools</a:t>
            </a:r>
          </a:p>
        </p:txBody>
      </p:sp>
      <p:cxnSp>
        <p:nvCxnSpPr>
          <p:cNvPr id="2119" name="Straight Connector 2118">
            <a:extLst>
              <a:ext uri="{FF2B5EF4-FFF2-40B4-BE49-F238E27FC236}">
                <a16:creationId xmlns:a16="http://schemas.microsoft.com/office/drawing/2014/main" id="{DF1C63B2-1465-4960-AF65-81469EC1DF5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8765" y="2076655"/>
            <a:ext cx="0" cy="2109665"/>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
        <p:nvSpPr>
          <p:cNvPr id="3" name="Content Placeholder 2"/>
          <p:cNvSpPr>
            <a:spLocks noGrp="1"/>
          </p:cNvSpPr>
          <p:nvPr>
            <p:ph idx="1"/>
          </p:nvPr>
        </p:nvSpPr>
        <p:spPr>
          <a:xfrm>
            <a:off x="1090250" y="1981200"/>
            <a:ext cx="8092489" cy="2882117"/>
          </a:xfrm>
        </p:spPr>
        <p:txBody>
          <a:bodyPr>
            <a:normAutofit fontScale="92500" lnSpcReduction="10000"/>
          </a:bodyPr>
          <a:lstStyle/>
          <a:p>
            <a:pPr>
              <a:lnSpc>
                <a:spcPct val="110000"/>
              </a:lnSpc>
            </a:pPr>
            <a:r>
              <a:rPr lang="en-US" sz="2800" dirty="0"/>
              <a:t>Deep Pressure tools:  Hugs, Massage, Leaning, Blankets</a:t>
            </a:r>
          </a:p>
          <a:p>
            <a:pPr>
              <a:lnSpc>
                <a:spcPct val="110000"/>
              </a:lnSpc>
            </a:pPr>
            <a:r>
              <a:rPr lang="en-US" sz="2800" dirty="0"/>
              <a:t>Warm, Cold</a:t>
            </a:r>
          </a:p>
          <a:p>
            <a:pPr>
              <a:lnSpc>
                <a:spcPct val="110000"/>
              </a:lnSpc>
            </a:pPr>
            <a:r>
              <a:rPr lang="en-US" sz="2800" dirty="0"/>
              <a:t>Something in your hands, Fidget tools</a:t>
            </a:r>
          </a:p>
          <a:p>
            <a:pPr>
              <a:lnSpc>
                <a:spcPct val="110000"/>
              </a:lnSpc>
            </a:pPr>
            <a:r>
              <a:rPr lang="en-US" sz="2800" dirty="0"/>
              <a:t>Lap weights – </a:t>
            </a:r>
            <a:r>
              <a:rPr lang="en-US" sz="2800" dirty="0" err="1"/>
              <a:t>Manimos</a:t>
            </a:r>
            <a:r>
              <a:rPr lang="en-US" sz="2800" dirty="0"/>
              <a:t>, </a:t>
            </a:r>
            <a:r>
              <a:rPr lang="en-US" sz="2800" dirty="0" err="1"/>
              <a:t>Hugimals</a:t>
            </a:r>
            <a:r>
              <a:rPr lang="en-US" sz="2800" dirty="0"/>
              <a:t>, weighted blanket</a:t>
            </a:r>
          </a:p>
          <a:p>
            <a:pPr>
              <a:lnSpc>
                <a:spcPct val="110000"/>
              </a:lnSpc>
            </a:pPr>
            <a:endParaRPr lang="en-US" sz="2800" dirty="0"/>
          </a:p>
        </p:txBody>
      </p:sp>
      <p:pic>
        <p:nvPicPr>
          <p:cNvPr id="2121" name="Picture 2120">
            <a:extLst>
              <a:ext uri="{FF2B5EF4-FFF2-40B4-BE49-F238E27FC236}">
                <a16:creationId xmlns:a16="http://schemas.microsoft.com/office/drawing/2014/main" id="{23073018-99F1-4636-9C49-F5CDD073063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srcRect t="2769" b="-2769"/>
          <a:stretch/>
        </p:blipFill>
        <p:spPr>
          <a:xfrm>
            <a:off x="0" y="6135624"/>
            <a:ext cx="9144000" cy="742950"/>
          </a:xfrm>
          <a:prstGeom prst="rect">
            <a:avLst/>
          </a:prstGeom>
        </p:spPr>
      </p:pic>
      <p:cxnSp>
        <p:nvCxnSpPr>
          <p:cNvPr id="2123" name="Straight Connector 2122">
            <a:extLst>
              <a:ext uri="{FF2B5EF4-FFF2-40B4-BE49-F238E27FC236}">
                <a16:creationId xmlns:a16="http://schemas.microsoft.com/office/drawing/2014/main" id="{7A644981-C440-496C-B3D9-EF1E24AAEF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41705"/>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8" name="Picture 7" descr="A logo for a children hospital&#10;&#10;Description automatically generated"/>
          <p:cNvPicPr>
            <a:picLocks noChangeAspect="1"/>
          </p:cNvPicPr>
          <p:nvPr/>
        </p:nvPicPr>
        <p:blipFill>
          <a:blip r:embed="rId4"/>
          <a:stretch>
            <a:fillRect/>
          </a:stretch>
        </p:blipFill>
        <p:spPr>
          <a:xfrm>
            <a:off x="7638171" y="464580"/>
            <a:ext cx="1077204" cy="772335"/>
          </a:xfrm>
          <a:prstGeom prst="rect">
            <a:avLst/>
          </a:prstGeom>
        </p:spPr>
      </p:pic>
      <p:pic>
        <p:nvPicPr>
          <p:cNvPr id="5" name="Picture 4" descr="A stuffed animal on a white background&#10;&#10;Description automatically generated">
            <a:extLst>
              <a:ext uri="{FF2B5EF4-FFF2-40B4-BE49-F238E27FC236}">
                <a16:creationId xmlns:a16="http://schemas.microsoft.com/office/drawing/2014/main" id="{C55B4568-5280-EA7D-64EF-7D0A82ED2935}"/>
              </a:ext>
            </a:extLst>
          </p:cNvPr>
          <p:cNvPicPr>
            <a:picLocks noChangeAspect="1"/>
          </p:cNvPicPr>
          <p:nvPr/>
        </p:nvPicPr>
        <p:blipFill>
          <a:blip r:embed="rId5"/>
          <a:stretch>
            <a:fillRect/>
          </a:stretch>
        </p:blipFill>
        <p:spPr>
          <a:xfrm>
            <a:off x="5105400" y="4494521"/>
            <a:ext cx="1518826" cy="1479273"/>
          </a:xfrm>
          <a:prstGeom prst="rect">
            <a:avLst/>
          </a:prstGeom>
        </p:spPr>
      </p:pic>
      <p:pic>
        <p:nvPicPr>
          <p:cNvPr id="6" name="Picture 5" descr="A blue stuffed animal with a long tail&#10;&#10;Description automatically generated"/>
          <p:cNvPicPr>
            <a:picLocks noChangeAspect="1"/>
          </p:cNvPicPr>
          <p:nvPr/>
        </p:nvPicPr>
        <p:blipFill>
          <a:blip r:embed="rId6"/>
          <a:stretch>
            <a:fillRect/>
          </a:stretch>
        </p:blipFill>
        <p:spPr>
          <a:xfrm>
            <a:off x="3504377" y="4495800"/>
            <a:ext cx="1448623" cy="1479272"/>
          </a:xfrm>
          <a:prstGeom prst="rect">
            <a:avLst/>
          </a:prstGeom>
        </p:spPr>
      </p:pic>
    </p:spTree>
    <p:extLst>
      <p:ext uri="{BB962C8B-B14F-4D97-AF65-F5344CB8AC3E}">
        <p14:creationId xmlns:p14="http://schemas.microsoft.com/office/powerpoint/2010/main" val="32618193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6BEAF-037F-416D-997A-584C4E84EEF8}"/>
              </a:ext>
            </a:extLst>
          </p:cNvPr>
          <p:cNvSpPr>
            <a:spLocks noGrp="1"/>
          </p:cNvSpPr>
          <p:nvPr>
            <p:ph type="title"/>
          </p:nvPr>
        </p:nvSpPr>
        <p:spPr>
          <a:xfrm>
            <a:off x="1524000" y="304800"/>
            <a:ext cx="7406640" cy="1356360"/>
          </a:xfrm>
        </p:spPr>
        <p:txBody>
          <a:bodyPr>
            <a:normAutofit/>
          </a:bodyPr>
          <a:lstStyle/>
          <a:p>
            <a:r>
              <a:rPr lang="en-CA" sz="4800" b="1" dirty="0">
                <a:solidFill>
                  <a:srgbClr val="0065B0"/>
                </a:solidFill>
              </a:rPr>
              <a:t>Fidgets</a:t>
            </a:r>
          </a:p>
        </p:txBody>
      </p:sp>
      <p:sp>
        <p:nvSpPr>
          <p:cNvPr id="3" name="Text Placeholder 2">
            <a:extLst>
              <a:ext uri="{FF2B5EF4-FFF2-40B4-BE49-F238E27FC236}">
                <a16:creationId xmlns:a16="http://schemas.microsoft.com/office/drawing/2014/main" id="{F95A6B6E-6348-4FE9-BF31-42CF89B97243}"/>
              </a:ext>
            </a:extLst>
          </p:cNvPr>
          <p:cNvSpPr>
            <a:spLocks noGrp="1"/>
          </p:cNvSpPr>
          <p:nvPr>
            <p:ph type="body" idx="1"/>
          </p:nvPr>
        </p:nvSpPr>
        <p:spPr>
          <a:xfrm>
            <a:off x="1297877" y="5826345"/>
            <a:ext cx="6931723" cy="1044355"/>
          </a:xfrm>
        </p:spPr>
        <p:txBody>
          <a:bodyPr>
            <a:normAutofit/>
          </a:bodyPr>
          <a:lstStyle/>
          <a:p>
            <a:r>
              <a:rPr lang="en-CA" sz="3600" b="1" dirty="0">
                <a:solidFill>
                  <a:srgbClr val="0065B0"/>
                </a:solidFill>
              </a:rPr>
              <a:t>Are they Toys or Tools?</a:t>
            </a:r>
          </a:p>
        </p:txBody>
      </p:sp>
      <p:pic>
        <p:nvPicPr>
          <p:cNvPr id="10242" name="Picture 2" descr="Related image">
            <a:extLst>
              <a:ext uri="{FF2B5EF4-FFF2-40B4-BE49-F238E27FC236}">
                <a16:creationId xmlns:a16="http://schemas.microsoft.com/office/drawing/2014/main" id="{8DA25575-E2EA-4053-A3F9-DDF764F615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581480"/>
            <a:ext cx="2456183" cy="2438320"/>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https://m.media-amazon.com/images/I/71oNYrBog6L._AC_SL1500_.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98240" y="304800"/>
            <a:ext cx="2445208" cy="251048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4C51E822-E000-9271-5A43-6841DD68EA2E}"/>
              </a:ext>
            </a:extLst>
          </p:cNvPr>
          <p:cNvSpPr txBox="1"/>
          <p:nvPr/>
        </p:nvSpPr>
        <p:spPr>
          <a:xfrm>
            <a:off x="3943400" y="4954732"/>
            <a:ext cx="4574437" cy="954107"/>
          </a:xfrm>
          <a:prstGeom prst="rect">
            <a:avLst/>
          </a:prstGeom>
          <a:noFill/>
          <a:ln>
            <a:solidFill>
              <a:schemeClr val="accent1"/>
            </a:solidFill>
          </a:ln>
        </p:spPr>
        <p:txBody>
          <a:bodyPr wrap="square">
            <a:spAutoFit/>
          </a:bodyPr>
          <a:lstStyle/>
          <a:p>
            <a:r>
              <a:rPr lang="en-US" sz="2800" b="1" dirty="0"/>
              <a:t>Needs to be small, quiet, and have a moving part.</a:t>
            </a:r>
            <a:endParaRPr lang="en-CA" sz="2800" b="1" dirty="0"/>
          </a:p>
        </p:txBody>
      </p:sp>
      <p:grpSp>
        <p:nvGrpSpPr>
          <p:cNvPr id="11" name="Group 10">
            <a:extLst>
              <a:ext uri="{FF2B5EF4-FFF2-40B4-BE49-F238E27FC236}">
                <a16:creationId xmlns:a16="http://schemas.microsoft.com/office/drawing/2014/main" id="{66B5240E-ADA8-A85A-312B-E5DD0B58F660}"/>
              </a:ext>
            </a:extLst>
          </p:cNvPr>
          <p:cNvGrpSpPr/>
          <p:nvPr/>
        </p:nvGrpSpPr>
        <p:grpSpPr>
          <a:xfrm>
            <a:off x="3089021" y="2039967"/>
            <a:ext cx="2965958" cy="2300974"/>
            <a:chOff x="7132321" y="5029200"/>
            <a:chExt cx="1859279" cy="1600200"/>
          </a:xfrm>
        </p:grpSpPr>
        <p:pic>
          <p:nvPicPr>
            <p:cNvPr id="7" name="Picture 6"/>
            <p:cNvPicPr>
              <a:picLocks noChangeAspect="1"/>
            </p:cNvPicPr>
            <p:nvPr/>
          </p:nvPicPr>
          <p:blipFill>
            <a:blip r:embed="rId5"/>
            <a:stretch>
              <a:fillRect/>
            </a:stretch>
          </p:blipFill>
          <p:spPr>
            <a:xfrm>
              <a:off x="7239000" y="5029200"/>
              <a:ext cx="1664707" cy="1550393"/>
            </a:xfrm>
            <a:prstGeom prst="rect">
              <a:avLst/>
            </a:prstGeom>
          </p:spPr>
        </p:pic>
        <p:sp>
          <p:nvSpPr>
            <p:cNvPr id="10" name="TextBox 9">
              <a:extLst>
                <a:ext uri="{FF2B5EF4-FFF2-40B4-BE49-F238E27FC236}">
                  <a16:creationId xmlns:a16="http://schemas.microsoft.com/office/drawing/2014/main" id="{F75DB8DC-01A3-1299-C06B-9325094DA9B0}"/>
                </a:ext>
              </a:extLst>
            </p:cNvPr>
            <p:cNvSpPr txBox="1"/>
            <p:nvPr/>
          </p:nvSpPr>
          <p:spPr>
            <a:xfrm flipH="1">
              <a:off x="7132321" y="6260068"/>
              <a:ext cx="1859279" cy="369332"/>
            </a:xfrm>
            <a:prstGeom prst="rect">
              <a:avLst/>
            </a:prstGeom>
            <a:noFill/>
          </p:spPr>
          <p:txBody>
            <a:bodyPr wrap="square" rtlCol="0">
              <a:spAutoFit/>
            </a:bodyPr>
            <a:lstStyle/>
            <a:p>
              <a:pPr algn="ctr"/>
              <a:r>
                <a:rPr lang="en-US" b="1" dirty="0">
                  <a:solidFill>
                    <a:srgbClr val="0065B0"/>
                  </a:solidFill>
                </a:rPr>
                <a:t>Tangles</a:t>
              </a:r>
            </a:p>
          </p:txBody>
        </p:sp>
      </p:grpSp>
    </p:spTree>
    <p:extLst>
      <p:ext uri="{BB962C8B-B14F-4D97-AF65-F5344CB8AC3E}">
        <p14:creationId xmlns:p14="http://schemas.microsoft.com/office/powerpoint/2010/main" val="27976606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50000"/>
            <a:lumOff val="50000"/>
          </a:schemeClr>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0ED05234-59F2-438F-99BB-C1D5FE6AB3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5732"/>
            <a:ext cx="9144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pic>
        <p:nvPicPr>
          <p:cNvPr id="30" name="Picture 29">
            <a:extLst>
              <a:ext uri="{FF2B5EF4-FFF2-40B4-BE49-F238E27FC236}">
                <a16:creationId xmlns:a16="http://schemas.microsoft.com/office/drawing/2014/main" id="{92AFBBF0-B883-4E26-9359-B5CECFDCD68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srcRect t="2769" b="-2769"/>
          <a:stretch/>
        </p:blipFill>
        <p:spPr>
          <a:xfrm>
            <a:off x="0" y="6135624"/>
            <a:ext cx="9144000" cy="742950"/>
          </a:xfrm>
          <a:prstGeom prst="rect">
            <a:avLst/>
          </a:prstGeom>
        </p:spPr>
      </p:pic>
      <p:cxnSp>
        <p:nvCxnSpPr>
          <p:cNvPr id="32" name="Straight Connector 31">
            <a:extLst>
              <a:ext uri="{FF2B5EF4-FFF2-40B4-BE49-F238E27FC236}">
                <a16:creationId xmlns:a16="http://schemas.microsoft.com/office/drawing/2014/main" id="{C156D5FE-EB26-4C38-8EC5-E5FFE1B302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41705"/>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233C3A4-F9EE-4FCF-A088-5CE8C2A2D6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8765"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 useBgFill="1">
        <p:nvSpPr>
          <p:cNvPr id="36" name="Rectangle 35">
            <a:extLst>
              <a:ext uri="{FF2B5EF4-FFF2-40B4-BE49-F238E27FC236}">
                <a16:creationId xmlns:a16="http://schemas.microsoft.com/office/drawing/2014/main" id="{54F891EB-ED45-44C3-95D6-FFB2EC07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EA385B8-7C85-4CE0-AE3A-00EB627B34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6CE8A658-8336-F478-111F-360248CD8E73}"/>
              </a:ext>
            </a:extLst>
          </p:cNvPr>
          <p:cNvSpPr>
            <a:spLocks noGrp="1"/>
          </p:cNvSpPr>
          <p:nvPr>
            <p:ph type="title"/>
          </p:nvPr>
        </p:nvSpPr>
        <p:spPr>
          <a:xfrm>
            <a:off x="3581400" y="1332061"/>
            <a:ext cx="2370376" cy="2270447"/>
          </a:xfrm>
        </p:spPr>
        <p:txBody>
          <a:bodyPr vert="horz" lIns="91440" tIns="45720" rIns="91440" bIns="45720" rtlCol="0" anchor="ctr">
            <a:normAutofit/>
          </a:bodyPr>
          <a:lstStyle/>
          <a:p>
            <a:pPr algn="ctr" defTabSz="914400"/>
            <a:r>
              <a:rPr lang="en-US" sz="4000" b="1" dirty="0"/>
              <a:t>More Fidget Tools</a:t>
            </a:r>
          </a:p>
        </p:txBody>
      </p:sp>
      <p:cxnSp>
        <p:nvCxnSpPr>
          <p:cNvPr id="40" name="Straight Connector 39">
            <a:extLst>
              <a:ext uri="{FF2B5EF4-FFF2-40B4-BE49-F238E27FC236}">
                <a16:creationId xmlns:a16="http://schemas.microsoft.com/office/drawing/2014/main" id="{19AF263B-E208-40DF-A182-5193478DCF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58867" y="962799"/>
            <a:ext cx="0" cy="411480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2" name="Picture 41">
            <a:extLst>
              <a:ext uri="{FF2B5EF4-FFF2-40B4-BE49-F238E27FC236}">
                <a16:creationId xmlns:a16="http://schemas.microsoft.com/office/drawing/2014/main" id="{3ED04084-89BE-4B9E-B532-47E5616367E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srcRect t="2769" b="-2769"/>
          <a:stretch/>
        </p:blipFill>
        <p:spPr>
          <a:xfrm>
            <a:off x="0" y="6135624"/>
            <a:ext cx="9144000" cy="742950"/>
          </a:xfrm>
          <a:prstGeom prst="rect">
            <a:avLst/>
          </a:prstGeom>
        </p:spPr>
      </p:pic>
      <p:grpSp>
        <p:nvGrpSpPr>
          <p:cNvPr id="48" name="Group 47">
            <a:extLst>
              <a:ext uri="{FF2B5EF4-FFF2-40B4-BE49-F238E27FC236}">
                <a16:creationId xmlns:a16="http://schemas.microsoft.com/office/drawing/2014/main" id="{21A5E838-F611-6168-3776-493797B58507}"/>
              </a:ext>
            </a:extLst>
          </p:cNvPr>
          <p:cNvGrpSpPr/>
          <p:nvPr/>
        </p:nvGrpSpPr>
        <p:grpSpPr>
          <a:xfrm>
            <a:off x="381000" y="2362200"/>
            <a:ext cx="3410223" cy="1743566"/>
            <a:chOff x="527420" y="4724400"/>
            <a:chExt cx="3410223" cy="1743566"/>
          </a:xfrm>
        </p:grpSpPr>
        <p:grpSp>
          <p:nvGrpSpPr>
            <p:cNvPr id="8" name="Group 7">
              <a:extLst>
                <a:ext uri="{FF2B5EF4-FFF2-40B4-BE49-F238E27FC236}">
                  <a16:creationId xmlns:a16="http://schemas.microsoft.com/office/drawing/2014/main" id="{AD82013A-EC70-89EF-3F2C-57E16CAD4277}"/>
                </a:ext>
              </a:extLst>
            </p:cNvPr>
            <p:cNvGrpSpPr/>
            <p:nvPr/>
          </p:nvGrpSpPr>
          <p:grpSpPr>
            <a:xfrm>
              <a:off x="527420" y="4724400"/>
              <a:ext cx="1708629" cy="1743566"/>
              <a:chOff x="483109" y="4257253"/>
              <a:chExt cx="2307707" cy="2307707"/>
            </a:xfrm>
          </p:grpSpPr>
          <p:pic>
            <p:nvPicPr>
              <p:cNvPr id="2052" name="Picture 4" descr="crags-100-oil">
                <a:extLst>
                  <a:ext uri="{FF2B5EF4-FFF2-40B4-BE49-F238E27FC236}">
                    <a16:creationId xmlns:a16="http://schemas.microsoft.com/office/drawing/2014/main" id="{B0C47235-62A0-DA75-8DC6-1AAAAC88C84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3109" y="4257253"/>
                <a:ext cx="2307707" cy="230770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13D4F5C-516C-E28C-8139-F05F4FE837F8}"/>
                  </a:ext>
                </a:extLst>
              </p:cNvPr>
              <p:cNvSpPr txBox="1"/>
              <p:nvPr/>
            </p:nvSpPr>
            <p:spPr>
              <a:xfrm flipH="1">
                <a:off x="803044" y="6096000"/>
                <a:ext cx="1635356" cy="369332"/>
              </a:xfrm>
              <a:prstGeom prst="rect">
                <a:avLst/>
              </a:prstGeom>
              <a:noFill/>
            </p:spPr>
            <p:txBody>
              <a:bodyPr wrap="square" rtlCol="0">
                <a:spAutoFit/>
              </a:bodyPr>
              <a:lstStyle/>
              <a:p>
                <a:pPr algn="ctr"/>
                <a:r>
                  <a:rPr lang="en-US" b="1" dirty="0" err="1">
                    <a:solidFill>
                      <a:srgbClr val="0065B0"/>
                    </a:solidFill>
                  </a:rPr>
                  <a:t>Speks</a:t>
                </a:r>
                <a:r>
                  <a:rPr lang="en-US" b="1" dirty="0">
                    <a:solidFill>
                      <a:srgbClr val="0065B0"/>
                    </a:solidFill>
                  </a:rPr>
                  <a:t> </a:t>
                </a:r>
              </a:p>
            </p:txBody>
          </p:sp>
        </p:grpSp>
        <p:pic>
          <p:nvPicPr>
            <p:cNvPr id="18" name="Picture 17" descr="A qr code on a white background&#10;&#10;AI-generated content may be incorrect.">
              <a:extLst>
                <a:ext uri="{FF2B5EF4-FFF2-40B4-BE49-F238E27FC236}">
                  <a16:creationId xmlns:a16="http://schemas.microsoft.com/office/drawing/2014/main" id="{0E31E5DC-9779-6DBD-5890-2F8645D5832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96471" y="4726794"/>
              <a:ext cx="1741172" cy="1741172"/>
            </a:xfrm>
            <a:prstGeom prst="rect">
              <a:avLst/>
            </a:prstGeom>
          </p:spPr>
        </p:pic>
      </p:grpSp>
      <p:grpSp>
        <p:nvGrpSpPr>
          <p:cNvPr id="46" name="Group 45">
            <a:extLst>
              <a:ext uri="{FF2B5EF4-FFF2-40B4-BE49-F238E27FC236}">
                <a16:creationId xmlns:a16="http://schemas.microsoft.com/office/drawing/2014/main" id="{20B99848-97A6-7861-25F2-9C89A566B936}"/>
              </a:ext>
            </a:extLst>
          </p:cNvPr>
          <p:cNvGrpSpPr/>
          <p:nvPr/>
        </p:nvGrpSpPr>
        <p:grpSpPr>
          <a:xfrm>
            <a:off x="5419197" y="4856391"/>
            <a:ext cx="3387178" cy="1549201"/>
            <a:chOff x="7056121" y="4969666"/>
            <a:chExt cx="3387178" cy="1549201"/>
          </a:xfrm>
        </p:grpSpPr>
        <p:grpSp>
          <p:nvGrpSpPr>
            <p:cNvPr id="13" name="Group 12">
              <a:extLst>
                <a:ext uri="{FF2B5EF4-FFF2-40B4-BE49-F238E27FC236}">
                  <a16:creationId xmlns:a16="http://schemas.microsoft.com/office/drawing/2014/main" id="{AB2531AF-CA99-D178-757E-5BAF1413EB71}"/>
                </a:ext>
              </a:extLst>
            </p:cNvPr>
            <p:cNvGrpSpPr/>
            <p:nvPr/>
          </p:nvGrpSpPr>
          <p:grpSpPr>
            <a:xfrm>
              <a:off x="7056121" y="4982066"/>
              <a:ext cx="1904869" cy="1536801"/>
              <a:chOff x="7086600" y="2917584"/>
              <a:chExt cx="1859279" cy="1870667"/>
            </a:xfrm>
          </p:grpSpPr>
          <p:pic>
            <p:nvPicPr>
              <p:cNvPr id="5122" name="Picture 2" descr="Stimagz Classic - Neon Collection">
                <a:extLst>
                  <a:ext uri="{FF2B5EF4-FFF2-40B4-BE49-F238E27FC236}">
                    <a16:creationId xmlns:a16="http://schemas.microsoft.com/office/drawing/2014/main" id="{6C0BCE04-DB00-AC3B-A413-1F816B98B5D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62800" y="2917584"/>
                <a:ext cx="1781094" cy="178109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953EEB18-5C15-9632-F6A0-267D0E506463}"/>
                  </a:ext>
                </a:extLst>
              </p:cNvPr>
              <p:cNvSpPr txBox="1"/>
              <p:nvPr/>
            </p:nvSpPr>
            <p:spPr>
              <a:xfrm flipH="1">
                <a:off x="7086600" y="4418919"/>
                <a:ext cx="1859279" cy="369332"/>
              </a:xfrm>
              <a:prstGeom prst="rect">
                <a:avLst/>
              </a:prstGeom>
              <a:noFill/>
            </p:spPr>
            <p:txBody>
              <a:bodyPr wrap="square" rtlCol="0">
                <a:spAutoFit/>
              </a:bodyPr>
              <a:lstStyle/>
              <a:p>
                <a:pPr algn="ctr"/>
                <a:r>
                  <a:rPr lang="en-US" b="1" dirty="0" err="1"/>
                  <a:t>Stimagz</a:t>
                </a:r>
                <a:endParaRPr lang="en-US" b="1" dirty="0"/>
              </a:p>
            </p:txBody>
          </p:sp>
        </p:grpSp>
        <p:pic>
          <p:nvPicPr>
            <p:cNvPr id="20" name="Picture 19" descr="A qr code on a white background&#10;&#10;AI-generated content may be incorrect.">
              <a:extLst>
                <a:ext uri="{FF2B5EF4-FFF2-40B4-BE49-F238E27FC236}">
                  <a16:creationId xmlns:a16="http://schemas.microsoft.com/office/drawing/2014/main" id="{E630C1A2-B4CA-132E-BFAD-305F890CFD4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57398" y="4969666"/>
              <a:ext cx="1485901" cy="1485901"/>
            </a:xfrm>
            <a:prstGeom prst="rect">
              <a:avLst/>
            </a:prstGeom>
          </p:spPr>
        </p:pic>
      </p:grpSp>
      <p:grpSp>
        <p:nvGrpSpPr>
          <p:cNvPr id="47" name="Group 46">
            <a:extLst>
              <a:ext uri="{FF2B5EF4-FFF2-40B4-BE49-F238E27FC236}">
                <a16:creationId xmlns:a16="http://schemas.microsoft.com/office/drawing/2014/main" id="{E35B4608-D1BF-5D6D-3455-AF7E7AAC28B9}"/>
              </a:ext>
            </a:extLst>
          </p:cNvPr>
          <p:cNvGrpSpPr/>
          <p:nvPr/>
        </p:nvGrpSpPr>
        <p:grpSpPr>
          <a:xfrm>
            <a:off x="370288" y="468404"/>
            <a:ext cx="3328043" cy="1711867"/>
            <a:chOff x="609600" y="392895"/>
            <a:chExt cx="3328043" cy="1711867"/>
          </a:xfrm>
        </p:grpSpPr>
        <p:grpSp>
          <p:nvGrpSpPr>
            <p:cNvPr id="5" name="Group 4">
              <a:extLst>
                <a:ext uri="{FF2B5EF4-FFF2-40B4-BE49-F238E27FC236}">
                  <a16:creationId xmlns:a16="http://schemas.microsoft.com/office/drawing/2014/main" id="{8FDA74F7-0B63-372B-E47F-C46E2F7FB5A2}"/>
                </a:ext>
              </a:extLst>
            </p:cNvPr>
            <p:cNvGrpSpPr/>
            <p:nvPr/>
          </p:nvGrpSpPr>
          <p:grpSpPr>
            <a:xfrm>
              <a:off x="609600" y="392896"/>
              <a:ext cx="1906011" cy="1711866"/>
              <a:chOff x="762000" y="392895"/>
              <a:chExt cx="1976101" cy="1816905"/>
            </a:xfrm>
          </p:grpSpPr>
          <p:pic>
            <p:nvPicPr>
              <p:cNvPr id="2050" name="Picture 2" descr="Fidget Rainbow – Fidget Newton">
                <a:extLst>
                  <a:ext uri="{FF2B5EF4-FFF2-40B4-BE49-F238E27FC236}">
                    <a16:creationId xmlns:a16="http://schemas.microsoft.com/office/drawing/2014/main" id="{BFF92423-CFE9-E954-4DC3-A3BCF62252EB}"/>
                  </a:ext>
                </a:extLst>
              </p:cNvPr>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768996" y="392895"/>
                <a:ext cx="1746502" cy="174650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0DCD537-395F-58FC-C4CA-011CDAC81648}"/>
                  </a:ext>
                </a:extLst>
              </p:cNvPr>
              <p:cNvSpPr txBox="1"/>
              <p:nvPr/>
            </p:nvSpPr>
            <p:spPr>
              <a:xfrm flipH="1">
                <a:off x="762000" y="1840468"/>
                <a:ext cx="1976101" cy="369332"/>
              </a:xfrm>
              <a:prstGeom prst="rect">
                <a:avLst/>
              </a:prstGeom>
              <a:noFill/>
            </p:spPr>
            <p:txBody>
              <a:bodyPr wrap="square" rtlCol="0">
                <a:spAutoFit/>
              </a:bodyPr>
              <a:lstStyle/>
              <a:p>
                <a:r>
                  <a:rPr lang="en-US" b="1" dirty="0">
                    <a:solidFill>
                      <a:srgbClr val="0065B0"/>
                    </a:solidFill>
                  </a:rPr>
                  <a:t>Fidget Newton</a:t>
                </a:r>
              </a:p>
            </p:txBody>
          </p:sp>
        </p:grpSp>
        <p:pic>
          <p:nvPicPr>
            <p:cNvPr id="16" name="Picture 15" descr="A qr code on a white background&#10;&#10;AI-generated content may be incorrect.">
              <a:extLst>
                <a:ext uri="{FF2B5EF4-FFF2-40B4-BE49-F238E27FC236}">
                  <a16:creationId xmlns:a16="http://schemas.microsoft.com/office/drawing/2014/main" id="{E212D8CE-68C4-CD94-BF57-A75A68267F4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92110" y="392895"/>
              <a:ext cx="1645533" cy="1645533"/>
            </a:xfrm>
            <a:prstGeom prst="rect">
              <a:avLst/>
            </a:prstGeom>
          </p:spPr>
        </p:pic>
      </p:grpSp>
      <p:grpSp>
        <p:nvGrpSpPr>
          <p:cNvPr id="43" name="Group 42">
            <a:extLst>
              <a:ext uri="{FF2B5EF4-FFF2-40B4-BE49-F238E27FC236}">
                <a16:creationId xmlns:a16="http://schemas.microsoft.com/office/drawing/2014/main" id="{3F2B456E-C3C0-6FEE-EE9E-EBA0AC3A6B4C}"/>
              </a:ext>
            </a:extLst>
          </p:cNvPr>
          <p:cNvGrpSpPr/>
          <p:nvPr/>
        </p:nvGrpSpPr>
        <p:grpSpPr>
          <a:xfrm>
            <a:off x="5712785" y="491132"/>
            <a:ext cx="3093590" cy="1575464"/>
            <a:chOff x="5867400" y="381000"/>
            <a:chExt cx="3093590" cy="1575464"/>
          </a:xfrm>
        </p:grpSpPr>
        <p:pic>
          <p:nvPicPr>
            <p:cNvPr id="22" name="Picture 21" descr="A qr code on a white background&#10;&#10;AI-generated content may be incorrect.">
              <a:extLst>
                <a:ext uri="{FF2B5EF4-FFF2-40B4-BE49-F238E27FC236}">
                  <a16:creationId xmlns:a16="http://schemas.microsoft.com/office/drawing/2014/main" id="{F6FEAEA5-588D-E1FA-891D-E0B0CB62E49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394756" y="390230"/>
              <a:ext cx="1566234" cy="1566234"/>
            </a:xfrm>
            <a:prstGeom prst="rect">
              <a:avLst/>
            </a:prstGeom>
          </p:spPr>
        </p:pic>
        <p:pic>
          <p:nvPicPr>
            <p:cNvPr id="41" name="Picture 40" descr="A group of colorful patterns&#10;&#10;AI-generated content may be incorrect.">
              <a:extLst>
                <a:ext uri="{FF2B5EF4-FFF2-40B4-BE49-F238E27FC236}">
                  <a16:creationId xmlns:a16="http://schemas.microsoft.com/office/drawing/2014/main" id="{C27B7277-5FAD-9EC3-B33F-5145FDB10BF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67400" y="381000"/>
              <a:ext cx="1575464" cy="1575464"/>
            </a:xfrm>
            <a:prstGeom prst="rect">
              <a:avLst/>
            </a:prstGeom>
          </p:spPr>
        </p:pic>
      </p:grpSp>
      <p:sp>
        <p:nvSpPr>
          <p:cNvPr id="29" name="TextBox 28">
            <a:extLst>
              <a:ext uri="{FF2B5EF4-FFF2-40B4-BE49-F238E27FC236}">
                <a16:creationId xmlns:a16="http://schemas.microsoft.com/office/drawing/2014/main" id="{C1C5EDF2-44BA-4CBA-8E9A-F55C408B01D9}"/>
              </a:ext>
            </a:extLst>
          </p:cNvPr>
          <p:cNvSpPr txBox="1"/>
          <p:nvPr/>
        </p:nvSpPr>
        <p:spPr>
          <a:xfrm>
            <a:off x="5791200" y="545068"/>
            <a:ext cx="1451154" cy="369332"/>
          </a:xfrm>
          <a:prstGeom prst="rect">
            <a:avLst/>
          </a:prstGeom>
          <a:solidFill>
            <a:schemeClr val="tx1"/>
          </a:solidFill>
        </p:spPr>
        <p:txBody>
          <a:bodyPr wrap="square">
            <a:spAutoFit/>
          </a:bodyPr>
          <a:lstStyle/>
          <a:p>
            <a:r>
              <a:rPr lang="en-US" b="1" dirty="0">
                <a:solidFill>
                  <a:schemeClr val="accent5"/>
                </a:solidFill>
              </a:rPr>
              <a:t>Calm Strips</a:t>
            </a:r>
            <a:endParaRPr lang="en-CA" b="1" dirty="0">
              <a:solidFill>
                <a:schemeClr val="accent5"/>
              </a:solidFill>
            </a:endParaRPr>
          </a:p>
        </p:txBody>
      </p:sp>
      <p:grpSp>
        <p:nvGrpSpPr>
          <p:cNvPr id="45" name="Group 44">
            <a:extLst>
              <a:ext uri="{FF2B5EF4-FFF2-40B4-BE49-F238E27FC236}">
                <a16:creationId xmlns:a16="http://schemas.microsoft.com/office/drawing/2014/main" id="{EE2ED8B1-D632-6A38-72D0-2EB396259C7A}"/>
              </a:ext>
            </a:extLst>
          </p:cNvPr>
          <p:cNvGrpSpPr/>
          <p:nvPr/>
        </p:nvGrpSpPr>
        <p:grpSpPr>
          <a:xfrm>
            <a:off x="5757188" y="2581859"/>
            <a:ext cx="3043722" cy="1862747"/>
            <a:chOff x="6063315" y="2377833"/>
            <a:chExt cx="3043722" cy="1862747"/>
          </a:xfrm>
        </p:grpSpPr>
        <p:pic>
          <p:nvPicPr>
            <p:cNvPr id="14" name="Picture 13" descr="A qr code on a white background&#10;&#10;AI-generated content may be incorrect.">
              <a:extLst>
                <a:ext uri="{FF2B5EF4-FFF2-40B4-BE49-F238E27FC236}">
                  <a16:creationId xmlns:a16="http://schemas.microsoft.com/office/drawing/2014/main" id="{AD1A1E3D-BE98-8401-B498-EA9F6BAEE9E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635671" y="2414834"/>
              <a:ext cx="1471366" cy="1471366"/>
            </a:xfrm>
            <a:prstGeom prst="rect">
              <a:avLst/>
            </a:prstGeom>
          </p:spPr>
        </p:pic>
        <p:pic>
          <p:nvPicPr>
            <p:cNvPr id="1026" name="Picture 2" descr="Grounding Stones | Lifelines">
              <a:extLst>
                <a:ext uri="{FF2B5EF4-FFF2-40B4-BE49-F238E27FC236}">
                  <a16:creationId xmlns:a16="http://schemas.microsoft.com/office/drawing/2014/main" id="{5D8557AE-F2AD-17DE-DA60-CE0821C89FD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063315" y="2377833"/>
              <a:ext cx="1572243" cy="1651214"/>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304F205A-BEF7-BEEF-1050-4C13A2493290}"/>
                </a:ext>
              </a:extLst>
            </p:cNvPr>
            <p:cNvSpPr txBox="1"/>
            <p:nvPr/>
          </p:nvSpPr>
          <p:spPr>
            <a:xfrm>
              <a:off x="6063315" y="3874390"/>
              <a:ext cx="3043722" cy="366190"/>
            </a:xfrm>
            <a:prstGeom prst="rect">
              <a:avLst/>
            </a:prstGeom>
            <a:solidFill>
              <a:schemeClr val="tx1"/>
            </a:solidFill>
          </p:spPr>
          <p:txBody>
            <a:bodyPr wrap="square">
              <a:spAutoFit/>
            </a:bodyPr>
            <a:lstStyle/>
            <a:p>
              <a:pPr defTabSz="914400">
                <a:lnSpc>
                  <a:spcPct val="110000"/>
                </a:lnSpc>
              </a:pPr>
              <a:r>
                <a:rPr lang="en-US" sz="1700" b="1" dirty="0">
                  <a:solidFill>
                    <a:schemeClr val="accent5"/>
                  </a:solidFill>
                </a:rPr>
                <a:t>Lifelines  Grounding Stones </a:t>
              </a:r>
            </a:p>
          </p:txBody>
        </p:sp>
      </p:grpSp>
      <p:sp>
        <p:nvSpPr>
          <p:cNvPr id="4" name="Content Placeholder 3">
            <a:extLst>
              <a:ext uri="{FF2B5EF4-FFF2-40B4-BE49-F238E27FC236}">
                <a16:creationId xmlns:a16="http://schemas.microsoft.com/office/drawing/2014/main" id="{FFC836E5-D99C-520D-DC97-05453B2A3721}"/>
              </a:ext>
            </a:extLst>
          </p:cNvPr>
          <p:cNvSpPr>
            <a:spLocks noGrp="1"/>
          </p:cNvSpPr>
          <p:nvPr>
            <p:ph sz="half" idx="2"/>
          </p:nvPr>
        </p:nvSpPr>
        <p:spPr>
          <a:xfrm>
            <a:off x="381000" y="4380150"/>
            <a:ext cx="4465129" cy="2243086"/>
          </a:xfrm>
          <a:solidFill>
            <a:schemeClr val="tx2"/>
          </a:solidFill>
          <a:effectLst>
            <a:softEdge rad="50800"/>
          </a:effectLst>
        </p:spPr>
        <p:txBody>
          <a:bodyPr vert="horz" lIns="91440" tIns="45720" rIns="91440" bIns="45720" rtlCol="0" anchor="ctr">
            <a:noAutofit/>
          </a:bodyPr>
          <a:lstStyle/>
          <a:p>
            <a:pPr defTabSz="914400">
              <a:lnSpc>
                <a:spcPct val="100000"/>
              </a:lnSpc>
              <a:spcBef>
                <a:spcPts val="600"/>
              </a:spcBef>
            </a:pPr>
            <a:r>
              <a:rPr lang="en-US" sz="1800" b="1" dirty="0" err="1">
                <a:solidFill>
                  <a:schemeClr val="accent5"/>
                </a:solidFill>
              </a:rPr>
              <a:t>Needoh</a:t>
            </a:r>
            <a:r>
              <a:rPr lang="en-US" sz="1800" b="1" dirty="0">
                <a:solidFill>
                  <a:schemeClr val="accent5"/>
                </a:solidFill>
              </a:rPr>
              <a:t> Cubes, Slime</a:t>
            </a:r>
          </a:p>
          <a:p>
            <a:pPr defTabSz="914400">
              <a:lnSpc>
                <a:spcPct val="100000"/>
              </a:lnSpc>
              <a:spcBef>
                <a:spcPts val="600"/>
              </a:spcBef>
            </a:pPr>
            <a:r>
              <a:rPr lang="en-US" sz="1800" b="1" dirty="0">
                <a:solidFill>
                  <a:schemeClr val="accent5"/>
                </a:solidFill>
              </a:rPr>
              <a:t>Doodling, </a:t>
            </a:r>
            <a:r>
              <a:rPr lang="en-US" sz="1800" b="1" dirty="0" err="1">
                <a:solidFill>
                  <a:schemeClr val="accent5"/>
                </a:solidFill>
              </a:rPr>
              <a:t>Colouring</a:t>
            </a:r>
            <a:endParaRPr lang="en-US" sz="1800" b="1" dirty="0">
              <a:solidFill>
                <a:schemeClr val="accent5"/>
              </a:solidFill>
            </a:endParaRPr>
          </a:p>
          <a:p>
            <a:pPr defTabSz="914400">
              <a:lnSpc>
                <a:spcPct val="100000"/>
              </a:lnSpc>
              <a:spcBef>
                <a:spcPts val="600"/>
              </a:spcBef>
            </a:pPr>
            <a:r>
              <a:rPr lang="en-US" sz="1800" b="1" dirty="0">
                <a:solidFill>
                  <a:schemeClr val="accent5"/>
                </a:solidFill>
              </a:rPr>
              <a:t>Fidget Cubes, Infinity Cubes, Rubiks cubes</a:t>
            </a:r>
          </a:p>
          <a:p>
            <a:pPr defTabSz="914400">
              <a:lnSpc>
                <a:spcPct val="100000"/>
              </a:lnSpc>
              <a:spcBef>
                <a:spcPts val="600"/>
              </a:spcBef>
            </a:pPr>
            <a:r>
              <a:rPr lang="en-US" sz="1800" b="1" dirty="0">
                <a:solidFill>
                  <a:schemeClr val="accent5"/>
                </a:solidFill>
              </a:rPr>
              <a:t>Picking and tearing at objects</a:t>
            </a:r>
          </a:p>
          <a:p>
            <a:pPr defTabSz="914400">
              <a:lnSpc>
                <a:spcPct val="100000"/>
              </a:lnSpc>
              <a:spcBef>
                <a:spcPts val="600"/>
              </a:spcBef>
            </a:pPr>
            <a:r>
              <a:rPr lang="en-US" sz="1800" b="1" dirty="0">
                <a:solidFill>
                  <a:schemeClr val="accent5"/>
                </a:solidFill>
              </a:rPr>
              <a:t>Fidget rings, Spin rings, bracelets</a:t>
            </a:r>
          </a:p>
        </p:txBody>
      </p:sp>
    </p:spTree>
    <p:extLst>
      <p:ext uri="{BB962C8B-B14F-4D97-AF65-F5344CB8AC3E}">
        <p14:creationId xmlns:p14="http://schemas.microsoft.com/office/powerpoint/2010/main" val="3949893734"/>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4124" name="Rectangle 4123">
            <a:extLst>
              <a:ext uri="{FF2B5EF4-FFF2-40B4-BE49-F238E27FC236}">
                <a16:creationId xmlns:a16="http://schemas.microsoft.com/office/drawing/2014/main" id="{3DC7554C-FEB6-4DC6-9A1D-28DC362316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245A41-AA0F-C304-553D-132F795739E4}"/>
              </a:ext>
            </a:extLst>
          </p:cNvPr>
          <p:cNvSpPr>
            <a:spLocks noGrp="1"/>
          </p:cNvSpPr>
          <p:nvPr>
            <p:ph type="title"/>
          </p:nvPr>
        </p:nvSpPr>
        <p:spPr>
          <a:xfrm>
            <a:off x="1151085" y="533400"/>
            <a:ext cx="2585217" cy="1049235"/>
          </a:xfrm>
        </p:spPr>
        <p:txBody>
          <a:bodyPr>
            <a:normAutofit/>
          </a:bodyPr>
          <a:lstStyle/>
          <a:p>
            <a:r>
              <a:rPr lang="en-US" sz="4000" b="1" dirty="0">
                <a:solidFill>
                  <a:srgbClr val="0065B0"/>
                </a:solidFill>
              </a:rPr>
              <a:t>Eye Tools</a:t>
            </a:r>
          </a:p>
        </p:txBody>
      </p:sp>
      <p:cxnSp>
        <p:nvCxnSpPr>
          <p:cNvPr id="4126" name="Straight Connector 4125">
            <a:extLst>
              <a:ext uri="{FF2B5EF4-FFF2-40B4-BE49-F238E27FC236}">
                <a16:creationId xmlns:a16="http://schemas.microsoft.com/office/drawing/2014/main" id="{D1C2BDAA-5F0C-4009-81EA-06064569ABB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8765"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
        <p:nvSpPr>
          <p:cNvPr id="4128" name="Rectangle 4127">
            <a:extLst>
              <a:ext uri="{FF2B5EF4-FFF2-40B4-BE49-F238E27FC236}">
                <a16:creationId xmlns:a16="http://schemas.microsoft.com/office/drawing/2014/main" id="{875F4889-B161-4023-A6D4-3B7DFC3DC7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5732"/>
            <a:ext cx="9144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Content Placeholder 2">
            <a:extLst>
              <a:ext uri="{FF2B5EF4-FFF2-40B4-BE49-F238E27FC236}">
                <a16:creationId xmlns:a16="http://schemas.microsoft.com/office/drawing/2014/main" id="{A03C3998-5ACF-9B65-D410-08AC9C894A39}"/>
              </a:ext>
            </a:extLst>
          </p:cNvPr>
          <p:cNvSpPr>
            <a:spLocks noGrp="1"/>
          </p:cNvSpPr>
          <p:nvPr>
            <p:ph idx="1"/>
          </p:nvPr>
        </p:nvSpPr>
        <p:spPr>
          <a:xfrm>
            <a:off x="480059" y="1905000"/>
            <a:ext cx="3371094" cy="3865293"/>
          </a:xfrm>
        </p:spPr>
        <p:txBody>
          <a:bodyPr>
            <a:normAutofit fontScale="92500"/>
          </a:bodyPr>
          <a:lstStyle/>
          <a:p>
            <a:pPr lvl="1"/>
            <a:r>
              <a:rPr lang="en-US" sz="2400" dirty="0"/>
              <a:t>Lamps</a:t>
            </a:r>
          </a:p>
          <a:p>
            <a:pPr lvl="1"/>
            <a:r>
              <a:rPr lang="en-US" sz="2400" dirty="0"/>
              <a:t>Blinds</a:t>
            </a:r>
          </a:p>
          <a:p>
            <a:pPr lvl="1"/>
            <a:r>
              <a:rPr lang="en-US" sz="2400" dirty="0"/>
              <a:t>Hoodies and Hats</a:t>
            </a:r>
          </a:p>
          <a:p>
            <a:pPr lvl="1"/>
            <a:r>
              <a:rPr lang="en-US" sz="2400" dirty="0"/>
              <a:t>Sunglasses</a:t>
            </a:r>
          </a:p>
          <a:p>
            <a:pPr lvl="1"/>
            <a:r>
              <a:rPr lang="en-US" sz="2400" dirty="0"/>
              <a:t>Reduce visual </a:t>
            </a:r>
          </a:p>
          <a:p>
            <a:pPr lvl="1"/>
            <a:r>
              <a:rPr lang="en-US" sz="2400" dirty="0"/>
              <a:t>Close eyes</a:t>
            </a:r>
          </a:p>
          <a:p>
            <a:pPr lvl="1"/>
            <a:r>
              <a:rPr lang="en-US" sz="2400" dirty="0"/>
              <a:t>Leave room</a:t>
            </a:r>
          </a:p>
          <a:p>
            <a:pPr lvl="1"/>
            <a:r>
              <a:rPr lang="en-US" sz="2400" dirty="0"/>
              <a:t>Sensory Safe space</a:t>
            </a:r>
          </a:p>
          <a:p>
            <a:endParaRPr lang="en-US" sz="3200" dirty="0"/>
          </a:p>
        </p:txBody>
      </p:sp>
      <p:grpSp>
        <p:nvGrpSpPr>
          <p:cNvPr id="4130" name="Group 4129">
            <a:extLst>
              <a:ext uri="{FF2B5EF4-FFF2-40B4-BE49-F238E27FC236}">
                <a16:creationId xmlns:a16="http://schemas.microsoft.com/office/drawing/2014/main" id="{C4C870C2-13EA-4CF9-87D2-3ECE0B3E37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5098" y="482171"/>
            <a:ext cx="4568843" cy="5149101"/>
            <a:chOff x="5460131" y="482171"/>
            <a:chExt cx="6091791" cy="5149101"/>
          </a:xfrm>
        </p:grpSpPr>
        <p:sp>
          <p:nvSpPr>
            <p:cNvPr id="4131" name="Rectangle 4130">
              <a:extLst>
                <a:ext uri="{FF2B5EF4-FFF2-40B4-BE49-F238E27FC236}">
                  <a16:creationId xmlns:a16="http://schemas.microsoft.com/office/drawing/2014/main" id="{7EED3AD9-219D-4B98-BDB3-E751CC1756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60131" y="482171"/>
              <a:ext cx="6091791"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32" name="Rectangle 4131">
              <a:extLst>
                <a:ext uri="{FF2B5EF4-FFF2-40B4-BE49-F238E27FC236}">
                  <a16:creationId xmlns:a16="http://schemas.microsoft.com/office/drawing/2014/main" id="{180F3E44-4451-4FB8-82C4-494CBDA46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78956" y="812507"/>
              <a:ext cx="5461780"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4102" name="Picture 6" descr="RED HOODIE | UNISEX CHILDREN'S CLOTHING ...">
            <a:extLst>
              <a:ext uri="{FF2B5EF4-FFF2-40B4-BE49-F238E27FC236}">
                <a16:creationId xmlns:a16="http://schemas.microsoft.com/office/drawing/2014/main" id="{A1549EF6-6BFD-81E2-BFCF-6083E5A512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3" b="29503"/>
          <a:stretch/>
        </p:blipFill>
        <p:spPr bwMode="auto">
          <a:xfrm>
            <a:off x="4570808" y="1116346"/>
            <a:ext cx="1746502" cy="185025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The Fluorescent Lights in Your Office Are Affecting Your Ability to Work -  Octo Lights - Fluorescent Light Covers">
            <a:extLst>
              <a:ext uri="{FF2B5EF4-FFF2-40B4-BE49-F238E27FC236}">
                <a16:creationId xmlns:a16="http://schemas.microsoft.com/office/drawing/2014/main" id="{701B5382-1E4D-D660-5364-1484BCAAD5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8053" r="11201"/>
          <a:stretch/>
        </p:blipFill>
        <p:spPr bwMode="auto">
          <a:xfrm>
            <a:off x="6440104" y="1124571"/>
            <a:ext cx="1746503" cy="184203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IRKUSTÄLT children's tent, red blue/white - IKEA">
            <a:extLst>
              <a:ext uri="{FF2B5EF4-FFF2-40B4-BE49-F238E27FC236}">
                <a16:creationId xmlns:a16="http://schemas.microsoft.com/office/drawing/2014/main" id="{13BDF5DB-0573-35D4-0942-8A00E8F4CD4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651" r="3857" b="-7"/>
          <a:stretch/>
        </p:blipFill>
        <p:spPr bwMode="auto">
          <a:xfrm>
            <a:off x="4568082" y="3131195"/>
            <a:ext cx="1749228" cy="185132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Yarra-Decor Bedside Table Lamp with USB ...">
            <a:extLst>
              <a:ext uri="{FF2B5EF4-FFF2-40B4-BE49-F238E27FC236}">
                <a16:creationId xmlns:a16="http://schemas.microsoft.com/office/drawing/2014/main" id="{9668F99D-03E7-BF70-813E-7AB45514DD9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5515" r="-1" b="-1"/>
          <a:stretch/>
        </p:blipFill>
        <p:spPr bwMode="auto">
          <a:xfrm>
            <a:off x="6437380" y="3131196"/>
            <a:ext cx="1749227" cy="1851321"/>
          </a:xfrm>
          <a:prstGeom prst="rect">
            <a:avLst/>
          </a:prstGeom>
          <a:noFill/>
          <a:extLst>
            <a:ext uri="{909E8E84-426E-40DD-AFC4-6F175D3DCCD1}">
              <a14:hiddenFill xmlns:a14="http://schemas.microsoft.com/office/drawing/2010/main">
                <a:solidFill>
                  <a:srgbClr val="FFFFFF"/>
                </a:solidFill>
              </a14:hiddenFill>
            </a:ext>
          </a:extLst>
        </p:spPr>
      </p:pic>
      <p:pic>
        <p:nvPicPr>
          <p:cNvPr id="4134" name="Picture 4133">
            <a:extLst>
              <a:ext uri="{FF2B5EF4-FFF2-40B4-BE49-F238E27FC236}">
                <a16:creationId xmlns:a16="http://schemas.microsoft.com/office/drawing/2014/main" id="{D913273F-6C16-4EED-97CE-7DB581B3A4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srcRect t="2769" b="-2769"/>
          <a:stretch/>
        </p:blipFill>
        <p:spPr>
          <a:xfrm>
            <a:off x="0" y="6135624"/>
            <a:ext cx="9144000" cy="742950"/>
          </a:xfrm>
          <a:prstGeom prst="rect">
            <a:avLst/>
          </a:prstGeom>
        </p:spPr>
      </p:pic>
      <p:cxnSp>
        <p:nvCxnSpPr>
          <p:cNvPr id="4136" name="Straight Connector 4135">
            <a:extLst>
              <a:ext uri="{FF2B5EF4-FFF2-40B4-BE49-F238E27FC236}">
                <a16:creationId xmlns:a16="http://schemas.microsoft.com/office/drawing/2014/main" id="{9C9648D5-5BFC-44E8-84E6-06ED34387A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41705"/>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22053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3" name="Picture 5" descr="earplugs attached.jpg"/>
          <p:cNvPicPr>
            <a:picLocks noChangeAspect="1"/>
          </p:cNvPicPr>
          <p:nvPr/>
        </p:nvPicPr>
        <p:blipFill>
          <a:blip r:embed="rId3"/>
          <a:srcRect/>
          <a:stretch>
            <a:fillRect/>
          </a:stretch>
        </p:blipFill>
        <p:spPr bwMode="auto">
          <a:xfrm>
            <a:off x="6478254" y="584198"/>
            <a:ext cx="2254189" cy="1124485"/>
          </a:xfrm>
          <a:prstGeom prst="rect">
            <a:avLst/>
          </a:prstGeom>
          <a:noFill/>
          <a:ln w="9525">
            <a:noFill/>
            <a:miter lim="800000"/>
            <a:headEnd/>
            <a:tailEnd/>
          </a:ln>
        </p:spPr>
      </p:pic>
      <p:sp>
        <p:nvSpPr>
          <p:cNvPr id="2" name="Title 1"/>
          <p:cNvSpPr>
            <a:spLocks noGrp="1"/>
          </p:cNvSpPr>
          <p:nvPr>
            <p:ph type="title"/>
          </p:nvPr>
        </p:nvSpPr>
        <p:spPr>
          <a:xfrm>
            <a:off x="1644016" y="396342"/>
            <a:ext cx="6479421" cy="1049235"/>
          </a:xfrm>
        </p:spPr>
        <p:txBody>
          <a:bodyPr>
            <a:normAutofit/>
          </a:bodyPr>
          <a:lstStyle/>
          <a:p>
            <a:pPr eaLnBrk="1" hangingPunct="1">
              <a:defRPr/>
            </a:pPr>
            <a:r>
              <a:rPr lang="en-US" sz="4400" b="1" dirty="0">
                <a:solidFill>
                  <a:srgbClr val="0065B0"/>
                </a:solidFill>
                <a:effectLst/>
              </a:rPr>
              <a:t>Ear Tools</a:t>
            </a:r>
          </a:p>
        </p:txBody>
      </p:sp>
      <p:sp>
        <p:nvSpPr>
          <p:cNvPr id="30722" name="Content Placeholder 2"/>
          <p:cNvSpPr>
            <a:spLocks noGrp="1"/>
          </p:cNvSpPr>
          <p:nvPr>
            <p:ph idx="1"/>
          </p:nvPr>
        </p:nvSpPr>
        <p:spPr>
          <a:xfrm>
            <a:off x="1524000" y="1633433"/>
            <a:ext cx="5257800" cy="1947967"/>
          </a:xfrm>
        </p:spPr>
        <p:txBody>
          <a:bodyPr>
            <a:normAutofit fontScale="92500" lnSpcReduction="10000"/>
          </a:bodyPr>
          <a:lstStyle/>
          <a:p>
            <a:pPr eaLnBrk="1" hangingPunct="1"/>
            <a:r>
              <a:rPr lang="en-US" sz="2400" dirty="0"/>
              <a:t>Music</a:t>
            </a:r>
          </a:p>
          <a:p>
            <a:pPr eaLnBrk="1" hangingPunct="1"/>
            <a:r>
              <a:rPr lang="en-US" sz="2400" dirty="0"/>
              <a:t>Silence - Ear plugs, noise cancelling</a:t>
            </a:r>
          </a:p>
          <a:p>
            <a:pPr eaLnBrk="1" hangingPunct="1"/>
            <a:r>
              <a:rPr lang="en-US" sz="2400" dirty="0"/>
              <a:t>Leave room, quiet space</a:t>
            </a:r>
          </a:p>
          <a:p>
            <a:pPr eaLnBrk="1" hangingPunct="1"/>
            <a:r>
              <a:rPr lang="en-US" sz="2400" dirty="0"/>
              <a:t>White noise, radio, fan, waves, wind</a:t>
            </a:r>
          </a:p>
        </p:txBody>
      </p:sp>
      <p:pic>
        <p:nvPicPr>
          <p:cNvPr id="30726" name="Picture 7"/>
          <p:cNvPicPr>
            <a:picLocks noChangeAspect="1"/>
          </p:cNvPicPr>
          <p:nvPr/>
        </p:nvPicPr>
        <p:blipFill>
          <a:blip r:embed="rId4"/>
          <a:srcRect/>
          <a:stretch>
            <a:fillRect/>
          </a:stretch>
        </p:blipFill>
        <p:spPr bwMode="auto">
          <a:xfrm>
            <a:off x="6989592" y="1976028"/>
            <a:ext cx="1742851" cy="1478566"/>
          </a:xfrm>
          <a:prstGeom prst="rect">
            <a:avLst/>
          </a:prstGeom>
          <a:noFill/>
          <a:ln w="9525">
            <a:noFill/>
            <a:miter lim="800000"/>
            <a:headEnd/>
            <a:tailEnd/>
          </a:ln>
        </p:spPr>
      </p:pic>
      <p:pic>
        <p:nvPicPr>
          <p:cNvPr id="13" name="Picture 2" descr="Calmer® Kids">
            <a:extLst>
              <a:ext uri="{FF2B5EF4-FFF2-40B4-BE49-F238E27FC236}">
                <a16:creationId xmlns:a16="http://schemas.microsoft.com/office/drawing/2014/main" id="{738978B3-2C29-D9FF-D23B-143AC0083D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3140" y="4424437"/>
            <a:ext cx="1366763" cy="136676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48B96E06-247C-404E-667E-456D26771F86}"/>
              </a:ext>
            </a:extLst>
          </p:cNvPr>
          <p:cNvPicPr>
            <a:picLocks noChangeAspect="1"/>
          </p:cNvPicPr>
          <p:nvPr/>
        </p:nvPicPr>
        <p:blipFill>
          <a:blip r:embed="rId6"/>
          <a:stretch>
            <a:fillRect/>
          </a:stretch>
        </p:blipFill>
        <p:spPr>
          <a:xfrm>
            <a:off x="719218" y="4436105"/>
            <a:ext cx="1366763" cy="1366763"/>
          </a:xfrm>
          <a:prstGeom prst="rect">
            <a:avLst/>
          </a:prstGeom>
        </p:spPr>
      </p:pic>
      <p:pic>
        <p:nvPicPr>
          <p:cNvPr id="3080" name="Picture 8" descr="Vibes High Fidelity Ear Plugs with ...">
            <a:extLst>
              <a:ext uri="{FF2B5EF4-FFF2-40B4-BE49-F238E27FC236}">
                <a16:creationId xmlns:a16="http://schemas.microsoft.com/office/drawing/2014/main" id="{9F07D83D-BB0C-7D70-755C-46CFF2F2E4A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83727" y="4122096"/>
            <a:ext cx="1419012" cy="168077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A949E43-04D1-7694-0755-56370F318BB6}"/>
              </a:ext>
            </a:extLst>
          </p:cNvPr>
          <p:cNvSpPr txBox="1"/>
          <p:nvPr/>
        </p:nvSpPr>
        <p:spPr>
          <a:xfrm>
            <a:off x="4876800" y="5820344"/>
            <a:ext cx="1413733" cy="369332"/>
          </a:xfrm>
          <a:prstGeom prst="rect">
            <a:avLst/>
          </a:prstGeom>
          <a:noFill/>
        </p:spPr>
        <p:txBody>
          <a:bodyPr wrap="square">
            <a:spAutoFit/>
          </a:bodyPr>
          <a:lstStyle/>
          <a:p>
            <a:pPr algn="ctr" eaLnBrk="1" hangingPunct="1"/>
            <a:r>
              <a:rPr lang="en-US" dirty="0"/>
              <a:t>Vibes </a:t>
            </a:r>
          </a:p>
        </p:txBody>
      </p:sp>
      <p:sp>
        <p:nvSpPr>
          <p:cNvPr id="6" name="TextBox 5">
            <a:extLst>
              <a:ext uri="{FF2B5EF4-FFF2-40B4-BE49-F238E27FC236}">
                <a16:creationId xmlns:a16="http://schemas.microsoft.com/office/drawing/2014/main" id="{EFA26ABA-11BD-4130-6874-BB4C5EB95FA7}"/>
              </a:ext>
            </a:extLst>
          </p:cNvPr>
          <p:cNvSpPr txBox="1"/>
          <p:nvPr/>
        </p:nvSpPr>
        <p:spPr>
          <a:xfrm>
            <a:off x="2667000" y="5802868"/>
            <a:ext cx="1524000" cy="369332"/>
          </a:xfrm>
          <a:prstGeom prst="rect">
            <a:avLst/>
          </a:prstGeom>
          <a:noFill/>
        </p:spPr>
        <p:txBody>
          <a:bodyPr wrap="square">
            <a:spAutoFit/>
          </a:bodyPr>
          <a:lstStyle/>
          <a:p>
            <a:pPr algn="ctr"/>
            <a:r>
              <a:rPr lang="en-US" dirty="0"/>
              <a:t>Flare Calmer  </a:t>
            </a:r>
            <a:endParaRPr lang="en-CA" dirty="0"/>
          </a:p>
        </p:txBody>
      </p:sp>
      <p:sp>
        <p:nvSpPr>
          <p:cNvPr id="9" name="TextBox 8">
            <a:extLst>
              <a:ext uri="{FF2B5EF4-FFF2-40B4-BE49-F238E27FC236}">
                <a16:creationId xmlns:a16="http://schemas.microsoft.com/office/drawing/2014/main" id="{96BBDEE8-882F-B2A4-F52F-A926F017DE89}"/>
              </a:ext>
            </a:extLst>
          </p:cNvPr>
          <p:cNvSpPr txBox="1"/>
          <p:nvPr/>
        </p:nvSpPr>
        <p:spPr>
          <a:xfrm>
            <a:off x="609600" y="5802868"/>
            <a:ext cx="1476381" cy="369332"/>
          </a:xfrm>
          <a:prstGeom prst="rect">
            <a:avLst/>
          </a:prstGeom>
          <a:noFill/>
        </p:spPr>
        <p:txBody>
          <a:bodyPr wrap="square">
            <a:spAutoFit/>
          </a:bodyPr>
          <a:lstStyle/>
          <a:p>
            <a:pPr algn="ctr"/>
            <a:r>
              <a:rPr lang="en-US" dirty="0"/>
              <a:t>Loop </a:t>
            </a:r>
          </a:p>
        </p:txBody>
      </p:sp>
      <p:sp>
        <p:nvSpPr>
          <p:cNvPr id="14" name="TextBox 13">
            <a:extLst>
              <a:ext uri="{FF2B5EF4-FFF2-40B4-BE49-F238E27FC236}">
                <a16:creationId xmlns:a16="http://schemas.microsoft.com/office/drawing/2014/main" id="{5BE07F1A-77E2-1C97-8C12-3ADD89E27133}"/>
              </a:ext>
            </a:extLst>
          </p:cNvPr>
          <p:cNvSpPr txBox="1"/>
          <p:nvPr/>
        </p:nvSpPr>
        <p:spPr>
          <a:xfrm>
            <a:off x="1046117" y="3667780"/>
            <a:ext cx="7282786" cy="523220"/>
          </a:xfrm>
          <a:prstGeom prst="rect">
            <a:avLst/>
          </a:prstGeom>
          <a:noFill/>
        </p:spPr>
        <p:txBody>
          <a:bodyPr wrap="square">
            <a:spAutoFit/>
          </a:bodyPr>
          <a:lstStyle/>
          <a:p>
            <a:pPr eaLnBrk="1" hangingPunct="1"/>
            <a:r>
              <a:rPr lang="en-US" sz="2800" u="sng" dirty="0"/>
              <a:t>Noise filtering:</a:t>
            </a:r>
          </a:p>
        </p:txBody>
      </p:sp>
      <p:pic>
        <p:nvPicPr>
          <p:cNvPr id="16" name="Picture 6" descr="RED HOODIE | UNISEX CHILDREN'S CLOTHING ...">
            <a:extLst>
              <a:ext uri="{FF2B5EF4-FFF2-40B4-BE49-F238E27FC236}">
                <a16:creationId xmlns:a16="http://schemas.microsoft.com/office/drawing/2014/main" id="{6A833CE0-8BD6-1994-9564-0B00766A37B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r="3" b="29503"/>
          <a:stretch/>
        </p:blipFill>
        <p:spPr bwMode="auto">
          <a:xfrm>
            <a:off x="7006563" y="4253324"/>
            <a:ext cx="1451637" cy="1537876"/>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EA949E43-04D1-7694-0755-56370F318BB6}"/>
              </a:ext>
            </a:extLst>
          </p:cNvPr>
          <p:cNvSpPr txBox="1"/>
          <p:nvPr/>
        </p:nvSpPr>
        <p:spPr>
          <a:xfrm>
            <a:off x="7025514" y="5820344"/>
            <a:ext cx="1413733" cy="369332"/>
          </a:xfrm>
          <a:prstGeom prst="rect">
            <a:avLst/>
          </a:prstGeom>
          <a:noFill/>
        </p:spPr>
        <p:txBody>
          <a:bodyPr wrap="square">
            <a:spAutoFit/>
          </a:bodyPr>
          <a:lstStyle/>
          <a:p>
            <a:pPr algn="ctr" eaLnBrk="1" hangingPunct="1"/>
            <a:r>
              <a:rPr lang="en-US" dirty="0"/>
              <a:t>Hoodies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7980C74-AF2A-4450-847A-E743B22A26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22C4C8-0A71-4E60-E847-A1EBC750F812}"/>
              </a:ext>
            </a:extLst>
          </p:cNvPr>
          <p:cNvSpPr>
            <a:spLocks noGrp="1"/>
          </p:cNvSpPr>
          <p:nvPr>
            <p:ph type="title"/>
          </p:nvPr>
        </p:nvSpPr>
        <p:spPr>
          <a:xfrm>
            <a:off x="1001827" y="669324"/>
            <a:ext cx="7140118" cy="1049235"/>
          </a:xfrm>
        </p:spPr>
        <p:txBody>
          <a:bodyPr>
            <a:noAutofit/>
          </a:bodyPr>
          <a:lstStyle/>
          <a:p>
            <a:pPr algn="ctr"/>
            <a:r>
              <a:rPr lang="en-US" b="1" dirty="0">
                <a:solidFill>
                  <a:schemeClr val="accent5"/>
                </a:solidFill>
              </a:rPr>
              <a:t>Natural boosters</a:t>
            </a:r>
            <a:endParaRPr lang="en-CA" b="1" dirty="0">
              <a:solidFill>
                <a:schemeClr val="accent5"/>
              </a:solidFill>
            </a:endParaRPr>
          </a:p>
        </p:txBody>
      </p:sp>
      <p:cxnSp>
        <p:nvCxnSpPr>
          <p:cNvPr id="12" name="Straight Connector 11">
            <a:extLst>
              <a:ext uri="{FF2B5EF4-FFF2-40B4-BE49-F238E27FC236}">
                <a16:creationId xmlns:a16="http://schemas.microsoft.com/office/drawing/2014/main" id="{E9CE1AD2-68C8-4D23-BCA6-A6714F325DA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48155" y="1996645"/>
            <a:ext cx="7202456"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4" name="Rectangle 13">
            <a:extLst>
              <a:ext uri="{FF2B5EF4-FFF2-40B4-BE49-F238E27FC236}">
                <a16:creationId xmlns:a16="http://schemas.microsoft.com/office/drawing/2014/main" id="{698C92D5-DA82-49A4-B257-78C3125FA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Content Placeholder 2">
            <a:extLst>
              <a:ext uri="{FF2B5EF4-FFF2-40B4-BE49-F238E27FC236}">
                <a16:creationId xmlns:a16="http://schemas.microsoft.com/office/drawing/2014/main" id="{B49530B7-63E9-0BA7-E11D-2D753F623067}"/>
              </a:ext>
            </a:extLst>
          </p:cNvPr>
          <p:cNvGraphicFramePr>
            <a:graphicFrameLocks noGrp="1"/>
          </p:cNvGraphicFramePr>
          <p:nvPr>
            <p:ph idx="1"/>
            <p:extLst>
              <p:ext uri="{D42A27DB-BD31-4B8C-83A1-F6EECF244321}">
                <p14:modId xmlns:p14="http://schemas.microsoft.com/office/powerpoint/2010/main" val="2337630409"/>
              </p:ext>
            </p:extLst>
          </p:nvPr>
        </p:nvGraphicFramePr>
        <p:xfrm>
          <a:off x="533400" y="2286000"/>
          <a:ext cx="80772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504735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ED05234-59F2-438F-99BB-C1D5FE6AB3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5732"/>
            <a:ext cx="9144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pic>
        <p:nvPicPr>
          <p:cNvPr id="11" name="Picture 10">
            <a:extLst>
              <a:ext uri="{FF2B5EF4-FFF2-40B4-BE49-F238E27FC236}">
                <a16:creationId xmlns:a16="http://schemas.microsoft.com/office/drawing/2014/main" id="{92AFBBF0-B883-4E26-9359-B5CECFDCD68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srcRect t="2769" b="-2769"/>
          <a:stretch/>
        </p:blipFill>
        <p:spPr>
          <a:xfrm>
            <a:off x="0" y="6135624"/>
            <a:ext cx="9144000" cy="742950"/>
          </a:xfrm>
          <a:prstGeom prst="rect">
            <a:avLst/>
          </a:prstGeom>
        </p:spPr>
      </p:pic>
      <p:cxnSp>
        <p:nvCxnSpPr>
          <p:cNvPr id="13" name="Straight Connector 12">
            <a:extLst>
              <a:ext uri="{FF2B5EF4-FFF2-40B4-BE49-F238E27FC236}">
                <a16:creationId xmlns:a16="http://schemas.microsoft.com/office/drawing/2014/main" id="{C156D5FE-EB26-4C38-8EC5-E5FFE1B302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41705"/>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233C3A4-F9EE-4FCF-A088-5CE8C2A2D6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8765"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 useBgFill="1">
        <p:nvSpPr>
          <p:cNvPr id="17" name="Rectangle 16">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3046595"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3C4AC1-B1AD-FA58-A216-121BC7B5F893}"/>
              </a:ext>
            </a:extLst>
          </p:cNvPr>
          <p:cNvSpPr>
            <a:spLocks noGrp="1"/>
          </p:cNvSpPr>
          <p:nvPr>
            <p:ph type="title"/>
          </p:nvPr>
        </p:nvSpPr>
        <p:spPr>
          <a:xfrm>
            <a:off x="637262" y="1240076"/>
            <a:ext cx="2045860" cy="4584527"/>
          </a:xfrm>
        </p:spPr>
        <p:txBody>
          <a:bodyPr vert="horz" lIns="91440" tIns="45720" rIns="91440" bIns="45720" rtlCol="0" anchor="t">
            <a:normAutofit/>
          </a:bodyPr>
          <a:lstStyle/>
          <a:p>
            <a:pPr defTabSz="914400"/>
            <a:r>
              <a:rPr lang="en-US">
                <a:solidFill>
                  <a:srgbClr val="FFFFFF"/>
                </a:solidFill>
              </a:rPr>
              <a:t>Key Points</a:t>
            </a:r>
          </a:p>
        </p:txBody>
      </p:sp>
      <p:graphicFrame>
        <p:nvGraphicFramePr>
          <p:cNvPr id="21" name="Content Placeholder 3">
            <a:extLst>
              <a:ext uri="{FF2B5EF4-FFF2-40B4-BE49-F238E27FC236}">
                <a16:creationId xmlns:a16="http://schemas.microsoft.com/office/drawing/2014/main" id="{0ACA8023-BA3C-2229-CEB2-778E57B6314E}"/>
              </a:ext>
            </a:extLst>
          </p:cNvPr>
          <p:cNvGraphicFramePr>
            <a:graphicFrameLocks noGrp="1"/>
          </p:cNvGraphicFramePr>
          <p:nvPr>
            <p:ph sz="half" idx="2"/>
            <p:extLst>
              <p:ext uri="{D42A27DB-BD31-4B8C-83A1-F6EECF244321}">
                <p14:modId xmlns:p14="http://schemas.microsoft.com/office/powerpoint/2010/main" val="3239739476"/>
              </p:ext>
            </p:extLst>
          </p:nvPr>
        </p:nvGraphicFramePr>
        <p:xfrm>
          <a:off x="3505200" y="722772"/>
          <a:ext cx="5233806" cy="56780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2" name="Picture 11" descr="3D rendering of shapes in different colors and are stacked">
            <a:extLst>
              <a:ext uri="{FF2B5EF4-FFF2-40B4-BE49-F238E27FC236}">
                <a16:creationId xmlns:a16="http://schemas.microsoft.com/office/drawing/2014/main" id="{83DAB223-1184-4D3D-2623-5E8399F07141}"/>
              </a:ext>
            </a:extLst>
          </p:cNvPr>
          <p:cNvPicPr>
            <a:picLocks noChangeAspect="1"/>
          </p:cNvPicPr>
          <p:nvPr/>
        </p:nvPicPr>
        <p:blipFill>
          <a:blip r:embed="rId9"/>
          <a:srcRect l="24659" r="39096"/>
          <a:stretch>
            <a:fillRect/>
          </a:stretch>
        </p:blipFill>
        <p:spPr>
          <a:xfrm>
            <a:off x="473633" y="2382228"/>
            <a:ext cx="2099328" cy="3866172"/>
          </a:xfrm>
          <a:prstGeom prst="rect">
            <a:avLst/>
          </a:prstGeom>
        </p:spPr>
      </p:pic>
    </p:spTree>
    <p:extLst>
      <p:ext uri="{BB962C8B-B14F-4D97-AF65-F5344CB8AC3E}">
        <p14:creationId xmlns:p14="http://schemas.microsoft.com/office/powerpoint/2010/main" val="12604979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218" name="Rectangle 7217">
            <a:extLst>
              <a:ext uri="{FF2B5EF4-FFF2-40B4-BE49-F238E27FC236}">
                <a16:creationId xmlns:a16="http://schemas.microsoft.com/office/drawing/2014/main" id="{DB56CED6-ACD4-43B1-BE53-1B579E8C6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5732"/>
            <a:ext cx="9144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pic>
        <p:nvPicPr>
          <p:cNvPr id="7219" name="Picture 7218">
            <a:extLst>
              <a:ext uri="{FF2B5EF4-FFF2-40B4-BE49-F238E27FC236}">
                <a16:creationId xmlns:a16="http://schemas.microsoft.com/office/drawing/2014/main" id="{5B451061-F85B-40DB-92DA-1FD61C70C3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srcRect t="2769" b="-2769"/>
          <a:stretch/>
        </p:blipFill>
        <p:spPr>
          <a:xfrm>
            <a:off x="0" y="6135624"/>
            <a:ext cx="9144000" cy="742950"/>
          </a:xfrm>
          <a:prstGeom prst="rect">
            <a:avLst/>
          </a:prstGeom>
        </p:spPr>
      </p:pic>
      <p:cxnSp>
        <p:nvCxnSpPr>
          <p:cNvPr id="7220" name="Straight Connector 7219">
            <a:extLst>
              <a:ext uri="{FF2B5EF4-FFF2-40B4-BE49-F238E27FC236}">
                <a16:creationId xmlns:a16="http://schemas.microsoft.com/office/drawing/2014/main" id="{D1F836F1-51D4-4090-8E0D-97877F0360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41705"/>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7221" name="Straight Connector 7220">
            <a:extLst>
              <a:ext uri="{FF2B5EF4-FFF2-40B4-BE49-F238E27FC236}">
                <a16:creationId xmlns:a16="http://schemas.microsoft.com/office/drawing/2014/main" id="{CDE33292-50BA-4AED-A315-7A6ADB4B100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5097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 useBgFill="1">
        <p:nvSpPr>
          <p:cNvPr id="7222" name="Rectangle 7221">
            <a:extLst>
              <a:ext uri="{FF2B5EF4-FFF2-40B4-BE49-F238E27FC236}">
                <a16:creationId xmlns:a16="http://schemas.microsoft.com/office/drawing/2014/main" id="{F45412BB-0710-491F-8867-9A99CABE8D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23" name="Rectangle 7222">
            <a:extLst>
              <a:ext uri="{FF2B5EF4-FFF2-40B4-BE49-F238E27FC236}">
                <a16:creationId xmlns:a16="http://schemas.microsoft.com/office/drawing/2014/main" id="{7B2834AA-34CE-478E-9162-A9DE9F0565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5732"/>
            <a:ext cx="9144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4" name="Picture 3" descr="A row of colorful leaves&#10;&#10;AI-generated content may be incorrect.">
            <a:extLst>
              <a:ext uri="{FF2B5EF4-FFF2-40B4-BE49-F238E27FC236}">
                <a16:creationId xmlns:a16="http://schemas.microsoft.com/office/drawing/2014/main" id="{96D8705E-5D12-0E55-EBB8-CB4824FED6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1566" y="860254"/>
            <a:ext cx="6851070" cy="4559076"/>
          </a:xfrm>
          <a:prstGeom prst="rect">
            <a:avLst/>
          </a:prstGeom>
        </p:spPr>
      </p:pic>
      <p:cxnSp>
        <p:nvCxnSpPr>
          <p:cNvPr id="7224" name="Straight Connector 7223">
            <a:extLst>
              <a:ext uri="{FF2B5EF4-FFF2-40B4-BE49-F238E27FC236}">
                <a16:creationId xmlns:a16="http://schemas.microsoft.com/office/drawing/2014/main" id="{2CA684F6-9BEA-4E72-B0D7-E79B2B4003F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1793" y="4459039"/>
            <a:ext cx="0" cy="55152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pic>
        <p:nvPicPr>
          <p:cNvPr id="7225" name="Picture 7224">
            <a:extLst>
              <a:ext uri="{FF2B5EF4-FFF2-40B4-BE49-F238E27FC236}">
                <a16:creationId xmlns:a16="http://schemas.microsoft.com/office/drawing/2014/main" id="{FD551AE9-994D-4E62-9D3C-94D59C6C913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srcRect t="2769" b="-2769"/>
          <a:stretch/>
        </p:blipFill>
        <p:spPr>
          <a:xfrm>
            <a:off x="0" y="6135624"/>
            <a:ext cx="9144000" cy="742950"/>
          </a:xfrm>
          <a:prstGeom prst="rect">
            <a:avLst/>
          </a:prstGeom>
        </p:spPr>
      </p:pic>
      <p:cxnSp>
        <p:nvCxnSpPr>
          <p:cNvPr id="7226" name="Straight Connector 7225">
            <a:extLst>
              <a:ext uri="{FF2B5EF4-FFF2-40B4-BE49-F238E27FC236}">
                <a16:creationId xmlns:a16="http://schemas.microsoft.com/office/drawing/2014/main" id="{6016C1FB-2B93-4561-A0F5-D4A8C92578E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41705"/>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16D75A4-243C-6874-7F07-4DA744DBAF03}"/>
              </a:ext>
            </a:extLst>
          </p:cNvPr>
          <p:cNvSpPr>
            <a:spLocks noGrp="1"/>
          </p:cNvSpPr>
          <p:nvPr>
            <p:ph type="title"/>
          </p:nvPr>
        </p:nvSpPr>
        <p:spPr>
          <a:xfrm>
            <a:off x="866036" y="4612646"/>
            <a:ext cx="7607893" cy="662073"/>
          </a:xfrm>
        </p:spPr>
        <p:txBody>
          <a:bodyPr vert="horz" lIns="91440" tIns="45720" rIns="91440" bIns="0" rtlCol="0" anchor="b">
            <a:normAutofit/>
          </a:bodyPr>
          <a:lstStyle/>
          <a:p>
            <a:pPr algn="ctr" defTabSz="914400"/>
            <a:r>
              <a:rPr lang="en-US" sz="4000" b="1" dirty="0">
                <a:latin typeface="Bradley Hand ITC" panose="03070402050302030203" pitchFamily="66" charset="0"/>
              </a:rPr>
              <a:t>THANK YOU!</a:t>
            </a:r>
          </a:p>
        </p:txBody>
      </p:sp>
    </p:spTree>
    <p:extLst>
      <p:ext uri="{BB962C8B-B14F-4D97-AF65-F5344CB8AC3E}">
        <p14:creationId xmlns:p14="http://schemas.microsoft.com/office/powerpoint/2010/main" val="33522517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16000-0795-1A75-58C8-1449E2A64DCD}"/>
              </a:ext>
            </a:extLst>
          </p:cNvPr>
          <p:cNvSpPr>
            <a:spLocks noGrp="1"/>
          </p:cNvSpPr>
          <p:nvPr>
            <p:ph type="title"/>
          </p:nvPr>
        </p:nvSpPr>
        <p:spPr>
          <a:xfrm>
            <a:off x="1524000" y="304800"/>
            <a:ext cx="6479421" cy="533247"/>
          </a:xfrm>
        </p:spPr>
        <p:txBody>
          <a:bodyPr/>
          <a:lstStyle/>
          <a:p>
            <a:r>
              <a:rPr lang="en-US" b="1" dirty="0">
                <a:solidFill>
                  <a:srgbClr val="0065B0"/>
                </a:solidFill>
              </a:rPr>
              <a:t>REFERENCES</a:t>
            </a:r>
            <a:endParaRPr lang="en-CA" b="1" dirty="0">
              <a:solidFill>
                <a:srgbClr val="0065B0"/>
              </a:solidFill>
            </a:endParaRPr>
          </a:p>
        </p:txBody>
      </p:sp>
      <p:sp>
        <p:nvSpPr>
          <p:cNvPr id="3" name="Content Placeholder 2">
            <a:extLst>
              <a:ext uri="{FF2B5EF4-FFF2-40B4-BE49-F238E27FC236}">
                <a16:creationId xmlns:a16="http://schemas.microsoft.com/office/drawing/2014/main" id="{49959C16-3DCB-C864-0BA4-43670B15237F}"/>
              </a:ext>
            </a:extLst>
          </p:cNvPr>
          <p:cNvSpPr>
            <a:spLocks noGrp="1"/>
          </p:cNvSpPr>
          <p:nvPr>
            <p:ph idx="1"/>
          </p:nvPr>
        </p:nvSpPr>
        <p:spPr>
          <a:xfrm>
            <a:off x="342900" y="838047"/>
            <a:ext cx="8458200" cy="4689867"/>
          </a:xfrm>
        </p:spPr>
        <p:txBody>
          <a:bodyPr>
            <a:noAutofit/>
          </a:bodyPr>
          <a:lstStyle/>
          <a:p>
            <a:pPr marL="182563" indent="-182563">
              <a:buNone/>
            </a:pPr>
            <a:r>
              <a:rPr lang="en-US" sz="1200" dirty="0">
                <a:latin typeface="Arial" panose="020B0604020202020204" pitchFamily="34" charset="0"/>
                <a:cs typeface="Arial" panose="020B0604020202020204" pitchFamily="34" charset="0"/>
              </a:rPr>
              <a:t>1.  Bader A, &amp; </a:t>
            </a:r>
            <a:r>
              <a:rPr lang="en-US" sz="1200" dirty="0" err="1">
                <a:latin typeface="Arial" panose="020B0604020202020204" pitchFamily="34" charset="0"/>
                <a:cs typeface="Arial" panose="020B0604020202020204" pitchFamily="34" charset="0"/>
              </a:rPr>
              <a:t>Adesman</a:t>
            </a:r>
            <a:r>
              <a:rPr lang="en-US" sz="1200" dirty="0">
                <a:latin typeface="Arial" panose="020B0604020202020204" pitchFamily="34" charset="0"/>
                <a:cs typeface="Arial" panose="020B0604020202020204" pitchFamily="34" charset="0"/>
              </a:rPr>
              <a:t> A. (2012). Complementary and alternative therapies for children and adolescents with ADHD.</a:t>
            </a:r>
            <a:r>
              <a:rPr lang="en-US" sz="1200" i="1" dirty="0">
                <a:latin typeface="Arial" panose="020B0604020202020204" pitchFamily="34" charset="0"/>
                <a:cs typeface="Arial" panose="020B0604020202020204" pitchFamily="34" charset="0"/>
              </a:rPr>
              <a:t> Current Opinion in Pediatrics, 24</a:t>
            </a:r>
            <a:r>
              <a:rPr lang="en-US" sz="1200" dirty="0">
                <a:latin typeface="Arial" panose="020B0604020202020204" pitchFamily="34" charset="0"/>
                <a:cs typeface="Arial" panose="020B0604020202020204" pitchFamily="34" charset="0"/>
              </a:rPr>
              <a:t>(6), 760-769. doi:10.1097/MOP.0b013e32835a1a5f </a:t>
            </a:r>
          </a:p>
          <a:p>
            <a:pPr>
              <a:buAutoNum type="arabicPeriod" startAt="2"/>
            </a:pPr>
            <a:r>
              <a:rPr lang="en-US" sz="1200" dirty="0">
                <a:latin typeface="Arial" panose="020B0604020202020204" pitchFamily="34" charset="0"/>
                <a:cs typeface="Arial" panose="020B0604020202020204" pitchFamily="34" charset="0"/>
              </a:rPr>
              <a:t>Caspersen, C. J., Powell, K. E., &amp; Christenson, G. M. (1985). Physical activity, exercise, and physical fitness:  definitions and distinctions for health-related research. </a:t>
            </a:r>
            <a:r>
              <a:rPr lang="en-US" sz="1200" i="1" dirty="0">
                <a:latin typeface="Arial" panose="020B0604020202020204" pitchFamily="34" charset="0"/>
                <a:cs typeface="Arial" panose="020B0604020202020204" pitchFamily="34" charset="0"/>
              </a:rPr>
              <a:t>Public Health Reports,</a:t>
            </a:r>
            <a:r>
              <a:rPr lang="en-US" sz="1200" dirty="0">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100</a:t>
            </a:r>
            <a:r>
              <a:rPr lang="en-US" sz="1200" dirty="0">
                <a:latin typeface="Arial" panose="020B0604020202020204" pitchFamily="34" charset="0"/>
                <a:cs typeface="Arial" panose="020B0604020202020204" pitchFamily="34" charset="0"/>
              </a:rPr>
              <a:t>(2), 126-131.</a:t>
            </a:r>
          </a:p>
          <a:p>
            <a:pPr>
              <a:buAutoNum type="arabicPeriod" startAt="2"/>
            </a:pPr>
            <a:r>
              <a:rPr lang="en-CA" sz="1200" dirty="0"/>
              <a:t>Creative Commons, (n.d.) online images retrieved from </a:t>
            </a:r>
            <a:r>
              <a:rPr lang="en-CA" sz="1200" dirty="0">
                <a:hlinkClick r:id="rId3"/>
              </a:rPr>
              <a:t>www.creativecommons.org</a:t>
            </a:r>
            <a:r>
              <a:rPr lang="en-CA" sz="1200" dirty="0"/>
              <a:t> </a:t>
            </a:r>
          </a:p>
          <a:p>
            <a:pPr>
              <a:buAutoNum type="arabicPeriod" startAt="2"/>
            </a:pPr>
            <a:r>
              <a:rPr lang="en-CA" sz="1200" dirty="0"/>
              <a:t>da Silva, B. S., </a:t>
            </a:r>
            <a:r>
              <a:rPr lang="en-CA" sz="1200" dirty="0" err="1"/>
              <a:t>Grevet</a:t>
            </a:r>
            <a:r>
              <a:rPr lang="en-CA" sz="1200" dirty="0"/>
              <a:t>, E. H., Silva, L. C. F., Ramos, J. K. N., </a:t>
            </a:r>
            <a:r>
              <a:rPr lang="en-CA" sz="1200" dirty="0" err="1"/>
              <a:t>Rovaris</a:t>
            </a:r>
            <a:r>
              <a:rPr lang="en-CA" sz="1200" dirty="0"/>
              <a:t>, D. L., &amp; Bau, C. H. D. (2023). An overview on neurobiology and therapeutics of attention-deficit/hyperactivity disorder. </a:t>
            </a:r>
            <a:r>
              <a:rPr lang="en-CA" sz="1200" i="1" dirty="0"/>
              <a:t>Discover mental health</a:t>
            </a:r>
            <a:r>
              <a:rPr lang="en-CA" sz="1200" dirty="0"/>
              <a:t>, </a:t>
            </a:r>
            <a:r>
              <a:rPr lang="en-CA" sz="1200" i="1" dirty="0"/>
              <a:t>3</a:t>
            </a:r>
            <a:r>
              <a:rPr lang="en-CA" sz="1200" dirty="0"/>
              <a:t>(1), 2. </a:t>
            </a:r>
            <a:r>
              <a:rPr lang="en-CA" sz="1200" dirty="0">
                <a:hlinkClick r:id="rId4"/>
              </a:rPr>
              <a:t>https://doi.org/10.1007/s44192-022-00030-1</a:t>
            </a:r>
            <a:r>
              <a:rPr lang="en-CA" sz="1200" dirty="0"/>
              <a:t> </a:t>
            </a:r>
            <a:endParaRPr lang="en-US" sz="1200" dirty="0">
              <a:latin typeface="Arial" panose="020B0604020202020204" pitchFamily="34" charset="0"/>
              <a:cs typeface="Arial" panose="020B0604020202020204" pitchFamily="34" charset="0"/>
            </a:endParaRPr>
          </a:p>
          <a:p>
            <a:pPr>
              <a:buFont typeface="Arial" panose="020B0604020202020204" pitchFamily="34" charset="0"/>
              <a:buAutoNum type="arabicPeriod" startAt="2"/>
            </a:pPr>
            <a:r>
              <a:rPr lang="en-CA" sz="1200" dirty="0"/>
              <a:t>Garfinkel, S. N., Seth, A. K., Barrett, A. B., Suzuki, K., &amp; Critchley, H. D. (2015). Knowing your own heart: distinguishing interoceptive accuracy from interoceptive awareness. </a:t>
            </a:r>
            <a:r>
              <a:rPr lang="en-CA" sz="1200" i="1" dirty="0"/>
              <a:t>Biological psychology</a:t>
            </a:r>
            <a:r>
              <a:rPr lang="en-CA" sz="1200" dirty="0"/>
              <a:t>, </a:t>
            </a:r>
            <a:r>
              <a:rPr lang="en-CA" sz="1200" i="1" dirty="0"/>
              <a:t>104</a:t>
            </a:r>
            <a:r>
              <a:rPr lang="en-CA" sz="1200" dirty="0"/>
              <a:t>, 65–74. </a:t>
            </a:r>
            <a:r>
              <a:rPr lang="en-CA" sz="1200" dirty="0">
                <a:hlinkClick r:id="rId5"/>
              </a:rPr>
              <a:t>https://doi.org/10.1016/j.biopsycho.2014.11.004</a:t>
            </a:r>
            <a:r>
              <a:rPr lang="en-CA" sz="1200" dirty="0"/>
              <a:t>  </a:t>
            </a:r>
          </a:p>
          <a:p>
            <a:pPr>
              <a:buFont typeface="Arial" panose="020B0604020202020204" pitchFamily="34" charset="0"/>
              <a:buAutoNum type="arabicPeriod" startAt="2"/>
            </a:pPr>
            <a:r>
              <a:rPr lang="en-US" sz="1200" dirty="0"/>
              <a:t>Hedgcock, W. M., Vohs, K. D., &amp; Rao, A. R. (2012). Reducing self-control depletion effects through enhanced sensitivity to implementation: Evidence from fMRI and behavioral studies. </a:t>
            </a:r>
            <a:r>
              <a:rPr lang="en-US" sz="1200" i="1" dirty="0"/>
              <a:t>Journal of Consumer Psychology</a:t>
            </a:r>
            <a:r>
              <a:rPr lang="en-US" sz="1200" dirty="0"/>
              <a:t>, </a:t>
            </a:r>
            <a:r>
              <a:rPr lang="en-US" sz="1200" i="1" dirty="0"/>
              <a:t>22</a:t>
            </a:r>
            <a:r>
              <a:rPr lang="en-US" sz="1200" dirty="0"/>
              <a:t>(4), 486-495. https://doi.org/10.1016/j.jcps.2012.05.008 </a:t>
            </a:r>
          </a:p>
          <a:p>
            <a:pPr>
              <a:buFont typeface="Arial" panose="020B0604020202020204" pitchFamily="34" charset="0"/>
              <a:buAutoNum type="arabicPeriod" startAt="2"/>
            </a:pPr>
            <a:r>
              <a:rPr lang="en-CA" sz="1200" dirty="0">
                <a:latin typeface="Arial" panose="020B0604020202020204" pitchFamily="34" charset="0"/>
                <a:cs typeface="Arial" panose="020B0604020202020204" pitchFamily="34" charset="0"/>
              </a:rPr>
              <a:t>Hirano, Y., &amp; </a:t>
            </a:r>
            <a:r>
              <a:rPr lang="en-CA" sz="1200" dirty="0" err="1">
                <a:latin typeface="Arial" panose="020B0604020202020204" pitchFamily="34" charset="0"/>
                <a:cs typeface="Arial" panose="020B0604020202020204" pitchFamily="34" charset="0"/>
              </a:rPr>
              <a:t>Onozuka</a:t>
            </a:r>
            <a:r>
              <a:rPr lang="en-CA" sz="1200" dirty="0">
                <a:latin typeface="Arial" panose="020B0604020202020204" pitchFamily="34" charset="0"/>
                <a:cs typeface="Arial" panose="020B0604020202020204" pitchFamily="34" charset="0"/>
              </a:rPr>
              <a:t>, M. (2015). Chewing and attention: A positive effect on  sustained attention.</a:t>
            </a:r>
            <a:r>
              <a:rPr lang="en-CA" sz="1200" i="1" dirty="0">
                <a:latin typeface="Arial" panose="020B0604020202020204" pitchFamily="34" charset="0"/>
                <a:cs typeface="Arial" panose="020B0604020202020204" pitchFamily="34" charset="0"/>
              </a:rPr>
              <a:t> BioMed  Research International, 2015</a:t>
            </a:r>
            <a:r>
              <a:rPr lang="en-CA" sz="1200" dirty="0">
                <a:latin typeface="Arial" panose="020B0604020202020204" pitchFamily="34" charset="0"/>
                <a:cs typeface="Arial" panose="020B0604020202020204" pitchFamily="34" charset="0"/>
              </a:rPr>
              <a:t>, 1-6. doi:10.1155/2015/367026</a:t>
            </a:r>
          </a:p>
          <a:p>
            <a:pPr>
              <a:buFont typeface="Arial" panose="020B0604020202020204" pitchFamily="34" charset="0"/>
              <a:buAutoNum type="arabicPeriod" startAt="2"/>
            </a:pPr>
            <a:r>
              <a:rPr lang="en-US" sz="1200" dirty="0">
                <a:latin typeface="Arial" panose="020B0604020202020204" pitchFamily="34" charset="0"/>
                <a:cs typeface="Arial" panose="020B0604020202020204" pitchFamily="34" charset="0"/>
              </a:rPr>
              <a:t>Hoza, B., Smith, A., Shoulberg, E., Linnea, K., Dorsch, T., Blazo, J., . . . McCabe, G. (2014). A randomized trial examining the effects of aerobic physical activity on attention-deficit/hyperactivity disorder symptoms in young children.</a:t>
            </a:r>
            <a:r>
              <a:rPr lang="en-US" sz="1200" i="1" dirty="0">
                <a:latin typeface="Arial" panose="020B0604020202020204" pitchFamily="34" charset="0"/>
                <a:cs typeface="Arial" panose="020B0604020202020204" pitchFamily="34" charset="0"/>
              </a:rPr>
              <a:t> Journal of Abnormal Child Psychology,</a:t>
            </a:r>
            <a:r>
              <a:rPr lang="en-US" sz="1200" dirty="0">
                <a:latin typeface="Arial" panose="020B0604020202020204" pitchFamily="34" charset="0"/>
                <a:cs typeface="Arial" panose="020B0604020202020204" pitchFamily="34" charset="0"/>
              </a:rPr>
              <a:t> 1-13. doi:10.1007/s10802-014-9929-y</a:t>
            </a:r>
          </a:p>
          <a:p>
            <a:pPr>
              <a:buFont typeface="Arial" panose="020B0604020202020204" pitchFamily="34" charset="0"/>
              <a:buAutoNum type="arabicPeriod" startAt="2"/>
            </a:pPr>
            <a:r>
              <a:rPr lang="en-US" sz="1200" dirty="0">
                <a:latin typeface="Arial" panose="020B0604020202020204" pitchFamily="34" charset="0"/>
                <a:cs typeface="Arial" panose="020B0604020202020204" pitchFamily="34" charset="0"/>
              </a:rPr>
              <a:t>Keen, D., &amp; </a:t>
            </a:r>
            <a:r>
              <a:rPr lang="en-US" sz="1200" dirty="0" err="1">
                <a:latin typeface="Arial" panose="020B0604020202020204" pitchFamily="34" charset="0"/>
                <a:cs typeface="Arial" panose="020B0604020202020204" pitchFamily="34" charset="0"/>
              </a:rPr>
              <a:t>Hadjikoumi</a:t>
            </a:r>
            <a:r>
              <a:rPr lang="en-US" sz="1200" dirty="0">
                <a:latin typeface="Arial" panose="020B0604020202020204" pitchFamily="34" charset="0"/>
                <a:cs typeface="Arial" panose="020B0604020202020204" pitchFamily="34" charset="0"/>
              </a:rPr>
              <a:t>, I. (2011). ADHD in children and adolescents.</a:t>
            </a:r>
            <a:r>
              <a:rPr lang="en-US" sz="1200" i="1" dirty="0">
                <a:latin typeface="Arial" panose="020B0604020202020204" pitchFamily="34" charset="0"/>
                <a:cs typeface="Arial" panose="020B0604020202020204" pitchFamily="34" charset="0"/>
              </a:rPr>
              <a:t> Clinical Evidence, 02:312</a:t>
            </a:r>
          </a:p>
          <a:p>
            <a:pPr>
              <a:buFont typeface="Arial" panose="020B0604020202020204" pitchFamily="34" charset="0"/>
              <a:buAutoNum type="arabicPeriod" startAt="2"/>
            </a:pPr>
            <a:r>
              <a:rPr lang="en-US" sz="1200" dirty="0"/>
              <a:t>Kim, Sung-il &amp; Reeve, Johnmarshall &amp; Bong, Mimi. (2016). Introduction to Motivational Neuroscience. 10.1108/S0749-742320160000019022). </a:t>
            </a:r>
            <a:endParaRPr lang="en-US" sz="12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19121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D2A3D0-B767-D21E-76D5-BB5FE831C11D}"/>
              </a:ext>
            </a:extLst>
          </p:cNvPr>
          <p:cNvSpPr>
            <a:spLocks noGrp="1"/>
          </p:cNvSpPr>
          <p:nvPr>
            <p:ph idx="1"/>
          </p:nvPr>
        </p:nvSpPr>
        <p:spPr>
          <a:xfrm>
            <a:off x="228600" y="914401"/>
            <a:ext cx="8610600" cy="5638798"/>
          </a:xfrm>
        </p:spPr>
        <p:txBody>
          <a:bodyPr>
            <a:normAutofit fontScale="55000" lnSpcReduction="20000"/>
          </a:bodyPr>
          <a:lstStyle/>
          <a:p>
            <a:pPr marL="457200" indent="-457200">
              <a:buAutoNum type="arabicPeriod" startAt="11"/>
            </a:pPr>
            <a:r>
              <a:rPr lang="en-US" dirty="0"/>
              <a:t>Komori T. (2018). The relaxation effect of prolonged expiratory breathing. </a:t>
            </a:r>
            <a:r>
              <a:rPr lang="en-US" i="1" dirty="0"/>
              <a:t>Mental illness</a:t>
            </a:r>
            <a:r>
              <a:rPr lang="en-US" dirty="0"/>
              <a:t>, </a:t>
            </a:r>
            <a:r>
              <a:rPr lang="en-US" i="1" dirty="0"/>
              <a:t>10</a:t>
            </a:r>
            <a:r>
              <a:rPr lang="en-US" dirty="0"/>
              <a:t>(1), 7669. </a:t>
            </a:r>
            <a:r>
              <a:rPr lang="en-US" dirty="0">
                <a:hlinkClick r:id="rId3"/>
              </a:rPr>
              <a:t>https://doi.org/10.4081/mi.2018.7669</a:t>
            </a:r>
            <a:r>
              <a:rPr lang="en-US" dirty="0"/>
              <a:t>  </a:t>
            </a:r>
          </a:p>
          <a:p>
            <a:pPr marL="457200" indent="-457200">
              <a:buAutoNum type="arabicPeriod" startAt="11"/>
            </a:pPr>
            <a:r>
              <a:rPr lang="en-CA" spc="-10" dirty="0">
                <a:cs typeface="Times New Roman" panose="02020603050405020304" pitchFamily="18" charset="0"/>
              </a:rPr>
              <a:t>Kumar, M. A., &amp; Swathi, G. (2024). Effectiveness of interoceptive programs to improve academic self-regulation and reduce behavioral problems among children with learning disabilities. </a:t>
            </a:r>
            <a:r>
              <a:rPr lang="en-CA" spc="-10" dirty="0" err="1">
                <a:cs typeface="Times New Roman" panose="02020603050405020304" pitchFamily="18" charset="0"/>
              </a:rPr>
              <a:t>Cureus</a:t>
            </a:r>
            <a:r>
              <a:rPr lang="en-CA" spc="-10" dirty="0">
                <a:cs typeface="Times New Roman" panose="02020603050405020304" pitchFamily="18" charset="0"/>
              </a:rPr>
              <a:t>, 16(6), e61816. </a:t>
            </a:r>
            <a:r>
              <a:rPr lang="en-CA" spc="-10" dirty="0">
                <a:cs typeface="Times New Roman" panose="02020603050405020304" pitchFamily="18" charset="0"/>
                <a:hlinkClick r:id="rId4"/>
              </a:rPr>
              <a:t>https://doi.org/10.7759/cureus.61816</a:t>
            </a:r>
            <a:endParaRPr lang="en-US" i="1" spc="-10" dirty="0">
              <a:latin typeface="Arial" panose="020B0604020202020204" pitchFamily="34" charset="0"/>
              <a:cs typeface="Arial" panose="020B0604020202020204" pitchFamily="34" charset="0"/>
            </a:endParaRPr>
          </a:p>
          <a:p>
            <a:pPr marL="457200" indent="-457200">
              <a:buAutoNum type="arabicPeriod" startAt="11"/>
            </a:pPr>
            <a:r>
              <a:rPr lang="en-US" dirty="0"/>
              <a:t>Mah, J.W.T., Doherty, M. (2021). Sensorimotor Intervention Group for Children with ADHD and Sensory Processing Difficulties: A Feasibility Study. </a:t>
            </a:r>
            <a:r>
              <a:rPr lang="en-US" i="1" dirty="0"/>
              <a:t>Journal of Child and Family Studies, 30</a:t>
            </a:r>
            <a:r>
              <a:rPr lang="en-US" dirty="0"/>
              <a:t>, 447–459. </a:t>
            </a:r>
            <a:r>
              <a:rPr lang="en-US" dirty="0">
                <a:hlinkClick r:id="rId5"/>
              </a:rPr>
              <a:t>https://doi.org/10.1007/s10826-021-01900-y</a:t>
            </a:r>
            <a:r>
              <a:rPr lang="en-US" dirty="0"/>
              <a:t> </a:t>
            </a:r>
            <a:endParaRPr lang="en-CA" spc="-10" dirty="0">
              <a:cs typeface="Times New Roman" panose="02020603050405020304" pitchFamily="18" charset="0"/>
            </a:endParaRPr>
          </a:p>
          <a:p>
            <a:pPr marL="457200" indent="-457200">
              <a:buAutoNum type="arabicPeriod" startAt="11"/>
            </a:pPr>
            <a:r>
              <a:rPr lang="en-CA" dirty="0">
                <a:cs typeface="Times New Roman" panose="02020603050405020304" pitchFamily="18" charset="0"/>
              </a:rPr>
              <a:t>Mah,</a:t>
            </a:r>
            <a:r>
              <a:rPr lang="en-CA" spc="-10" dirty="0">
                <a:cs typeface="Times New Roman" panose="02020603050405020304" pitchFamily="18" charset="0"/>
              </a:rPr>
              <a:t> </a:t>
            </a:r>
            <a:r>
              <a:rPr lang="en-CA" dirty="0">
                <a:cs typeface="Times New Roman" panose="02020603050405020304" pitchFamily="18" charset="0"/>
              </a:rPr>
              <a:t>J.W.T.,</a:t>
            </a:r>
            <a:r>
              <a:rPr lang="en-CA" spc="-10" dirty="0">
                <a:cs typeface="Times New Roman" panose="02020603050405020304" pitchFamily="18" charset="0"/>
              </a:rPr>
              <a:t> </a:t>
            </a:r>
            <a:r>
              <a:rPr lang="en-CA" dirty="0">
                <a:cs typeface="Times New Roman" panose="02020603050405020304" pitchFamily="18" charset="0"/>
              </a:rPr>
              <a:t>Gill,</a:t>
            </a:r>
            <a:r>
              <a:rPr lang="en-CA" spc="-10" dirty="0">
                <a:cs typeface="Times New Roman" panose="02020603050405020304" pitchFamily="18" charset="0"/>
              </a:rPr>
              <a:t> </a:t>
            </a:r>
            <a:r>
              <a:rPr lang="en-CA" dirty="0">
                <a:cs typeface="Times New Roman" panose="02020603050405020304" pitchFamily="18" charset="0"/>
              </a:rPr>
              <a:t>H.,</a:t>
            </a:r>
            <a:r>
              <a:rPr lang="en-CA" spc="-5" dirty="0">
                <a:cs typeface="Times New Roman" panose="02020603050405020304" pitchFamily="18" charset="0"/>
              </a:rPr>
              <a:t> &amp; </a:t>
            </a:r>
            <a:r>
              <a:rPr lang="en-CA" dirty="0">
                <a:cs typeface="Times New Roman" panose="02020603050405020304" pitchFamily="18" charset="0"/>
              </a:rPr>
              <a:t>Doherty,</a:t>
            </a:r>
            <a:r>
              <a:rPr lang="en-CA" spc="-10" dirty="0">
                <a:cs typeface="Times New Roman" panose="02020603050405020304" pitchFamily="18" charset="0"/>
              </a:rPr>
              <a:t> </a:t>
            </a:r>
            <a:r>
              <a:rPr lang="en-CA" dirty="0">
                <a:cs typeface="Times New Roman" panose="02020603050405020304" pitchFamily="18" charset="0"/>
              </a:rPr>
              <a:t>M.(2023).</a:t>
            </a:r>
            <a:r>
              <a:rPr lang="en-CA" spc="-10" dirty="0">
                <a:cs typeface="Times New Roman" panose="02020603050405020304" pitchFamily="18" charset="0"/>
              </a:rPr>
              <a:t> </a:t>
            </a:r>
            <a:r>
              <a:rPr lang="en-CA" dirty="0">
                <a:cs typeface="Times New Roman" panose="02020603050405020304" pitchFamily="18" charset="0"/>
              </a:rPr>
              <a:t>Feasibility</a:t>
            </a:r>
            <a:r>
              <a:rPr lang="en-CA" spc="-10" dirty="0">
                <a:cs typeface="Times New Roman" panose="02020603050405020304" pitchFamily="18" charset="0"/>
              </a:rPr>
              <a:t> </a:t>
            </a:r>
            <a:r>
              <a:rPr lang="en-CA" dirty="0">
                <a:cs typeface="Times New Roman" panose="02020603050405020304" pitchFamily="18" charset="0"/>
              </a:rPr>
              <a:t>and</a:t>
            </a:r>
            <a:r>
              <a:rPr lang="en-CA" spc="-10" dirty="0">
                <a:cs typeface="Times New Roman" panose="02020603050405020304" pitchFamily="18" charset="0"/>
              </a:rPr>
              <a:t> </a:t>
            </a:r>
            <a:r>
              <a:rPr lang="en-CA" dirty="0">
                <a:cs typeface="Times New Roman" panose="02020603050405020304" pitchFamily="18" charset="0"/>
              </a:rPr>
              <a:t>Efficacy</a:t>
            </a:r>
            <a:r>
              <a:rPr lang="en-CA" spc="-15" dirty="0">
                <a:cs typeface="Times New Roman" panose="02020603050405020304" pitchFamily="18" charset="0"/>
              </a:rPr>
              <a:t> </a:t>
            </a:r>
            <a:r>
              <a:rPr lang="en-CA" dirty="0">
                <a:cs typeface="Times New Roman" panose="02020603050405020304" pitchFamily="18" charset="0"/>
              </a:rPr>
              <a:t>of</a:t>
            </a:r>
            <a:r>
              <a:rPr lang="en-CA" spc="-5" dirty="0">
                <a:cs typeface="Times New Roman" panose="02020603050405020304" pitchFamily="18" charset="0"/>
              </a:rPr>
              <a:t> </a:t>
            </a:r>
            <a:r>
              <a:rPr lang="en-CA" dirty="0">
                <a:cs typeface="Times New Roman" panose="02020603050405020304" pitchFamily="18" charset="0"/>
              </a:rPr>
              <a:t>the</a:t>
            </a:r>
            <a:r>
              <a:rPr lang="en-CA" spc="-10" dirty="0">
                <a:cs typeface="Times New Roman" panose="02020603050405020304" pitchFamily="18" charset="0"/>
              </a:rPr>
              <a:t> </a:t>
            </a:r>
            <a:r>
              <a:rPr lang="en-CA" dirty="0">
                <a:cs typeface="Times New Roman" panose="02020603050405020304" pitchFamily="18" charset="0"/>
              </a:rPr>
              <a:t>Alert</a:t>
            </a:r>
            <a:r>
              <a:rPr lang="en-CA" spc="-10" dirty="0">
                <a:cs typeface="Times New Roman" panose="02020603050405020304" pitchFamily="18" charset="0"/>
              </a:rPr>
              <a:t> </a:t>
            </a:r>
            <a:r>
              <a:rPr lang="en-CA" dirty="0">
                <a:cs typeface="Times New Roman" panose="02020603050405020304" pitchFamily="18" charset="0"/>
              </a:rPr>
              <a:t>Program®</a:t>
            </a:r>
            <a:r>
              <a:rPr lang="en-CA" spc="-10" dirty="0">
                <a:cs typeface="Times New Roman" panose="02020603050405020304" pitchFamily="18" charset="0"/>
              </a:rPr>
              <a:t> </a:t>
            </a:r>
            <a:r>
              <a:rPr lang="en-CA" spc="-25" dirty="0">
                <a:cs typeface="Times New Roman" panose="02020603050405020304" pitchFamily="18" charset="0"/>
              </a:rPr>
              <a:t>for </a:t>
            </a:r>
            <a:r>
              <a:rPr lang="en-CA" dirty="0">
                <a:cs typeface="Times New Roman" panose="02020603050405020304" pitchFamily="18" charset="0"/>
              </a:rPr>
              <a:t>Children</a:t>
            </a:r>
            <a:r>
              <a:rPr lang="en-CA" spc="-5" dirty="0">
                <a:cs typeface="Times New Roman" panose="02020603050405020304" pitchFamily="18" charset="0"/>
              </a:rPr>
              <a:t> </a:t>
            </a:r>
            <a:r>
              <a:rPr lang="en-CA" dirty="0">
                <a:cs typeface="Times New Roman" panose="02020603050405020304" pitchFamily="18" charset="0"/>
              </a:rPr>
              <a:t>with</a:t>
            </a:r>
            <a:r>
              <a:rPr lang="en-CA" spc="-5" dirty="0">
                <a:cs typeface="Times New Roman" panose="02020603050405020304" pitchFamily="18" charset="0"/>
              </a:rPr>
              <a:t> </a:t>
            </a:r>
            <a:r>
              <a:rPr lang="en-CA" dirty="0">
                <a:cs typeface="Times New Roman" panose="02020603050405020304" pitchFamily="18" charset="0"/>
              </a:rPr>
              <a:t>Attention-Deficit/Hyperactivity</a:t>
            </a:r>
            <a:r>
              <a:rPr lang="en-CA" spc="-20" dirty="0">
                <a:cs typeface="Times New Roman" panose="02020603050405020304" pitchFamily="18" charset="0"/>
              </a:rPr>
              <a:t> </a:t>
            </a:r>
            <a:r>
              <a:rPr lang="en-CA" dirty="0">
                <a:cs typeface="Times New Roman" panose="02020603050405020304" pitchFamily="18" charset="0"/>
              </a:rPr>
              <a:t>Disorder.</a:t>
            </a:r>
            <a:r>
              <a:rPr lang="en-CA" spc="-5" dirty="0">
                <a:cs typeface="Times New Roman" panose="02020603050405020304" pitchFamily="18" charset="0"/>
              </a:rPr>
              <a:t> </a:t>
            </a:r>
            <a:r>
              <a:rPr lang="en-CA" i="1" dirty="0">
                <a:cs typeface="Times New Roman" panose="02020603050405020304" pitchFamily="18" charset="0"/>
              </a:rPr>
              <a:t>Clinical</a:t>
            </a:r>
            <a:r>
              <a:rPr lang="en-CA" i="1" spc="-5" dirty="0">
                <a:cs typeface="Times New Roman" panose="02020603050405020304" pitchFamily="18" charset="0"/>
              </a:rPr>
              <a:t> </a:t>
            </a:r>
            <a:r>
              <a:rPr lang="en-CA" i="1" dirty="0">
                <a:cs typeface="Times New Roman" panose="02020603050405020304" pitchFamily="18" charset="0"/>
              </a:rPr>
              <a:t>Child</a:t>
            </a:r>
            <a:r>
              <a:rPr lang="en-CA" i="1" spc="-5" dirty="0">
                <a:cs typeface="Times New Roman" panose="02020603050405020304" pitchFamily="18" charset="0"/>
              </a:rPr>
              <a:t> </a:t>
            </a:r>
            <a:r>
              <a:rPr lang="en-CA" i="1" dirty="0">
                <a:cs typeface="Times New Roman" panose="02020603050405020304" pitchFamily="18" charset="0"/>
              </a:rPr>
              <a:t>Psychology</a:t>
            </a:r>
            <a:r>
              <a:rPr lang="en-CA" i="1" spc="-5" dirty="0">
                <a:cs typeface="Times New Roman" panose="02020603050405020304" pitchFamily="18" charset="0"/>
              </a:rPr>
              <a:t> </a:t>
            </a:r>
            <a:r>
              <a:rPr lang="en-CA" i="1" spc="-25" dirty="0">
                <a:cs typeface="Times New Roman" panose="02020603050405020304" pitchFamily="18" charset="0"/>
              </a:rPr>
              <a:t>and </a:t>
            </a:r>
            <a:r>
              <a:rPr lang="en-CA" i="1" dirty="0">
                <a:cs typeface="Times New Roman" panose="02020603050405020304" pitchFamily="18" charset="0"/>
              </a:rPr>
              <a:t>Psychiatry,28</a:t>
            </a:r>
            <a:r>
              <a:rPr lang="en-CA" dirty="0">
                <a:cs typeface="Times New Roman" panose="02020603050405020304" pitchFamily="18" charset="0"/>
              </a:rPr>
              <a:t>(3):924-936.</a:t>
            </a:r>
            <a:r>
              <a:rPr lang="en-CA" spc="-15" dirty="0">
                <a:cs typeface="Times New Roman" panose="02020603050405020304" pitchFamily="18" charset="0"/>
              </a:rPr>
              <a:t> </a:t>
            </a:r>
            <a:r>
              <a:rPr lang="en-CA" spc="-15" dirty="0">
                <a:cs typeface="Times New Roman" panose="02020603050405020304" pitchFamily="18" charset="0"/>
                <a:hlinkClick r:id="rId6"/>
              </a:rPr>
              <a:t>https://</a:t>
            </a:r>
            <a:r>
              <a:rPr lang="en-CA" spc="-10" dirty="0">
                <a:cs typeface="Times New Roman" panose="02020603050405020304" pitchFamily="18" charset="0"/>
                <a:hlinkClick r:id="rId6"/>
              </a:rPr>
              <a:t>doi:10.1177/13591045231162680</a:t>
            </a:r>
            <a:endParaRPr lang="en-CA" spc="-10" dirty="0">
              <a:cs typeface="Times New Roman" panose="02020603050405020304" pitchFamily="18" charset="0"/>
            </a:endParaRPr>
          </a:p>
          <a:p>
            <a:pPr marL="457200" indent="-457200">
              <a:buAutoNum type="arabicPeriod" startAt="11"/>
            </a:pPr>
            <a:r>
              <a:rPr lang="en-US" dirty="0">
                <a:latin typeface="Arial" panose="020B0604020202020204" pitchFamily="34" charset="0"/>
                <a:cs typeface="Arial" panose="020B0604020202020204" pitchFamily="34" charset="0"/>
              </a:rPr>
              <a:t>Mahon, A. D., Dean, R. S., McIntosh, D. E., </a:t>
            </a:r>
            <a:r>
              <a:rPr lang="en-US" dirty="0" err="1">
                <a:latin typeface="Arial" panose="020B0604020202020204" pitchFamily="34" charset="0"/>
                <a:cs typeface="Arial" panose="020B0604020202020204" pitchFamily="34" charset="0"/>
              </a:rPr>
              <a:t>Marjerrison</a:t>
            </a:r>
            <a:r>
              <a:rPr lang="en-US" dirty="0">
                <a:latin typeface="Arial" panose="020B0604020202020204" pitchFamily="34" charset="0"/>
                <a:cs typeface="Arial" panose="020B0604020202020204" pitchFamily="34" charset="0"/>
              </a:rPr>
              <a:t>, A. D., Cole, A. S., Woodruff, M. E., &amp; Lee, M. P. (2013). Acute exercise effects on measures of attention and impulsivity in children with attention Deficit/Hyperactivity disorder.</a:t>
            </a:r>
            <a:r>
              <a:rPr lang="en-US" i="1" dirty="0">
                <a:latin typeface="Arial" panose="020B0604020202020204" pitchFamily="34" charset="0"/>
                <a:cs typeface="Arial" panose="020B0604020202020204" pitchFamily="34" charset="0"/>
              </a:rPr>
              <a:t> Journal of Educational and Developmental Psychology, 3</a:t>
            </a:r>
            <a:r>
              <a:rPr lang="en-US" dirty="0">
                <a:latin typeface="Arial" panose="020B0604020202020204" pitchFamily="34" charset="0"/>
                <a:cs typeface="Arial" panose="020B0604020202020204" pitchFamily="34" charset="0"/>
              </a:rPr>
              <a:t>(2), 65-73.</a:t>
            </a:r>
          </a:p>
          <a:p>
            <a:pPr marL="457200" indent="-457200">
              <a:buFont typeface="Arial" panose="020B0604020202020204" pitchFamily="34" charset="0"/>
              <a:buAutoNum type="arabicPeriod" startAt="11"/>
            </a:pPr>
            <a:r>
              <a:rPr lang="en-US" dirty="0"/>
              <a:t>Shanker, S. (2013). </a:t>
            </a:r>
            <a:r>
              <a:rPr lang="en-US" i="1" dirty="0"/>
              <a:t>Calm, alert, and learning: Classroom strategies for self-regulation</a:t>
            </a:r>
            <a:r>
              <a:rPr lang="en-US" dirty="0"/>
              <a:t>. Pearson. </a:t>
            </a:r>
            <a:endParaRPr lang="en-US" dirty="0">
              <a:latin typeface="Arial" panose="020B0604020202020204" pitchFamily="34" charset="0"/>
              <a:cs typeface="Arial" panose="020B0604020202020204" pitchFamily="34" charset="0"/>
            </a:endParaRPr>
          </a:p>
          <a:p>
            <a:pPr marL="457200" indent="-457200">
              <a:buAutoNum type="arabicPeriod" startAt="11"/>
            </a:pPr>
            <a:r>
              <a:rPr lang="en-US" dirty="0"/>
              <a:t>Shaw, P., </a:t>
            </a:r>
            <a:r>
              <a:rPr lang="en-US" dirty="0" err="1"/>
              <a:t>Eckstrand</a:t>
            </a:r>
            <a:r>
              <a:rPr lang="en-US" dirty="0"/>
              <a:t>, K., Sharp, W., Blumenthal, J., Lerch, J. P., Greenstein, D., 	Clasen, L., Evans, A., Giedd, J., &amp; Rapoport, J. L. (2007). Attention-deficit/hyperactivity disorder is characterized by a delay in cortical maturation. </a:t>
            </a:r>
            <a:r>
              <a:rPr lang="en-US" i="1" dirty="0"/>
              <a:t>Proceedings of the National Academy of Sciences of the United States of America</a:t>
            </a:r>
            <a:r>
              <a:rPr lang="en-US" dirty="0"/>
              <a:t>, </a:t>
            </a:r>
            <a:r>
              <a:rPr lang="en-US" i="1" dirty="0"/>
              <a:t>104</a:t>
            </a:r>
            <a:r>
              <a:rPr lang="en-US" dirty="0"/>
              <a:t>(49), 19649–19654. </a:t>
            </a:r>
            <a:r>
              <a:rPr lang="en-US" dirty="0">
                <a:hlinkClick r:id="rId7"/>
              </a:rPr>
              <a:t>https://doi.org/10.1073/pnas.0707741104</a:t>
            </a:r>
            <a:r>
              <a:rPr lang="en-US" dirty="0"/>
              <a:t>  </a:t>
            </a:r>
          </a:p>
          <a:p>
            <a:pPr marL="457200" indent="-457200">
              <a:buAutoNum type="arabicPeriod" startAt="11"/>
            </a:pPr>
            <a:r>
              <a:rPr lang="en-US" dirty="0">
                <a:latin typeface="Arial" panose="020B0604020202020204" pitchFamily="34" charset="0"/>
                <a:cs typeface="Arial" panose="020B0604020202020204" pitchFamily="34" charset="0"/>
              </a:rPr>
              <a:t>Smith, A. L., Hoza, B., Linnea, K., McQuade, J. D., Tomb, M., Vaughn, A. J., . . . Hook, H. (2013). Pilot physical activity intervention reduces severity of ADHD symptoms in young children.</a:t>
            </a:r>
            <a:r>
              <a:rPr lang="en-US" i="1" dirty="0">
                <a:latin typeface="Arial" panose="020B0604020202020204" pitchFamily="34" charset="0"/>
                <a:cs typeface="Arial" panose="020B0604020202020204" pitchFamily="34" charset="0"/>
              </a:rPr>
              <a:t> Journal of Attention Disorders, 17</a:t>
            </a:r>
            <a:r>
              <a:rPr lang="en-US" dirty="0">
                <a:latin typeface="Arial" panose="020B0604020202020204" pitchFamily="34" charset="0"/>
                <a:cs typeface="Arial" panose="020B0604020202020204" pitchFamily="34" charset="0"/>
              </a:rPr>
              <a:t>(1), 70-82. doi:10.1177/1087054711417395</a:t>
            </a:r>
          </a:p>
          <a:p>
            <a:pPr marL="457200" indent="-457200">
              <a:buAutoNum type="arabicPeriod" startAt="11"/>
            </a:pPr>
            <a:r>
              <a:rPr lang="en-US" dirty="0"/>
              <a:t>Shanker, S. (2013). </a:t>
            </a:r>
            <a:r>
              <a:rPr lang="en-US" i="1" dirty="0"/>
              <a:t>Calm, alert, and learning: Classroom strategies for self-regulation</a:t>
            </a:r>
            <a:r>
              <a:rPr lang="en-US" dirty="0"/>
              <a:t>. Pearson. </a:t>
            </a:r>
          </a:p>
          <a:p>
            <a:pPr marL="457200" indent="-457200">
              <a:buAutoNum type="arabicPeriod" startAt="11"/>
            </a:pPr>
            <a:r>
              <a:rPr lang="en-US" dirty="0"/>
              <a:t>Williams, M. S., &amp; Shellenberger, S. (1996b). </a:t>
            </a:r>
            <a:r>
              <a:rPr lang="en-US" i="1" dirty="0"/>
              <a:t>How does your engine run?: A leaders guide to the alert program for self-regulation</a:t>
            </a:r>
            <a:r>
              <a:rPr lang="en-US" dirty="0"/>
              <a:t>. </a:t>
            </a:r>
            <a:r>
              <a:rPr lang="en-US" dirty="0" err="1"/>
              <a:t>TherapyWorks</a:t>
            </a:r>
            <a:r>
              <a:rPr lang="en-US" dirty="0"/>
              <a:t>. </a:t>
            </a:r>
          </a:p>
          <a:p>
            <a:pPr marL="457200" indent="-457200">
              <a:buAutoNum type="arabicPeriod" startAt="11"/>
            </a:pPr>
            <a:r>
              <a:rPr lang="en-US" spc="-10" dirty="0">
                <a:cs typeface="Times New Roman" panose="02020603050405020304" pitchFamily="18" charset="0"/>
              </a:rPr>
              <a:t>Williams, M.S., &amp; Shellenberger, S. (2025). </a:t>
            </a:r>
            <a:r>
              <a:rPr lang="en-US" i="1" dirty="0"/>
              <a:t>How does your engine run?"® A leader’s guide to the alert program® for self-regulation</a:t>
            </a:r>
            <a:r>
              <a:rPr lang="en-US" dirty="0"/>
              <a:t> (2nd Edition, Volume 2). Albuquerque, NM: </a:t>
            </a:r>
            <a:r>
              <a:rPr lang="en-US" dirty="0" err="1"/>
              <a:t>TherapyWorks</a:t>
            </a:r>
            <a:r>
              <a:rPr lang="en-US" dirty="0"/>
              <a:t>, Inc. </a:t>
            </a:r>
          </a:p>
          <a:p>
            <a:pPr marL="457200" indent="-457200">
              <a:spcAft>
                <a:spcPts val="600"/>
              </a:spcAft>
              <a:buFont typeface="Arial" panose="020B0604020202020204" pitchFamily="34" charset="0"/>
              <a:buAutoNum type="arabicPeriod" startAt="16"/>
            </a:pPr>
            <a:endParaRPr lang="en-CA" dirty="0">
              <a:latin typeface="Arial" panose="020B0604020202020204" pitchFamily="34" charset="0"/>
              <a:cs typeface="Arial" panose="020B0604020202020204" pitchFamily="34" charset="0"/>
            </a:endParaRPr>
          </a:p>
          <a:p>
            <a:pPr marL="0" indent="0">
              <a:spcAft>
                <a:spcPts val="600"/>
              </a:spcAft>
              <a:buNone/>
            </a:pPr>
            <a:endParaRPr lang="en-US" dirty="0">
              <a:latin typeface="Arial" panose="020B0604020202020204" pitchFamily="34" charset="0"/>
              <a:cs typeface="Arial" panose="020B0604020202020204" pitchFamily="34" charset="0"/>
            </a:endParaRPr>
          </a:p>
          <a:p>
            <a:pPr>
              <a:spcAft>
                <a:spcPts val="600"/>
              </a:spcAft>
            </a:pPr>
            <a:endParaRPr lang="en-CA" dirty="0"/>
          </a:p>
        </p:txBody>
      </p:sp>
      <p:sp>
        <p:nvSpPr>
          <p:cNvPr id="5" name="Title 1">
            <a:extLst>
              <a:ext uri="{FF2B5EF4-FFF2-40B4-BE49-F238E27FC236}">
                <a16:creationId xmlns:a16="http://schemas.microsoft.com/office/drawing/2014/main" id="{249F95F6-8E05-6FDB-BF54-A750B5F04DB5}"/>
              </a:ext>
            </a:extLst>
          </p:cNvPr>
          <p:cNvSpPr>
            <a:spLocks noGrp="1"/>
          </p:cNvSpPr>
          <p:nvPr>
            <p:ph type="title"/>
          </p:nvPr>
        </p:nvSpPr>
        <p:spPr>
          <a:xfrm>
            <a:off x="1524000" y="304801"/>
            <a:ext cx="6479421" cy="609600"/>
          </a:xfrm>
        </p:spPr>
        <p:txBody>
          <a:bodyPr/>
          <a:lstStyle/>
          <a:p>
            <a:r>
              <a:rPr lang="en-US" b="1" dirty="0">
                <a:solidFill>
                  <a:srgbClr val="0065B0"/>
                </a:solidFill>
              </a:rPr>
              <a:t>REFERENCES</a:t>
            </a:r>
            <a:endParaRPr lang="en-CA" b="1" dirty="0">
              <a:solidFill>
                <a:srgbClr val="0065B0"/>
              </a:solidFill>
            </a:endParaRPr>
          </a:p>
        </p:txBody>
      </p:sp>
    </p:spTree>
    <p:extLst>
      <p:ext uri="{BB962C8B-B14F-4D97-AF65-F5344CB8AC3E}">
        <p14:creationId xmlns:p14="http://schemas.microsoft.com/office/powerpoint/2010/main" val="72104495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Gallery</Template>
  <TotalTime>14360</TotalTime>
  <Words>9245</Words>
  <Application>Microsoft Office PowerPoint</Application>
  <PresentationFormat>On-screen Show (4:3)</PresentationFormat>
  <Paragraphs>489</Paragraphs>
  <Slides>35</Slides>
  <Notes>35</Notes>
  <HiddenSlides>0</HiddenSlides>
  <MMClips>2</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Gallery</vt:lpstr>
      <vt:lpstr>ADHD and Self-Regulation</vt:lpstr>
      <vt:lpstr>Learning Objectives</vt:lpstr>
      <vt:lpstr>Neuroscience of Self-Regulation </vt:lpstr>
      <vt:lpstr>The ADHD Brain</vt:lpstr>
      <vt:lpstr>PowerPoint Presentation</vt:lpstr>
      <vt:lpstr>PowerPoint Presentation</vt:lpstr>
      <vt:lpstr>Self-Regulation Defined</vt:lpstr>
      <vt:lpstr>Domains of Self-Regulation</vt:lpstr>
      <vt:lpstr>Biological Domain</vt:lpstr>
      <vt:lpstr>PowerPoint Presentation</vt:lpstr>
      <vt:lpstr>Sensory Motor Self-Regulation</vt:lpstr>
      <vt:lpstr>The Foundation of Self-Regulation </vt:lpstr>
      <vt:lpstr>Eight Senses</vt:lpstr>
      <vt:lpstr>Sensory Motor Tools</vt:lpstr>
      <vt:lpstr>PowerPoint Presentation</vt:lpstr>
      <vt:lpstr>Interoception and ADHD</vt:lpstr>
      <vt:lpstr>Self-Regulation Programs for  Children with ADHD</vt:lpstr>
      <vt:lpstr>Alert Program for Self-Regulation® (Williams &amp; Shellenberger, 1996, 2025)</vt:lpstr>
      <vt:lpstr>Co-Regulation </vt:lpstr>
      <vt:lpstr>Self-Regulation Process</vt:lpstr>
      <vt:lpstr>Chewing Gum Helps Attention</vt:lpstr>
      <vt:lpstr>Relaxation effect of Breathing</vt:lpstr>
      <vt:lpstr>Movement Tools </vt:lpstr>
      <vt:lpstr>Physical Activity Evidence</vt:lpstr>
      <vt:lpstr>Heavy Work</vt:lpstr>
      <vt:lpstr>Touch Tools</vt:lpstr>
      <vt:lpstr>Fidgets</vt:lpstr>
      <vt:lpstr>More Fidget Tools</vt:lpstr>
      <vt:lpstr>Eye Tools</vt:lpstr>
      <vt:lpstr>Ear Tools</vt:lpstr>
      <vt:lpstr>Natural boosters</vt:lpstr>
      <vt:lpstr>Key Points</vt:lpstr>
      <vt:lpstr>THANK YOU!</vt:lpstr>
      <vt:lpstr>REFERENCES</vt:lpstr>
      <vt:lpstr>REFERENCES</vt:lpstr>
    </vt:vector>
  </TitlesOfParts>
  <Company>PHSABC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PHSABC</dc:creator>
  <cp:lastModifiedBy>Doherty, Miranda [CWBC]</cp:lastModifiedBy>
  <cp:revision>1410</cp:revision>
  <cp:lastPrinted>2025-11-05T04:03:19Z</cp:lastPrinted>
  <dcterms:created xsi:type="dcterms:W3CDTF">2012-03-06T21:43:24Z</dcterms:created>
  <dcterms:modified xsi:type="dcterms:W3CDTF">2026-10-19T20:10:18Z</dcterms:modified>
</cp:coreProperties>
</file>