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6" r:id="rId1"/>
  </p:sldMasterIdLst>
  <p:notesMasterIdLst>
    <p:notesMasterId r:id="rId12"/>
  </p:notesMasterIdLst>
  <p:sldIdLst>
    <p:sldId id="256" r:id="rId2"/>
    <p:sldId id="263" r:id="rId3"/>
    <p:sldId id="257" r:id="rId4"/>
    <p:sldId id="258" r:id="rId5"/>
    <p:sldId id="260" r:id="rId6"/>
    <p:sldId id="259" r:id="rId7"/>
    <p:sldId id="261" r:id="rId8"/>
    <p:sldId id="262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93"/>
    <p:restoredTop sz="94694"/>
  </p:normalViewPr>
  <p:slideViewPr>
    <p:cSldViewPr snapToGrid="0">
      <p:cViewPr varScale="1">
        <p:scale>
          <a:sx n="68" d="100"/>
          <a:sy n="68" d="100"/>
        </p:scale>
        <p:origin x="6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68CD68-500C-424D-B29C-180A7D2845D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FFB528-A8A3-4DFB-B194-2FCCBC902870}">
      <dgm:prSet/>
      <dgm:spPr/>
      <dgm:t>
        <a:bodyPr/>
        <a:lstStyle/>
        <a:p>
          <a:r>
            <a:rPr lang="en-CA" b="0" i="0"/>
            <a:t>The MHL-CoP currently meets 3-4 times a school year to explore topics of interest generated by members. Meetings are typically from 3:30-4:30 pm via Zoom.</a:t>
          </a:r>
          <a:endParaRPr lang="en-US"/>
        </a:p>
      </dgm:t>
    </dgm:pt>
    <dgm:pt modelId="{C06481E1-0D77-4F0D-AFD7-F85D396E949B}" type="parTrans" cxnId="{E0BEFB8B-AA40-4C56-AFE1-4A56C6D14702}">
      <dgm:prSet/>
      <dgm:spPr/>
      <dgm:t>
        <a:bodyPr/>
        <a:lstStyle/>
        <a:p>
          <a:endParaRPr lang="en-US"/>
        </a:p>
      </dgm:t>
    </dgm:pt>
    <dgm:pt modelId="{649ECE26-A5DD-4006-9F8C-7176A4997D65}" type="sibTrans" cxnId="{E0BEFB8B-AA40-4C56-AFE1-4A56C6D14702}">
      <dgm:prSet/>
      <dgm:spPr/>
      <dgm:t>
        <a:bodyPr/>
        <a:lstStyle/>
        <a:p>
          <a:endParaRPr lang="en-US"/>
        </a:p>
      </dgm:t>
    </dgm:pt>
    <dgm:pt modelId="{DDD621CC-95C1-4205-99E4-FE36EB186BD6}">
      <dgm:prSet/>
      <dgm:spPr/>
      <dgm:t>
        <a:bodyPr/>
        <a:lstStyle/>
        <a:p>
          <a:r>
            <a:rPr lang="en-CA" b="0" i="0" dirty="0"/>
            <a:t>Our next meeting will be on Wednesday, March 6</a:t>
          </a:r>
          <a:r>
            <a:rPr lang="en-CA" b="0" i="0" baseline="30000" dirty="0"/>
            <a:t>th</a:t>
          </a:r>
          <a:r>
            <a:rPr lang="en-CA" b="0" i="0" dirty="0"/>
            <a:t> at 3:30 on Zoom.   We will have Andrew Baxter  sharing information about the new Elementary Mental Health Literacy Resource.</a:t>
          </a:r>
          <a:r>
            <a:rPr lang="en-CA" b="0" i="0" u="none" dirty="0"/>
            <a:t> Andrew currently serves as the Team Lead for  Team Mental </a:t>
          </a:r>
          <a:r>
            <a:rPr lang="en-CA" b="0" i="0" u="none" dirty="0" err="1"/>
            <a:t>Health.org</a:t>
          </a:r>
          <a:r>
            <a:rPr lang="en-CA" b="0" i="0" u="none" dirty="0"/>
            <a:t> and the Alberta Mental Health Literacy Project. </a:t>
          </a:r>
          <a:endParaRPr lang="en-US" dirty="0"/>
        </a:p>
      </dgm:t>
    </dgm:pt>
    <dgm:pt modelId="{888C758A-0223-4BC7-9D64-1FE867BF8100}" type="parTrans" cxnId="{B9CD5A06-6BA1-4DDE-8A98-9465B6660731}">
      <dgm:prSet/>
      <dgm:spPr/>
      <dgm:t>
        <a:bodyPr/>
        <a:lstStyle/>
        <a:p>
          <a:endParaRPr lang="en-US"/>
        </a:p>
      </dgm:t>
    </dgm:pt>
    <dgm:pt modelId="{8D0159B8-D54C-4B47-BAD4-1932F455B224}" type="sibTrans" cxnId="{B9CD5A06-6BA1-4DDE-8A98-9465B6660731}">
      <dgm:prSet/>
      <dgm:spPr/>
      <dgm:t>
        <a:bodyPr/>
        <a:lstStyle/>
        <a:p>
          <a:endParaRPr lang="en-US"/>
        </a:p>
      </dgm:t>
    </dgm:pt>
    <dgm:pt modelId="{638573CC-ED00-B045-9C7F-7F909FBBDD3D}" type="pres">
      <dgm:prSet presAssocID="{C168CD68-500C-424D-B29C-180A7D2845DA}" presName="linear" presStyleCnt="0">
        <dgm:presLayoutVars>
          <dgm:animLvl val="lvl"/>
          <dgm:resizeHandles val="exact"/>
        </dgm:presLayoutVars>
      </dgm:prSet>
      <dgm:spPr/>
    </dgm:pt>
    <dgm:pt modelId="{4EB775A3-D781-B94E-8687-43A76DBEE923}" type="pres">
      <dgm:prSet presAssocID="{E1FFB528-A8A3-4DFB-B194-2FCCBC902870}" presName="parentText" presStyleLbl="node1" presStyleIdx="0" presStyleCnt="2" custScaleY="71868">
        <dgm:presLayoutVars>
          <dgm:chMax val="0"/>
          <dgm:bulletEnabled val="1"/>
        </dgm:presLayoutVars>
      </dgm:prSet>
      <dgm:spPr/>
    </dgm:pt>
    <dgm:pt modelId="{E774C142-4B93-7F46-8E9C-4DFF7DA76CCB}" type="pres">
      <dgm:prSet presAssocID="{649ECE26-A5DD-4006-9F8C-7176A4997D65}" presName="spacer" presStyleCnt="0"/>
      <dgm:spPr/>
    </dgm:pt>
    <dgm:pt modelId="{35E3CD35-0AE9-CC43-9487-04F2D53A670B}" type="pres">
      <dgm:prSet presAssocID="{DDD621CC-95C1-4205-99E4-FE36EB186BD6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B9CD5A06-6BA1-4DDE-8A98-9465B6660731}" srcId="{C168CD68-500C-424D-B29C-180A7D2845DA}" destId="{DDD621CC-95C1-4205-99E4-FE36EB186BD6}" srcOrd="1" destOrd="0" parTransId="{888C758A-0223-4BC7-9D64-1FE867BF8100}" sibTransId="{8D0159B8-D54C-4B47-BAD4-1932F455B224}"/>
    <dgm:cxn modelId="{27FADE80-8A73-4749-9103-4A525E01CBD8}" type="presOf" srcId="{E1FFB528-A8A3-4DFB-B194-2FCCBC902870}" destId="{4EB775A3-D781-B94E-8687-43A76DBEE923}" srcOrd="0" destOrd="0" presId="urn:microsoft.com/office/officeart/2005/8/layout/vList2"/>
    <dgm:cxn modelId="{E0BEFB8B-AA40-4C56-AFE1-4A56C6D14702}" srcId="{C168CD68-500C-424D-B29C-180A7D2845DA}" destId="{E1FFB528-A8A3-4DFB-B194-2FCCBC902870}" srcOrd="0" destOrd="0" parTransId="{C06481E1-0D77-4F0D-AFD7-F85D396E949B}" sibTransId="{649ECE26-A5DD-4006-9F8C-7176A4997D65}"/>
    <dgm:cxn modelId="{0214EBA6-BBD9-1843-B80D-AB42A069E7AE}" type="presOf" srcId="{C168CD68-500C-424D-B29C-180A7D2845DA}" destId="{638573CC-ED00-B045-9C7F-7F909FBBDD3D}" srcOrd="0" destOrd="0" presId="urn:microsoft.com/office/officeart/2005/8/layout/vList2"/>
    <dgm:cxn modelId="{3457EED5-4335-8E49-8E01-40FC5F3B7CC6}" type="presOf" srcId="{DDD621CC-95C1-4205-99E4-FE36EB186BD6}" destId="{35E3CD35-0AE9-CC43-9487-04F2D53A670B}" srcOrd="0" destOrd="0" presId="urn:microsoft.com/office/officeart/2005/8/layout/vList2"/>
    <dgm:cxn modelId="{282BF90F-8239-E64F-AC70-8C62F156AFAC}" type="presParOf" srcId="{638573CC-ED00-B045-9C7F-7F909FBBDD3D}" destId="{4EB775A3-D781-B94E-8687-43A76DBEE923}" srcOrd="0" destOrd="0" presId="urn:microsoft.com/office/officeart/2005/8/layout/vList2"/>
    <dgm:cxn modelId="{E1FD263C-C147-9E44-A11F-DC8703C3A4A6}" type="presParOf" srcId="{638573CC-ED00-B045-9C7F-7F909FBBDD3D}" destId="{E774C142-4B93-7F46-8E9C-4DFF7DA76CCB}" srcOrd="1" destOrd="0" presId="urn:microsoft.com/office/officeart/2005/8/layout/vList2"/>
    <dgm:cxn modelId="{7CFF2E05-24EE-4546-8A52-BFB0B7E4499B}" type="presParOf" srcId="{638573CC-ED00-B045-9C7F-7F909FBBDD3D}" destId="{35E3CD35-0AE9-CC43-9487-04F2D53A670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B775A3-D781-B94E-8687-43A76DBEE923}">
      <dsp:nvSpPr>
        <dsp:cNvPr id="0" name=""/>
        <dsp:cNvSpPr/>
      </dsp:nvSpPr>
      <dsp:spPr>
        <a:xfrm>
          <a:off x="0" y="41718"/>
          <a:ext cx="10058399" cy="15064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600" b="0" i="0" kern="1200"/>
            <a:t>The MHL-CoP currently meets 3-4 times a school year to explore topics of interest generated by members. Meetings are typically from 3:30-4:30 pm via Zoom.</a:t>
          </a:r>
          <a:endParaRPr lang="en-US" sz="2600" kern="1200"/>
        </a:p>
      </dsp:txBody>
      <dsp:txXfrm>
        <a:off x="73539" y="115257"/>
        <a:ext cx="9911321" cy="1359367"/>
      </dsp:txXfrm>
    </dsp:sp>
    <dsp:sp modelId="{35E3CD35-0AE9-CC43-9487-04F2D53A670B}">
      <dsp:nvSpPr>
        <dsp:cNvPr id="0" name=""/>
        <dsp:cNvSpPr/>
      </dsp:nvSpPr>
      <dsp:spPr>
        <a:xfrm>
          <a:off x="0" y="1623044"/>
          <a:ext cx="10058399" cy="20961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600" b="0" i="0" kern="1200" dirty="0"/>
            <a:t>Our next meeting will be on Wednesday, March 6</a:t>
          </a:r>
          <a:r>
            <a:rPr lang="en-CA" sz="2600" b="0" i="0" kern="1200" baseline="30000" dirty="0"/>
            <a:t>th</a:t>
          </a:r>
          <a:r>
            <a:rPr lang="en-CA" sz="2600" b="0" i="0" kern="1200" dirty="0"/>
            <a:t> at 3:30 on Zoom.   We will have Andrew Baxter  sharing information about the new Elementary Mental Health Literacy Resource.</a:t>
          </a:r>
          <a:r>
            <a:rPr lang="en-CA" sz="2600" b="0" i="0" u="none" kern="1200" dirty="0"/>
            <a:t> Andrew currently serves as the Team Lead for  Team Mental </a:t>
          </a:r>
          <a:r>
            <a:rPr lang="en-CA" sz="2600" b="0" i="0" u="none" kern="1200" dirty="0" err="1"/>
            <a:t>Health.org</a:t>
          </a:r>
          <a:r>
            <a:rPr lang="en-CA" sz="2600" b="0" i="0" u="none" kern="1200" dirty="0"/>
            <a:t> and the Alberta Mental Health Literacy Project. </a:t>
          </a:r>
          <a:endParaRPr lang="en-US" sz="2600" kern="1200" dirty="0"/>
        </a:p>
      </dsp:txBody>
      <dsp:txXfrm>
        <a:off x="102325" y="1725369"/>
        <a:ext cx="9853749" cy="18914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EA4113-F211-B948-9BBE-043B1F3A6B81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D479F9-482B-4B46-ABC2-8FC3F82BF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260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Connie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479F9-482B-4B46-ABC2-8FC3F82BF9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487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479F9-482B-4B46-ABC2-8FC3F82BF9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29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479F9-482B-4B46-ABC2-8FC3F82BF9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096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2/28/2024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228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2/28/2024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753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2/28/2024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820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2/28/2024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958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2/28/2024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802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2/28/2024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764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2/28/2024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173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2/28/2024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985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2/28/2024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765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2/28/2024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814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2/28/2024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150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2/28/2024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180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5" r:id="rId6"/>
    <p:sldLayoutId id="2147483720" r:id="rId7"/>
    <p:sldLayoutId id="2147483721" r:id="rId8"/>
    <p:sldLayoutId id="2147483722" r:id="rId9"/>
    <p:sldLayoutId id="2147483724" r:id="rId10"/>
    <p:sldLayoutId id="214748372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du-finger-zeigend-fingerzeig-smilli-2386968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xfuel.com/en/free-photo-jrvez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mhl.educ@ubc.ca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6E5C19-C88D-3A57-3DD6-10062B3896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929" y="639097"/>
            <a:ext cx="6253317" cy="3686015"/>
          </a:xfrm>
        </p:spPr>
        <p:txBody>
          <a:bodyPr>
            <a:normAutofit/>
          </a:bodyPr>
          <a:lstStyle/>
          <a:p>
            <a:r>
              <a:rPr lang="en-US" dirty="0"/>
              <a:t>Mental Health Literacy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18FE15-724E-121B-62AE-3EE40D6375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2899" y="4672739"/>
            <a:ext cx="6269347" cy="10214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Community of Practice Update</a:t>
            </a:r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February 2024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44179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108BFA2B-20F9-80EB-7276-8D0FFE74A6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308"/>
          <a:stretch/>
        </p:blipFill>
        <p:spPr>
          <a:xfrm>
            <a:off x="7556686" y="1"/>
            <a:ext cx="463531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042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4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Yellow question mark">
            <a:extLst>
              <a:ext uri="{FF2B5EF4-FFF2-40B4-BE49-F238E27FC236}">
                <a16:creationId xmlns:a16="http://schemas.microsoft.com/office/drawing/2014/main" id="{A5013D66-66F6-C189-273B-417DEA6842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250"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EEFC1EB0-DB92-4E98-B3A9-0CD6FA5A8B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38326" y="-341385"/>
            <a:ext cx="6858003" cy="7540754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25000"/>
                </a:schemeClr>
              </a:gs>
              <a:gs pos="85000">
                <a:schemeClr val="tx1">
                  <a:alpha val="4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883995-11F1-6E9E-6707-B6DD14F64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277" y="1475234"/>
            <a:ext cx="3214307" cy="290169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solidFill>
                  <a:schemeClr val="bg1"/>
                </a:solidFill>
              </a:rPr>
              <a:t>Questions?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6950" y="4508519"/>
            <a:ext cx="310896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3085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73ECEC8-0F24-45B8-950F-35FC94BCE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One in a crowd">
            <a:extLst>
              <a:ext uri="{FF2B5EF4-FFF2-40B4-BE49-F238E27FC236}">
                <a16:creationId xmlns:a16="http://schemas.microsoft.com/office/drawing/2014/main" id="{11D18825-03D7-ECCE-D077-250C7915BB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5" r="2" b="2"/>
          <a:stretch/>
        </p:blipFill>
        <p:spPr>
          <a:xfrm>
            <a:off x="633999" y="640081"/>
            <a:ext cx="6909801" cy="5314406"/>
          </a:xfrm>
          <a:prstGeom prst="rect">
            <a:avLst/>
          </a:prstGeom>
        </p:spPr>
      </p:pic>
      <p:cxnSp>
        <p:nvCxnSpPr>
          <p:cNvPr id="20" name="!!Straight Connector">
            <a:extLst>
              <a:ext uri="{FF2B5EF4-FFF2-40B4-BE49-F238E27FC236}">
                <a16:creationId xmlns:a16="http://schemas.microsoft.com/office/drawing/2014/main" id="{89EB8C68-FF1B-4849-867B-32D29B19F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42633" y="2250460"/>
            <a:ext cx="34747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F1117-9666-AE06-3181-8CA986558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7744" y="2318334"/>
            <a:ext cx="3690257" cy="346165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/>
              <a:t>Community:</a:t>
            </a:r>
            <a:endParaRPr lang="en-CA" sz="2400" b="1" i="0" u="none" strike="noStrike" dirty="0">
              <a:effectLst/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CA" sz="1600" b="1" i="0" u="none" strike="noStrike" dirty="0">
                <a:effectLst/>
                <a:latin typeface="arial" panose="020B0604020202020204" pitchFamily="34" charset="0"/>
              </a:rPr>
              <a:t>A feeling of fellowship with others, as a result of sharing common attitudes,  interests, and goals.</a:t>
            </a:r>
          </a:p>
          <a:p>
            <a:pPr>
              <a:lnSpc>
                <a:spcPct val="100000"/>
              </a:lnSpc>
            </a:pPr>
            <a:endParaRPr lang="en-CA" sz="1600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400" b="1" dirty="0">
                <a:latin typeface="arial" panose="020B0604020202020204" pitchFamily="34" charset="0"/>
              </a:rPr>
              <a:t>Practice: </a:t>
            </a:r>
          </a:p>
          <a:p>
            <a:pPr>
              <a:lnSpc>
                <a:spcPct val="100000"/>
              </a:lnSpc>
            </a:pPr>
            <a:r>
              <a:rPr lang="en-CA" sz="1600" b="1" dirty="0">
                <a:latin typeface="arial" panose="020B0604020202020204" pitchFamily="34" charset="0"/>
              </a:rPr>
              <a:t>T</a:t>
            </a:r>
            <a:r>
              <a:rPr lang="en-CA" sz="1600" b="1" i="0" u="none" strike="noStrike" dirty="0">
                <a:effectLst/>
                <a:latin typeface="arial" panose="020B0604020202020204" pitchFamily="34" charset="0"/>
              </a:rPr>
              <a:t>he actual application or use of an idea, belief, or method, as opposed to theories relating to it.</a:t>
            </a:r>
          </a:p>
          <a:p>
            <a:pPr marL="0" indent="0">
              <a:lnSpc>
                <a:spcPct val="100000"/>
              </a:lnSpc>
              <a:buNone/>
            </a:pPr>
            <a:endParaRPr lang="en-CA" sz="1600" dirty="0">
              <a:latin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53612E-ADB2-4457-9688-89506397A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35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D40791F6-715D-481A-9C4A-3645AECFD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D18EC2-3A58-FB81-E537-5620CC365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7" y="634946"/>
            <a:ext cx="6432434" cy="1450757"/>
          </a:xfrm>
        </p:spPr>
        <p:txBody>
          <a:bodyPr>
            <a:normAutofit/>
          </a:bodyPr>
          <a:lstStyle/>
          <a:p>
            <a:r>
              <a:rPr lang="en-US" dirty="0"/>
              <a:t>Who are we?</a:t>
            </a:r>
          </a:p>
        </p:txBody>
      </p:sp>
      <p:cxnSp>
        <p:nvCxnSpPr>
          <p:cNvPr id="22" name="!!Straight Connector">
            <a:extLst>
              <a:ext uri="{FF2B5EF4-FFF2-40B4-BE49-F238E27FC236}">
                <a16:creationId xmlns:a16="http://schemas.microsoft.com/office/drawing/2014/main" id="{740F83A4-FAC4-4867-95A5-BBFD280C7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819" y="2267421"/>
            <a:ext cx="62179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6AD1BD5-8405-8259-4383-C5F79ACC1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257" y="2407436"/>
            <a:ext cx="6432434" cy="3461658"/>
          </a:xfrm>
        </p:spPr>
        <p:txBody>
          <a:bodyPr>
            <a:normAutofit fontScale="92500" lnSpcReduction="20000"/>
          </a:bodyPr>
          <a:lstStyle/>
          <a:p>
            <a:r>
              <a:rPr lang="en-US" sz="2400" i="1" dirty="0"/>
              <a:t>We are a group of educators from across British Columbia who are passionate about mental health and social emotional learning.  We have created a space where we can come together and share our learning journey about Mental Health Literacy across school and Districts in BC.</a:t>
            </a:r>
          </a:p>
          <a:p>
            <a:r>
              <a:rPr lang="en-US" sz="2400" dirty="0"/>
              <a:t>Our current steering committee includes:  Drew Williams and Leah Samson (SD 72) , Connie Easton (SD38),Monique Moore (SD 60) and Alex Inglis. (SD 73) and Wendy </a:t>
            </a:r>
            <a:r>
              <a:rPr lang="en-US" sz="2400" dirty="0" err="1"/>
              <a:t>Carr</a:t>
            </a:r>
            <a:r>
              <a:rPr lang="en-US" sz="2400" dirty="0"/>
              <a:t> (UBC).</a:t>
            </a:r>
          </a:p>
        </p:txBody>
      </p:sp>
      <p:pic>
        <p:nvPicPr>
          <p:cNvPr id="7" name="Picture 6" descr="Toy plastic numbers">
            <a:extLst>
              <a:ext uri="{FF2B5EF4-FFF2-40B4-BE49-F238E27FC236}">
                <a16:creationId xmlns:a16="http://schemas.microsoft.com/office/drawing/2014/main" id="{18AF15FC-A0AC-5F4A-B36C-2B39D7CE22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542" r="28201" b="-1"/>
          <a:stretch/>
        </p:blipFill>
        <p:spPr>
          <a:xfrm>
            <a:off x="7556686" y="640081"/>
            <a:ext cx="4001315" cy="531440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811CBAFA-D7E0-40A7-BB94-2C05304B4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080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7B74F2B-9534-4540-96B0-5C8E958B9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79DE8B-71B9-6AA9-B0F2-EF0739668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074" y="286603"/>
            <a:ext cx="5983605" cy="1450757"/>
          </a:xfrm>
        </p:spPr>
        <p:txBody>
          <a:bodyPr>
            <a:normAutofit/>
          </a:bodyPr>
          <a:lstStyle/>
          <a:p>
            <a:r>
              <a:rPr lang="en-US" dirty="0"/>
              <a:t>Why have we created this space?</a:t>
            </a:r>
          </a:p>
        </p:txBody>
      </p:sp>
      <p:pic>
        <p:nvPicPr>
          <p:cNvPr id="5" name="Picture 4" descr="White puzzle with one red piece">
            <a:extLst>
              <a:ext uri="{FF2B5EF4-FFF2-40B4-BE49-F238E27FC236}">
                <a16:creationId xmlns:a16="http://schemas.microsoft.com/office/drawing/2014/main" id="{0F69FD34-F0E3-D9FD-B47E-542AFC5AE7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677" r="29073"/>
          <a:stretch/>
        </p:blipFill>
        <p:spPr>
          <a:xfrm>
            <a:off x="20" y="10"/>
            <a:ext cx="4580077" cy="6400784"/>
          </a:xfrm>
          <a:prstGeom prst="rect">
            <a:avLst/>
          </a:prstGeom>
        </p:spPr>
      </p:pic>
      <p:cxnSp>
        <p:nvCxnSpPr>
          <p:cNvPr id="11" name="!!Straight Connector">
            <a:extLst>
              <a:ext uri="{FF2B5EF4-FFF2-40B4-BE49-F238E27FC236}">
                <a16:creationId xmlns:a16="http://schemas.microsoft.com/office/drawing/2014/main" id="{33BECB2B-2CFA-412C-880F-C4B609749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442C7-1C9F-5B12-D9CB-E3F915DBB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2074" y="2108201"/>
            <a:ext cx="6715126" cy="4112104"/>
          </a:xfrm>
        </p:spPr>
        <p:txBody>
          <a:bodyPr>
            <a:normAutofit fontScale="92500" lnSpcReduction="10000"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800" b="0" i="0" u="none" strike="noStrike" dirty="0">
                <a:effectLst/>
                <a:latin typeface="Arial" panose="020B0604020202020204" pitchFamily="34" charset="0"/>
              </a:rPr>
              <a:t>The BC Mental Health in Schools Strategy (MHSS) identifies key components and priorities for mental health promotion in schools. The BC Mental Health Literacy Community of Practice (MHL-COP) focuses on two aspects of the strategy.</a:t>
            </a:r>
            <a:endParaRPr lang="en-CA" sz="1800" b="0" i="0" u="none" strike="noStrike" dirty="0">
              <a:effectLst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800" b="0" i="0" u="none" strike="noStrike" dirty="0">
                <a:effectLst/>
                <a:latin typeface="Arial" panose="020B0604020202020204" pitchFamily="34" charset="0"/>
              </a:rPr>
              <a:t> </a:t>
            </a:r>
            <a:endParaRPr lang="en-CA" sz="1800" b="0" i="0" u="none" strike="noStrike" dirty="0">
              <a:effectLst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800" b="0" i="0" u="none" strike="noStrike" dirty="0">
                <a:effectLst/>
                <a:latin typeface="Arial" panose="020B0604020202020204" pitchFamily="34" charset="0"/>
              </a:rPr>
              <a:t>From the MHSS:</a:t>
            </a:r>
            <a:endParaRPr lang="en-CA" sz="1800" b="0" i="0" u="none" strike="noStrike" dirty="0">
              <a:effectLst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800" b="0" i="1" u="none" strike="noStrike" dirty="0">
                <a:effectLst/>
                <a:latin typeface="Arial" panose="020B0604020202020204" pitchFamily="34" charset="0"/>
              </a:rPr>
              <a:t>CAPACITY BUILDING - Providing the school system with the tools and supports to build capacity for mental health in schools.</a:t>
            </a:r>
            <a:endParaRPr lang="en-CA" sz="1800" b="0" i="0" u="none" strike="noStrike" dirty="0">
              <a:effectLst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800" b="0" i="1" u="none" strike="noStrike" dirty="0">
                <a:effectLst/>
                <a:latin typeface="Arial" panose="020B0604020202020204" pitchFamily="34" charset="0"/>
              </a:rPr>
              <a:t> </a:t>
            </a:r>
            <a:endParaRPr lang="en-CA" sz="1800" b="0" i="0" u="none" strike="noStrike" dirty="0">
              <a:effectLst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800" b="0" i="1" u="none" strike="noStrike" dirty="0">
                <a:effectLst/>
                <a:latin typeface="Arial" panose="020B0604020202020204" pitchFamily="34" charset="0"/>
              </a:rPr>
              <a:t>MENTAL HEALTH LITERACY is the knowledge and understanding of how to develop and maintain mental well-being; identify risk factors and signs of mental health challenges; access help when needed; and reduce stigma around the topic of mental health. </a:t>
            </a:r>
            <a:endParaRPr lang="en-CA" sz="1800" b="0" i="0" u="none" strike="noStrike" dirty="0">
              <a:effectLst/>
            </a:endParaRPr>
          </a:p>
          <a:p>
            <a:pPr>
              <a:lnSpc>
                <a:spcPct val="100000"/>
              </a:lnSpc>
            </a:pPr>
            <a:br>
              <a:rPr lang="en-CA" sz="1300" dirty="0"/>
            </a:br>
            <a:br>
              <a:rPr lang="en-CA" sz="1300" dirty="0"/>
            </a:br>
            <a:endParaRPr lang="en-US" sz="13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B60310-C5C3-46A0-A452-2A0B00843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412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73ECEC8-0F24-45B8-950F-35FC94BCE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37FE01-BF1F-F1E8-D5AD-F7CD1FBBA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381" y="634946"/>
            <a:ext cx="5080362" cy="1772490"/>
          </a:xfrm>
        </p:spPr>
        <p:txBody>
          <a:bodyPr>
            <a:normAutofit/>
          </a:bodyPr>
          <a:lstStyle/>
          <a:p>
            <a:r>
              <a:rPr lang="en-US" dirty="0"/>
              <a:t>Who can join us?</a:t>
            </a:r>
          </a:p>
        </p:txBody>
      </p:sp>
      <p:pic>
        <p:nvPicPr>
          <p:cNvPr id="5" name="Picture 4" descr="A cartoon character with blue shoes and blue shoes&#10;&#10;Description automatically generated">
            <a:extLst>
              <a:ext uri="{FF2B5EF4-FFF2-40B4-BE49-F238E27FC236}">
                <a16:creationId xmlns:a16="http://schemas.microsoft.com/office/drawing/2014/main" id="{7B2092F3-4F1F-3F09-DC40-2C19906340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3" b="3562"/>
          <a:stretch/>
        </p:blipFill>
        <p:spPr>
          <a:xfrm>
            <a:off x="633999" y="1211580"/>
            <a:ext cx="5528405" cy="4457700"/>
          </a:xfrm>
          <a:prstGeom prst="rect">
            <a:avLst/>
          </a:prstGeom>
        </p:spPr>
      </p:pic>
      <p:cxnSp>
        <p:nvCxnSpPr>
          <p:cNvPr id="19" name="!!Straight Connector">
            <a:extLst>
              <a:ext uri="{FF2B5EF4-FFF2-40B4-BE49-F238E27FC236}">
                <a16:creationId xmlns:a16="http://schemas.microsoft.com/office/drawing/2014/main" id="{89EB8C68-FF1B-4849-867B-32D29B19F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42633" y="2250460"/>
            <a:ext cx="34747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6B8E6-BB1B-00F4-5477-5BECB15C4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9381" y="2407436"/>
            <a:ext cx="5080362" cy="3461658"/>
          </a:xfrm>
        </p:spPr>
        <p:txBody>
          <a:bodyPr>
            <a:normAutofit fontScale="92500" lnSpcReduction="20000"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2800" b="0" i="0" u="none" strike="noStrike" dirty="0">
                <a:effectLst/>
                <a:latin typeface="Arial" panose="020B0604020202020204" pitchFamily="34" charset="0"/>
              </a:rPr>
              <a:t>Educators from across BC who would like to learn and share about mental health literacy and mental health promotion in a school, district, university, community agency or family-focused organization are welcome to join us.   </a:t>
            </a:r>
            <a:endParaRPr lang="en-CA" sz="2800" b="0" i="0" u="none" strike="noStrike" dirty="0">
              <a:effectLst/>
            </a:endParaRPr>
          </a:p>
          <a:p>
            <a:pPr>
              <a:lnSpc>
                <a:spcPct val="100000"/>
              </a:lnSpc>
            </a:pPr>
            <a:br>
              <a:rPr lang="en-CA" dirty="0"/>
            </a:br>
            <a:br>
              <a:rPr lang="en-CA" dirty="0"/>
            </a:b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B53612E-ADB2-4457-9688-89506397A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60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7B74F2B-9534-4540-96B0-5C8E958B9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01661A-6A3F-D994-474B-99F036CCC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074" y="286603"/>
            <a:ext cx="5983605" cy="1450757"/>
          </a:xfrm>
        </p:spPr>
        <p:txBody>
          <a:bodyPr>
            <a:normAutofit/>
          </a:bodyPr>
          <a:lstStyle/>
          <a:p>
            <a:r>
              <a:rPr lang="en-US" dirty="0"/>
              <a:t>What is the goal?</a:t>
            </a:r>
          </a:p>
        </p:txBody>
      </p:sp>
      <p:pic>
        <p:nvPicPr>
          <p:cNvPr id="5" name="Picture 4" descr="White puzzle with one red piece">
            <a:extLst>
              <a:ext uri="{FF2B5EF4-FFF2-40B4-BE49-F238E27FC236}">
                <a16:creationId xmlns:a16="http://schemas.microsoft.com/office/drawing/2014/main" id="{740D6E6B-4CB3-A057-5122-03B8B17483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677" r="29073"/>
          <a:stretch/>
        </p:blipFill>
        <p:spPr>
          <a:xfrm>
            <a:off x="20" y="10"/>
            <a:ext cx="4580077" cy="6400784"/>
          </a:xfrm>
          <a:prstGeom prst="rect">
            <a:avLst/>
          </a:prstGeom>
        </p:spPr>
      </p:pic>
      <p:cxnSp>
        <p:nvCxnSpPr>
          <p:cNvPr id="11" name="!!Straight Connector">
            <a:extLst>
              <a:ext uri="{FF2B5EF4-FFF2-40B4-BE49-F238E27FC236}">
                <a16:creationId xmlns:a16="http://schemas.microsoft.com/office/drawing/2014/main" id="{33BECB2B-2CFA-412C-880F-C4B609749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FA54B-4C82-50DD-3646-4BBF015F0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2723" y="1917853"/>
            <a:ext cx="6332957" cy="3951240"/>
          </a:xfrm>
        </p:spPr>
        <p:txBody>
          <a:bodyPr>
            <a:normAutofit lnSpcReduction="10000"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n-CA" b="0" i="1" u="none" strike="noStrike" dirty="0">
                <a:effectLst/>
                <a:latin typeface="Arial" panose="020B0604020202020204" pitchFamily="34" charset="0"/>
              </a:rPr>
            </a:br>
            <a:r>
              <a:rPr lang="en-CA" sz="2400" b="0" i="1" u="none" strike="noStrike" dirty="0">
                <a:effectLst/>
                <a:latin typeface="Arial" panose="020B0604020202020204" pitchFamily="34" charset="0"/>
              </a:rPr>
              <a:t>Create opportunities to learn about emerging trends, practices and the latest research, </a:t>
            </a:r>
            <a:endParaRPr lang="en-CA" sz="240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CA" sz="2400" b="0" i="1" u="none" strike="noStrike" dirty="0">
                <a:effectLst/>
                <a:latin typeface="Arial" panose="020B0604020202020204" pitchFamily="34" charset="0"/>
              </a:rPr>
              <a:t>Promote evidence-based approaches to mental health,</a:t>
            </a:r>
            <a:endParaRPr lang="en-CA" sz="240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CA" sz="2400" b="0" i="1" u="none" strike="noStrike" dirty="0">
                <a:effectLst/>
                <a:latin typeface="Arial" panose="020B0604020202020204" pitchFamily="34" charset="0"/>
              </a:rPr>
              <a:t>Strengthen the tools &amp; resources to embed mental health and wellbeing into classrooms, </a:t>
            </a:r>
            <a:endParaRPr lang="en-CA" sz="240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CA" sz="2400" b="0" i="1" u="none" strike="noStrike" dirty="0">
                <a:effectLst/>
                <a:latin typeface="Arial" panose="020B0604020202020204" pitchFamily="34" charset="0"/>
              </a:rPr>
              <a:t>Develop a common language and understanding to improve mental health literacy and reduce stigma. </a:t>
            </a:r>
            <a:endParaRPr lang="en-CA" sz="2400" dirty="0">
              <a:effectLst/>
            </a:endParaRPr>
          </a:p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B60310-C5C3-46A0-A452-2A0B00843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81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4FAA6B4-BAFB-4474-9B14-DC83A9096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F40F4F-F3E5-C1CB-70C4-C31EFA6E4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How do we gather?</a:t>
            </a:r>
          </a:p>
        </p:txBody>
      </p:sp>
      <p:cxnSp>
        <p:nvCxnSpPr>
          <p:cNvPr id="12" name="!!Straight Connector">
            <a:extLst>
              <a:ext uri="{FF2B5EF4-FFF2-40B4-BE49-F238E27FC236}">
                <a16:creationId xmlns:a16="http://schemas.microsoft.com/office/drawing/2014/main" id="{4364CDC3-ADB0-4691-9286-5925F160C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44156-749B-4002-5663-0A36CE5B2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5575367" cy="3760891"/>
          </a:xfrm>
        </p:spPr>
        <p:txBody>
          <a:bodyPr>
            <a:normAutofit/>
          </a:bodyPr>
          <a:lstStyle/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b="0" i="0" u="none" strike="noStrike">
                <a:effectLst/>
                <a:latin typeface="Arial" panose="020B0604020202020204" pitchFamily="34" charset="0"/>
              </a:rPr>
              <a:t>We meet online throughout the school year to share, collaborate, teach, learn. 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CA" b="0" i="0" u="none" strike="noStrike">
              <a:effectLst/>
            </a:endParaRPr>
          </a:p>
          <a:p>
            <a:pPr marL="0" indent="0" rtl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CA" b="0" i="0" u="none" strike="noStrike">
                <a:effectLst/>
                <a:latin typeface="Arial" panose="020B0604020202020204" pitchFamily="34" charset="0"/>
              </a:rPr>
              <a:t>Guest presenters are invited from across the province to share their work in mental health literacy.  </a:t>
            </a:r>
          </a:p>
          <a:p>
            <a:pPr marL="0" indent="0" rtl="0" fontAlgn="base">
              <a:spcBef>
                <a:spcPts val="0"/>
              </a:spcBef>
              <a:spcAft>
                <a:spcPts val="0"/>
              </a:spcAft>
              <a:buNone/>
            </a:pPr>
            <a:endParaRPr lang="en-CA" b="0" i="0" u="none" strike="noStrike">
              <a:effectLst/>
              <a:latin typeface="Arial" panose="020B0604020202020204" pitchFamily="34" charset="0"/>
            </a:endParaRPr>
          </a:p>
          <a:p>
            <a:pPr marL="0" indent="0" rtl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CA" b="0" i="0" u="none" strike="noStrike">
                <a:effectLst/>
                <a:latin typeface="Arial" panose="020B0604020202020204" pitchFamily="34" charset="0"/>
              </a:rPr>
              <a:t>We then go deeper in smaller break-out groups and </a:t>
            </a:r>
            <a:r>
              <a:rPr lang="en-CA">
                <a:latin typeface="Arial" panose="020B0604020202020204" pitchFamily="34" charset="0"/>
              </a:rPr>
              <a:t>s</a:t>
            </a:r>
            <a:r>
              <a:rPr lang="en-CA" b="0" i="0" u="none" strike="noStrike">
                <a:effectLst/>
                <a:latin typeface="Arial" panose="020B0604020202020204" pitchFamily="34" charset="0"/>
              </a:rPr>
              <a:t>hare what is happening in your district while learning from others.</a:t>
            </a:r>
          </a:p>
          <a:p>
            <a:endParaRPr lang="en-US" dirty="0"/>
          </a:p>
        </p:txBody>
      </p:sp>
      <p:pic>
        <p:nvPicPr>
          <p:cNvPr id="5" name="Picture 4" descr="A close-up of people putting their hands together&#10;&#10;Description automatically generated">
            <a:extLst>
              <a:ext uri="{FF2B5EF4-FFF2-40B4-BE49-F238E27FC236}">
                <a16:creationId xmlns:a16="http://schemas.microsoft.com/office/drawing/2014/main" id="{58753F2E-9BE0-35FB-88BC-70F108F9FC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31617" b="3"/>
          <a:stretch/>
        </p:blipFill>
        <p:spPr>
          <a:xfrm>
            <a:off x="7534656" y="2108200"/>
            <a:ext cx="3621024" cy="360061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B148495-5F82-48E2-A76C-C8E1C8949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256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FC235-9B31-B535-12D5-005908FC4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When?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A0D6906A-322B-2F05-C779-25BF518ACC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1677659"/>
              </p:ext>
            </p:extLst>
          </p:nvPr>
        </p:nvGraphicFramePr>
        <p:xfrm>
          <a:off x="1097280" y="2108201"/>
          <a:ext cx="10058400" cy="3760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3217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7B74F2B-9534-4540-96B0-5C8E958B9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F5898B-D6AC-B503-DDB6-C07524B45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074" y="286603"/>
            <a:ext cx="5983605" cy="1450757"/>
          </a:xfrm>
        </p:spPr>
        <p:txBody>
          <a:bodyPr>
            <a:normAutofit/>
          </a:bodyPr>
          <a:lstStyle/>
          <a:p>
            <a:r>
              <a:rPr lang="en-US" dirty="0"/>
              <a:t>Get in touch!</a:t>
            </a:r>
          </a:p>
        </p:txBody>
      </p:sp>
      <p:pic>
        <p:nvPicPr>
          <p:cNvPr id="5" name="Picture 4" descr="Lock with a love heart">
            <a:extLst>
              <a:ext uri="{FF2B5EF4-FFF2-40B4-BE49-F238E27FC236}">
                <a16:creationId xmlns:a16="http://schemas.microsoft.com/office/drawing/2014/main" id="{7F23D05A-6EBA-3590-2DEC-8D824857B9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31" r="29320"/>
          <a:stretch/>
        </p:blipFill>
        <p:spPr>
          <a:xfrm>
            <a:off x="20" y="10"/>
            <a:ext cx="4580077" cy="6400784"/>
          </a:xfrm>
          <a:prstGeom prst="rect">
            <a:avLst/>
          </a:prstGeom>
        </p:spPr>
      </p:pic>
      <p:cxnSp>
        <p:nvCxnSpPr>
          <p:cNvPr id="18" name="!!Straight Connector">
            <a:extLst>
              <a:ext uri="{FF2B5EF4-FFF2-40B4-BE49-F238E27FC236}">
                <a16:creationId xmlns:a16="http://schemas.microsoft.com/office/drawing/2014/main" id="{33BECB2B-2CFA-412C-880F-C4B609749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10F1A-7944-A942-1BF2-D22DE1C5C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2074" y="2108201"/>
            <a:ext cx="5983606" cy="376089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800" dirty="0">
                <a:latin typeface="+mj-lt"/>
              </a:rPr>
              <a:t>We’d love to hear from you…</a:t>
            </a:r>
          </a:p>
          <a:p>
            <a:pPr marL="0" indent="0">
              <a:buNone/>
            </a:pPr>
            <a:endParaRPr lang="en-US" sz="4800" dirty="0">
              <a:latin typeface="+mj-lt"/>
            </a:endParaRPr>
          </a:p>
          <a:p>
            <a:pPr marL="0" indent="0">
              <a:buNone/>
            </a:pPr>
            <a:r>
              <a:rPr lang="en-CA" sz="4800" b="0" i="0" u="sng" dirty="0">
                <a:effectLst/>
                <a:latin typeface="+mj-lt"/>
                <a:hlinkClick r:id="rId3"/>
              </a:rPr>
              <a:t>mhl.educ@ubc.ca</a:t>
            </a:r>
            <a:r>
              <a:rPr lang="en-CA" sz="4800" b="0" i="0" u="none" strike="noStrike" dirty="0">
                <a:effectLst/>
                <a:latin typeface="+mj-lt"/>
              </a:rPr>
              <a:t>.</a:t>
            </a:r>
            <a:endParaRPr lang="en-US" sz="4800" dirty="0">
              <a:latin typeface="+mj-lt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1B60310-C5C3-46A0-A452-2A0B00843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45808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AnalogousFromRegularSeedRightStep">
      <a:dk1>
        <a:srgbClr val="000000"/>
      </a:dk1>
      <a:lt1>
        <a:srgbClr val="FFFFFF"/>
      </a:lt1>
      <a:dk2>
        <a:srgbClr val="412D24"/>
      </a:dk2>
      <a:lt2>
        <a:srgbClr val="E2E6E8"/>
      </a:lt2>
      <a:accent1>
        <a:srgbClr val="E76129"/>
      </a:accent1>
      <a:accent2>
        <a:srgbClr val="CF9917"/>
      </a:accent2>
      <a:accent3>
        <a:srgbClr val="9AAC1E"/>
      </a:accent3>
      <a:accent4>
        <a:srgbClr val="5FB714"/>
      </a:accent4>
      <a:accent5>
        <a:srgbClr val="28BB21"/>
      </a:accent5>
      <a:accent6>
        <a:srgbClr val="14BC53"/>
      </a:accent6>
      <a:hlink>
        <a:srgbClr val="398BAD"/>
      </a:hlink>
      <a:folHlink>
        <a:srgbClr val="7F7F7F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532</Words>
  <Application>Microsoft Office PowerPoint</Application>
  <PresentationFormat>Widescreen</PresentationFormat>
  <Paragraphs>46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</vt:lpstr>
      <vt:lpstr>Bookman Old Style</vt:lpstr>
      <vt:lpstr>Calibri</vt:lpstr>
      <vt:lpstr>Franklin Gothic Book</vt:lpstr>
      <vt:lpstr>RetrospectVTI</vt:lpstr>
      <vt:lpstr>Mental Health Literacy </vt:lpstr>
      <vt:lpstr>PowerPoint Presentation</vt:lpstr>
      <vt:lpstr>Who are we?</vt:lpstr>
      <vt:lpstr>Why have we created this space?</vt:lpstr>
      <vt:lpstr>Who can join us?</vt:lpstr>
      <vt:lpstr>What is the goal?</vt:lpstr>
      <vt:lpstr>How do we gather?</vt:lpstr>
      <vt:lpstr>When?</vt:lpstr>
      <vt:lpstr>Get in touch!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Mental Health Literacy</dc:title>
  <dc:creator>Constance Easton</dc:creator>
  <cp:lastModifiedBy>Deborah Garrity</cp:lastModifiedBy>
  <cp:revision>2</cp:revision>
  <dcterms:created xsi:type="dcterms:W3CDTF">2024-02-07T21:52:06Z</dcterms:created>
  <dcterms:modified xsi:type="dcterms:W3CDTF">2024-02-29T05:58:50Z</dcterms:modified>
</cp:coreProperties>
</file>